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5" d="100"/>
          <a:sy n="75" d="100"/>
        </p:scale>
        <p:origin x="874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1876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MOST od zatmění. Navázat: při zatmění Měsíce Země Měsíci zaclonila. Ale co mu vlastně zaclonila? Sluneční světlo, které Měsíc odráží. Nechat žáky 30 s hádat ve dvojicích, pak teprve další slide.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Propojit se zatměním: Země Měsíci zaclonila sluneční světlo, proto zčervenal. Bez odrazu by Měsíc byl černý. Přechod na téma hodiny.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Rychle, 2 minuty. Příklad: okno – projde i odrazí. Černé tričko – pohltí, proto se na slunci zahřeje.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KLÍČOVÝ SLIDE. Nechat žáky nejprve odhadnout, kam se paprsek odrazí. Zdůraznit měření od kolmice — nejčastější chyba. Doplnit tabulku v PL (úloha 2).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Odpověď: neexistuje. Dráha paprsku je vratná — zákon odrazu platí v obou směrech. Žáci budou hlásit výjimky; většinou se jen nedívají do správného místa zrcátka.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Návaznost: proto vidíš tabuli ze všech míst ve třídě (rozptylný odraz) a proto se vidíš v klidné hladině, ale ne ve zvlněné.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Úloha v PL: stojíš 1,5 m před zrcadlem → obraz je 3 m od tebe, ne 1,5 m. Klasický chyták, stojí za to nechat žáky nejdřív tipnout.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AHA a TAHAT jsou palindromy a všechna jejich písmena se zrcadlí sama na sebe (A, H, I, M, O, T, U, V, W, X, Y). OKO je palindrom, ale K se nezrcadlí. MAMA má vhodná písmena, ale palindrom není. Navázat na SANITKA na kapotě.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Rychle. Hlavní je odlišit: duté soustřeďuje, vypuklé rozptyluje. Detaily obrazů nechat na pokus se lžící.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Vypouklá: vždy zmenšený a vzpřímený. Vydutá zblízka: zvětšený vzpřímený. Vydutá z dálky: zmenšený převrácený. Obrat nastává v ohnisku, u lžíce asi 3–5 cm. Nechat odhadnout a pak změřit pravítkem.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Příčina lomu = změna rychlosti. Pomůcka: „do hustšího ke kolmici“. Doplnit tabulku v PL (úloha 6).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Změnila se cesta, kterou k oku letí světlo. U mince: po nalití vody se paprsek na hladině láme od kolmice a stočí se do oka. Nejčastější chyba: pozorovatel se při nalévání nakloní — ať si opře bradu o ruku.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Volavka musí mířit níž, než rybu vidí. Bezpečnostní přesah — u hospitace dobrý moment na propojení fyziky se životem.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Mezní úhel pro vodu ≈ 49°. Potápěč vidí místo oblohy odraz dna. Diamant se třpytí, protože má mezní úhel ještě menší.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4406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1005840" y="2286000"/>
            <a:ext cx="10149840" cy="1463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4800" b="1">
                <a:solidFill>
                  <a:srgbClr val="FFFFFF"/>
                </a:solidFill>
                <a:latin typeface="Calibri"/>
              </a:rPr>
              <a:t>Odraz a lom světla</a:t>
            </a:r>
          </a:p>
        </p:txBody>
      </p:sp>
      <p:sp>
        <p:nvSpPr>
          <p:cNvPr id="4" name="Rectangle 3"/>
          <p:cNvSpPr/>
          <p:nvPr/>
        </p:nvSpPr>
        <p:spPr>
          <a:xfrm>
            <a:off x="1005840" y="3794760"/>
            <a:ext cx="2926080" cy="64008"/>
          </a:xfrm>
          <a:prstGeom prst="rect">
            <a:avLst/>
          </a:prstGeom>
          <a:solidFill>
            <a:srgbClr val="6FB2C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1005840" y="4160520"/>
            <a:ext cx="960120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200" b="0">
                <a:solidFill>
                  <a:srgbClr val="C9E0EC"/>
                </a:solidFill>
                <a:latin typeface="Calibri"/>
              </a:rPr>
              <a:t>Zákon odrazu · zrcadla · lom · úplný odraz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05840" y="5943600"/>
            <a:ext cx="960120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500" b="0">
                <a:solidFill>
                  <a:srgbClr val="9ABED2"/>
                </a:solidFill>
                <a:latin typeface="Calibri"/>
              </a:rPr>
              <a:t>Fyzika · 7. a 8. ročník · Světelné jevy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4406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1005840" y="2377440"/>
            <a:ext cx="10149840" cy="1828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4000" b="1">
                <a:solidFill>
                  <a:srgbClr val="FFFFFF"/>
                </a:solidFill>
                <a:latin typeface="Calibri"/>
              </a:rPr>
              <a:t>Měsíc sám žádné světlo nevydává.
Tak proč ho na obloze vidíme?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05840" y="4663440"/>
            <a:ext cx="10149840" cy="7315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000" b="0">
                <a:solidFill>
                  <a:srgbClr val="9ABED2"/>
                </a:solidFill>
                <a:latin typeface="Calibri"/>
              </a:rPr>
              <a:t>Nápověda: Odkud se k Měsíci vůbec nějaké světlo dostane?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85800" y="457200"/>
            <a:ext cx="10881360" cy="685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100" b="1">
                <a:solidFill>
                  <a:srgbClr val="14406B"/>
                </a:solidFill>
                <a:latin typeface="Calibri"/>
              </a:rPr>
              <a:t>Měsíc svítí cizím světlem</a:t>
            </a:r>
          </a:p>
        </p:txBody>
      </p:sp>
      <p:sp>
        <p:nvSpPr>
          <p:cNvPr id="4" name="Rectangle 3"/>
          <p:cNvSpPr/>
          <p:nvPr/>
        </p:nvSpPr>
        <p:spPr>
          <a:xfrm>
            <a:off x="685800" y="1170432"/>
            <a:ext cx="10881360" cy="36576"/>
          </a:xfrm>
          <a:prstGeom prst="rect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Picture 4" descr="A_mesic_odraz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1491" y="1536192"/>
            <a:ext cx="7808712" cy="3520440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777240" y="5486400"/>
            <a:ext cx="10607040" cy="822960"/>
          </a:xfrm>
          <a:prstGeom prst="roundRect">
            <a:avLst>
              <a:gd name="adj" fmla="val 18000"/>
            </a:avLst>
          </a:prstGeom>
          <a:solidFill>
            <a:srgbClr val="E9F2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097280" y="5486400"/>
            <a:ext cx="9966960" cy="8229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900" b="0">
                <a:solidFill>
                  <a:srgbClr val="14406B"/>
                </a:solidFill>
                <a:latin typeface="Calibri"/>
              </a:rPr>
              <a:t>Většinu věcí kolem sebe vidíme jen díky odraženému světlu. Dnes se podíváme, </a:t>
            </a:r>
            <a:r>
              <a:rPr sz="1900" b="1">
                <a:solidFill>
                  <a:srgbClr val="14406B"/>
                </a:solidFill>
                <a:latin typeface="Calibri"/>
              </a:rPr>
              <a:t>kam přesně se světlo odrazí.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85800" y="457200"/>
            <a:ext cx="10881360" cy="685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100" b="1">
                <a:solidFill>
                  <a:srgbClr val="14406B"/>
                </a:solidFill>
                <a:latin typeface="Calibri"/>
              </a:rPr>
              <a:t>Co se stane se světlem, když na něco dopadne</a:t>
            </a:r>
          </a:p>
        </p:txBody>
      </p:sp>
      <p:sp>
        <p:nvSpPr>
          <p:cNvPr id="4" name="Rectangle 3"/>
          <p:cNvSpPr/>
          <p:nvPr/>
        </p:nvSpPr>
        <p:spPr>
          <a:xfrm>
            <a:off x="685800" y="1170432"/>
            <a:ext cx="10881360" cy="36576"/>
          </a:xfrm>
          <a:prstGeom prst="rect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Picture 4" descr="B_tri_moznost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9373" y="1481328"/>
            <a:ext cx="8112948" cy="3657600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777240" y="5532120"/>
            <a:ext cx="10607040" cy="822960"/>
          </a:xfrm>
          <a:prstGeom prst="roundRect">
            <a:avLst>
              <a:gd name="adj" fmla="val 18000"/>
            </a:avLst>
          </a:prstGeom>
          <a:solidFill>
            <a:srgbClr val="E9F2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097280" y="5532120"/>
            <a:ext cx="9966960" cy="8229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900" b="0">
                <a:solidFill>
                  <a:srgbClr val="14406B"/>
                </a:solidFill>
                <a:latin typeface="Calibri"/>
              </a:rPr>
              <a:t>Tělesa, která světlo sama vydávají, jsou </a:t>
            </a:r>
            <a:r>
              <a:rPr sz="1900" b="1">
                <a:solidFill>
                  <a:srgbClr val="14406B"/>
                </a:solidFill>
                <a:latin typeface="Calibri"/>
              </a:rPr>
              <a:t>zdroje světla</a:t>
            </a:r>
            <a:r>
              <a:rPr sz="1900" b="0">
                <a:solidFill>
                  <a:srgbClr val="14406B"/>
                </a:solidFill>
                <a:latin typeface="Calibri"/>
              </a:rPr>
              <a:t>. Všechna ostatní vidíme jen proto, že světlo </a:t>
            </a:r>
            <a:r>
              <a:rPr sz="1900" b="1">
                <a:solidFill>
                  <a:srgbClr val="14406B"/>
                </a:solidFill>
                <a:latin typeface="Calibri"/>
              </a:rPr>
              <a:t>odrážejí</a:t>
            </a:r>
            <a:r>
              <a:rPr sz="1900" b="0">
                <a:solidFill>
                  <a:srgbClr val="14406B"/>
                </a:solidFill>
                <a:latin typeface="Calibri"/>
              </a:rPr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E9F2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1097280" y="2651760"/>
            <a:ext cx="9966960" cy="12801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4000" b="1">
                <a:solidFill>
                  <a:srgbClr val="14406B"/>
                </a:solidFill>
                <a:latin typeface="Calibri"/>
              </a:rPr>
              <a:t>1. Odraz světla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97280" y="3931920"/>
            <a:ext cx="996696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100" b="0">
                <a:solidFill>
                  <a:srgbClr val="2E7D9A"/>
                </a:solidFill>
                <a:latin typeface="Calibri"/>
              </a:rPr>
              <a:t>Kam se světlo odrazí a proč to jde předpovědět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85800" y="457200"/>
            <a:ext cx="10881360" cy="685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100" b="1">
                <a:solidFill>
                  <a:srgbClr val="14406B"/>
                </a:solidFill>
                <a:latin typeface="Calibri"/>
              </a:rPr>
              <a:t>Zákon odrazu</a:t>
            </a:r>
          </a:p>
        </p:txBody>
      </p:sp>
      <p:sp>
        <p:nvSpPr>
          <p:cNvPr id="4" name="Rectangle 3"/>
          <p:cNvSpPr/>
          <p:nvPr/>
        </p:nvSpPr>
        <p:spPr>
          <a:xfrm>
            <a:off x="685800" y="1170432"/>
            <a:ext cx="10881360" cy="36576"/>
          </a:xfrm>
          <a:prstGeom prst="rect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Picture 4" descr="odraz_s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0677" y="1481328"/>
            <a:ext cx="6090339" cy="3246120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777240" y="5120640"/>
            <a:ext cx="10607040" cy="868680"/>
          </a:xfrm>
          <a:prstGeom prst="roundRect">
            <a:avLst>
              <a:gd name="adj" fmla="val 18000"/>
            </a:avLst>
          </a:prstGeom>
          <a:solidFill>
            <a:srgbClr val="E9F2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097280" y="5120640"/>
            <a:ext cx="9966960" cy="8686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900" b="1">
                <a:solidFill>
                  <a:srgbClr val="14406B"/>
                </a:solidFill>
                <a:latin typeface="Calibri"/>
              </a:rPr>
              <a:t>Úhel odrazu se rovná úhlu dopadu:   α′ = α</a:t>
            </a:r>
            <a:r>
              <a:rPr sz="1900" b="0">
                <a:solidFill>
                  <a:srgbClr val="14406B"/>
                </a:solidFill>
                <a:latin typeface="Calibri"/>
              </a:rPr>
              <a:t>      Oba úhly měříme od kolmice dopadu, ne od zrcadla.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685800" y="411480"/>
            <a:ext cx="10881360" cy="749808"/>
          </a:xfrm>
          <a:prstGeom prst="roundRect">
            <a:avLst>
              <a:gd name="adj" fmla="val 25000"/>
            </a:avLst>
          </a:prstGeom>
          <a:solidFill>
            <a:srgbClr val="6FA86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1005840" y="411480"/>
            <a:ext cx="10241280" cy="74980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2500" b="1">
                <a:solidFill>
                  <a:srgbClr val="FFFFFF"/>
                </a:solidFill>
                <a:latin typeface="Calibri"/>
              </a:rPr>
              <a:t>POKUS  ·  Vidím tě, vidíš mě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417320"/>
            <a:ext cx="3246120" cy="3657600"/>
          </a:xfrm>
          <a:prstGeom prst="roundRect">
            <a:avLst>
              <a:gd name="adj" fmla="val 8000"/>
            </a:avLst>
          </a:prstGeom>
          <a:solidFill>
            <a:srgbClr val="EEF7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960120" y="1645920"/>
            <a:ext cx="2743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900" b="1">
                <a:solidFill>
                  <a:srgbClr val="3D6B33"/>
                </a:solidFill>
                <a:latin typeface="Calibri"/>
              </a:rPr>
              <a:t>Co potřebuješ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60120" y="2148840"/>
            <a:ext cx="278892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700" b="0">
                <a:solidFill>
                  <a:srgbClr val="222222"/>
                </a:solidFill>
                <a:latin typeface="Calibri"/>
              </a:rPr>
              <a:t>·  kapesní zrcátko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60120" y="2441448"/>
            <a:ext cx="278892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700" b="0">
                <a:solidFill>
                  <a:srgbClr val="222222"/>
                </a:solidFill>
                <a:latin typeface="Calibri"/>
              </a:rPr>
              <a:t>·  dva spolužáci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389120" y="1645920"/>
            <a:ext cx="713232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900" b="1">
                <a:solidFill>
                  <a:srgbClr val="14406B"/>
                </a:solidFill>
                <a:latin typeface="Calibri"/>
              </a:rPr>
              <a:t>Postup</a:t>
            </a:r>
          </a:p>
        </p:txBody>
      </p:sp>
      <p:sp>
        <p:nvSpPr>
          <p:cNvPr id="10" name="Oval 9"/>
          <p:cNvSpPr/>
          <p:nvPr/>
        </p:nvSpPr>
        <p:spPr>
          <a:xfrm>
            <a:off x="4389120" y="2093976"/>
            <a:ext cx="256032" cy="256032"/>
          </a:xfrm>
          <a:prstGeom prst="ellipse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4389120" y="2093976"/>
            <a:ext cx="256032" cy="2560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73168" y="2093976"/>
            <a:ext cx="667512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750" b="0">
                <a:solidFill>
                  <a:srgbClr val="222222"/>
                </a:solidFill>
                <a:latin typeface="Calibri"/>
              </a:rPr>
              <a:t>Jeden drží zrcátko tak, aby v něm viděl obličej spolužáka.</a:t>
            </a:r>
          </a:p>
        </p:txBody>
      </p:sp>
      <p:sp>
        <p:nvSpPr>
          <p:cNvPr id="13" name="Oval 12"/>
          <p:cNvSpPr/>
          <p:nvPr/>
        </p:nvSpPr>
        <p:spPr>
          <a:xfrm>
            <a:off x="4389120" y="2752344"/>
            <a:ext cx="256032" cy="256032"/>
          </a:xfrm>
          <a:prstGeom prst="ellipse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389120" y="2752344"/>
            <a:ext cx="256032" cy="2560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73168" y="2752344"/>
            <a:ext cx="667512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750" b="0">
                <a:solidFill>
                  <a:srgbClr val="222222"/>
                </a:solidFill>
                <a:latin typeface="Calibri"/>
              </a:rPr>
              <a:t>Druhý řekne, jestli v zrcátku vidí toho prvního.</a:t>
            </a:r>
          </a:p>
        </p:txBody>
      </p:sp>
      <p:sp>
        <p:nvSpPr>
          <p:cNvPr id="16" name="Oval 15"/>
          <p:cNvSpPr/>
          <p:nvPr/>
        </p:nvSpPr>
        <p:spPr>
          <a:xfrm>
            <a:off x="4389120" y="3410712"/>
            <a:ext cx="256032" cy="256032"/>
          </a:xfrm>
          <a:prstGeom prst="ellipse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4389120" y="3410712"/>
            <a:ext cx="256032" cy="2560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773168" y="3410712"/>
            <a:ext cx="667512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750" b="0">
                <a:solidFill>
                  <a:srgbClr val="222222"/>
                </a:solidFill>
                <a:latin typeface="Calibri"/>
              </a:rPr>
              <a:t>Zkuste to z různých míst po třídě.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85800" y="5349240"/>
            <a:ext cx="10881360" cy="914400"/>
          </a:xfrm>
          <a:prstGeom prst="roundRect">
            <a:avLst>
              <a:gd name="adj" fmla="val 20000"/>
            </a:avLst>
          </a:prstGeom>
          <a:solidFill>
            <a:srgbClr val="FFF4D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1005840" y="5349240"/>
            <a:ext cx="10241280" cy="9144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900" b="1">
                <a:solidFill>
                  <a:srgbClr val="7A5214"/>
                </a:solidFill>
                <a:latin typeface="Calibri"/>
              </a:rPr>
              <a:t>Otázka:  Existuje poloha, kdy jeden druhého vidí a ten druhý jeho ne?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85800" y="457200"/>
            <a:ext cx="10881360" cy="685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100" b="1">
                <a:solidFill>
                  <a:srgbClr val="14406B"/>
                </a:solidFill>
                <a:latin typeface="Calibri"/>
              </a:rPr>
              <a:t>Proč se vidíš v zrcadle, ale ne v sešitě</a:t>
            </a:r>
          </a:p>
        </p:txBody>
      </p:sp>
      <p:sp>
        <p:nvSpPr>
          <p:cNvPr id="4" name="Rectangle 3"/>
          <p:cNvSpPr/>
          <p:nvPr/>
        </p:nvSpPr>
        <p:spPr>
          <a:xfrm>
            <a:off x="685800" y="1170432"/>
            <a:ext cx="10881360" cy="36576"/>
          </a:xfrm>
          <a:prstGeom prst="rect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Picture 4" descr="C_zrcadlovy_rozptyln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5104" y="1481328"/>
            <a:ext cx="8581486" cy="3291840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777240" y="5166360"/>
            <a:ext cx="10607040" cy="822960"/>
          </a:xfrm>
          <a:prstGeom prst="roundRect">
            <a:avLst>
              <a:gd name="adj" fmla="val 18000"/>
            </a:avLst>
          </a:prstGeom>
          <a:solidFill>
            <a:srgbClr val="E9F2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097280" y="5166360"/>
            <a:ext cx="9966960" cy="8229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900" b="1">
                <a:solidFill>
                  <a:srgbClr val="14406B"/>
                </a:solidFill>
                <a:latin typeface="Calibri"/>
              </a:rPr>
              <a:t>Zákon odrazu platí v obou případech stejně</a:t>
            </a:r>
            <a:r>
              <a:rPr sz="1900" b="0">
                <a:solidFill>
                  <a:srgbClr val="14406B"/>
                </a:solidFill>
                <a:latin typeface="Calibri"/>
              </a:rPr>
              <a:t> — liší se jen sklon plošek povrchu.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85800" y="457200"/>
            <a:ext cx="10881360" cy="685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100" b="1">
                <a:solidFill>
                  <a:srgbClr val="14406B"/>
                </a:solidFill>
                <a:latin typeface="Calibri"/>
              </a:rPr>
              <a:t>Rovinné zrcadlo</a:t>
            </a:r>
          </a:p>
        </p:txBody>
      </p:sp>
      <p:sp>
        <p:nvSpPr>
          <p:cNvPr id="4" name="Rectangle 3"/>
          <p:cNvSpPr/>
          <p:nvPr/>
        </p:nvSpPr>
        <p:spPr>
          <a:xfrm>
            <a:off x="685800" y="1170432"/>
            <a:ext cx="10881360" cy="36576"/>
          </a:xfrm>
          <a:prstGeom prst="rect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Picture 4" descr="odraz_s1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9817" y="1463040"/>
            <a:ext cx="5752060" cy="2697480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868680" y="4709159"/>
            <a:ext cx="91440" cy="91440"/>
          </a:xfrm>
          <a:prstGeom prst="ellipse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143000" y="4617720"/>
            <a:ext cx="1042416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900" b="0">
                <a:solidFill>
                  <a:srgbClr val="222222"/>
                </a:solidFill>
                <a:latin typeface="Calibri"/>
              </a:rPr>
              <a:t>Obraz je </a:t>
            </a:r>
            <a:r>
              <a:rPr sz="1900" b="1">
                <a:solidFill>
                  <a:srgbClr val="222222"/>
                </a:solidFill>
                <a:latin typeface="Calibri"/>
              </a:rPr>
              <a:t>stejně velký</a:t>
            </a:r>
            <a:r>
              <a:rPr sz="1900" b="0">
                <a:solidFill>
                  <a:srgbClr val="222222"/>
                </a:solidFill>
                <a:latin typeface="Calibri"/>
              </a:rPr>
              <a:t> a </a:t>
            </a:r>
            <a:r>
              <a:rPr sz="1900" b="1">
                <a:solidFill>
                  <a:srgbClr val="222222"/>
                </a:solidFill>
                <a:latin typeface="Calibri"/>
              </a:rPr>
              <a:t>stejně daleko za zrcadlem</a:t>
            </a:r>
            <a:r>
              <a:rPr sz="1900" b="0">
                <a:solidFill>
                  <a:srgbClr val="222222"/>
                </a:solidFill>
                <a:latin typeface="Calibri"/>
              </a:rPr>
              <a:t>.</a:t>
            </a:r>
          </a:p>
        </p:txBody>
      </p:sp>
      <p:sp>
        <p:nvSpPr>
          <p:cNvPr id="8" name="Oval 7"/>
          <p:cNvSpPr/>
          <p:nvPr/>
        </p:nvSpPr>
        <p:spPr>
          <a:xfrm>
            <a:off x="868680" y="5166359"/>
            <a:ext cx="91440" cy="91440"/>
          </a:xfrm>
          <a:prstGeom prst="ellipse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1143000" y="5074920"/>
            <a:ext cx="1042416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900" b="0">
                <a:solidFill>
                  <a:srgbClr val="222222"/>
                </a:solidFill>
                <a:latin typeface="Calibri"/>
              </a:rPr>
              <a:t>Je </a:t>
            </a:r>
            <a:r>
              <a:rPr sz="1900" b="1">
                <a:solidFill>
                  <a:srgbClr val="222222"/>
                </a:solidFill>
                <a:latin typeface="Calibri"/>
              </a:rPr>
              <a:t>vzpřímený</a:t>
            </a:r>
            <a:r>
              <a:rPr sz="1900" b="0">
                <a:solidFill>
                  <a:srgbClr val="222222"/>
                </a:solidFill>
                <a:latin typeface="Calibri"/>
              </a:rPr>
              <a:t>, ale </a:t>
            </a:r>
            <a:r>
              <a:rPr sz="1900" b="1">
                <a:solidFill>
                  <a:srgbClr val="222222"/>
                </a:solidFill>
                <a:latin typeface="Calibri"/>
              </a:rPr>
              <a:t>stranově převrácený</a:t>
            </a:r>
            <a:r>
              <a:rPr sz="1900" b="0">
                <a:solidFill>
                  <a:srgbClr val="222222"/>
                </a:solidFill>
                <a:latin typeface="Calibri"/>
              </a:rPr>
              <a:t> — pravá ruka se zdá levá.</a:t>
            </a:r>
          </a:p>
        </p:txBody>
      </p:sp>
      <p:sp>
        <p:nvSpPr>
          <p:cNvPr id="10" name="Oval 9"/>
          <p:cNvSpPr/>
          <p:nvPr/>
        </p:nvSpPr>
        <p:spPr>
          <a:xfrm>
            <a:off x="868680" y="5623559"/>
            <a:ext cx="91440" cy="91440"/>
          </a:xfrm>
          <a:prstGeom prst="ellipse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1143000" y="5532120"/>
            <a:ext cx="1042416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900" b="0">
                <a:solidFill>
                  <a:srgbClr val="222222"/>
                </a:solidFill>
                <a:latin typeface="Calibri"/>
              </a:rPr>
              <a:t>Je </a:t>
            </a:r>
            <a:r>
              <a:rPr sz="1900" b="1">
                <a:solidFill>
                  <a:srgbClr val="222222"/>
                </a:solidFill>
                <a:latin typeface="Calibri"/>
              </a:rPr>
              <a:t>zdánlivý</a:t>
            </a:r>
            <a:r>
              <a:rPr sz="1900" b="0">
                <a:solidFill>
                  <a:srgbClr val="222222"/>
                </a:solidFill>
                <a:latin typeface="Calibri"/>
              </a:rPr>
              <a:t> — nedá se zachytit na stínítko.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685800" y="411480"/>
            <a:ext cx="10881360" cy="749808"/>
          </a:xfrm>
          <a:prstGeom prst="roundRect">
            <a:avLst>
              <a:gd name="adj" fmla="val 25000"/>
            </a:avLst>
          </a:prstGeom>
          <a:solidFill>
            <a:srgbClr val="6FA86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1005840" y="411480"/>
            <a:ext cx="10241280" cy="74980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2500" b="1">
                <a:solidFill>
                  <a:srgbClr val="FFFFFF"/>
                </a:solidFill>
                <a:latin typeface="Calibri"/>
              </a:rPr>
              <a:t>POKUS  ·  Zrcadlové písmo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417320"/>
            <a:ext cx="3246120" cy="3657600"/>
          </a:xfrm>
          <a:prstGeom prst="roundRect">
            <a:avLst>
              <a:gd name="adj" fmla="val 8000"/>
            </a:avLst>
          </a:prstGeom>
          <a:solidFill>
            <a:srgbClr val="EEF7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960120" y="1645920"/>
            <a:ext cx="2743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900" b="1">
                <a:solidFill>
                  <a:srgbClr val="3D6B33"/>
                </a:solidFill>
                <a:latin typeface="Calibri"/>
              </a:rPr>
              <a:t>Co potřebuješ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60120" y="2148840"/>
            <a:ext cx="278892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700" b="0">
                <a:solidFill>
                  <a:srgbClr val="222222"/>
                </a:solidFill>
                <a:latin typeface="Calibri"/>
              </a:rPr>
              <a:t>·  kapesní zrcátko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60120" y="2441448"/>
            <a:ext cx="278892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700" b="0">
                <a:solidFill>
                  <a:srgbClr val="222222"/>
                </a:solidFill>
                <a:latin typeface="Calibri"/>
              </a:rPr>
              <a:t>·  papír a tužka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389120" y="1645920"/>
            <a:ext cx="713232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900" b="1">
                <a:solidFill>
                  <a:srgbClr val="14406B"/>
                </a:solidFill>
                <a:latin typeface="Calibri"/>
              </a:rPr>
              <a:t>Postup</a:t>
            </a:r>
          </a:p>
        </p:txBody>
      </p:sp>
      <p:sp>
        <p:nvSpPr>
          <p:cNvPr id="10" name="Oval 9"/>
          <p:cNvSpPr/>
          <p:nvPr/>
        </p:nvSpPr>
        <p:spPr>
          <a:xfrm>
            <a:off x="4389120" y="2093976"/>
            <a:ext cx="256032" cy="256032"/>
          </a:xfrm>
          <a:prstGeom prst="ellipse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4389120" y="2093976"/>
            <a:ext cx="256032" cy="2560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73168" y="2093976"/>
            <a:ext cx="667512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750" b="0">
                <a:solidFill>
                  <a:srgbClr val="222222"/>
                </a:solidFill>
                <a:latin typeface="Calibri"/>
              </a:rPr>
              <a:t>Napiš na papír své jméno velkými písmeny.</a:t>
            </a:r>
          </a:p>
        </p:txBody>
      </p:sp>
      <p:sp>
        <p:nvSpPr>
          <p:cNvPr id="13" name="Oval 12"/>
          <p:cNvSpPr/>
          <p:nvPr/>
        </p:nvSpPr>
        <p:spPr>
          <a:xfrm>
            <a:off x="4389120" y="2569464"/>
            <a:ext cx="256032" cy="256032"/>
          </a:xfrm>
          <a:prstGeom prst="ellipse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389120" y="2569464"/>
            <a:ext cx="256032" cy="2560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73168" y="2569464"/>
            <a:ext cx="667512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750" b="0">
                <a:solidFill>
                  <a:srgbClr val="222222"/>
                </a:solidFill>
                <a:latin typeface="Calibri"/>
              </a:rPr>
              <a:t>Podrž papír před zrcátkem a podívej se na odraz.</a:t>
            </a:r>
          </a:p>
        </p:txBody>
      </p:sp>
      <p:sp>
        <p:nvSpPr>
          <p:cNvPr id="16" name="Oval 15"/>
          <p:cNvSpPr/>
          <p:nvPr/>
        </p:nvSpPr>
        <p:spPr>
          <a:xfrm>
            <a:off x="4389120" y="3044952"/>
            <a:ext cx="256032" cy="256032"/>
          </a:xfrm>
          <a:prstGeom prst="ellipse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4389120" y="3044952"/>
            <a:ext cx="256032" cy="2560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773168" y="3044952"/>
            <a:ext cx="667512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750" b="0">
                <a:solidFill>
                  <a:srgbClr val="222222"/>
                </a:solidFill>
                <a:latin typeface="Calibri"/>
              </a:rPr>
              <a:t>Zkus jméno napsat tak, aby se v zrcátku četlo správně.</a:t>
            </a:r>
          </a:p>
        </p:txBody>
      </p:sp>
      <p:sp>
        <p:nvSpPr>
          <p:cNvPr id="19" name="Oval 18"/>
          <p:cNvSpPr/>
          <p:nvPr/>
        </p:nvSpPr>
        <p:spPr>
          <a:xfrm>
            <a:off x="4389120" y="3520440"/>
            <a:ext cx="256032" cy="256032"/>
          </a:xfrm>
          <a:prstGeom prst="ellipse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4389120" y="3520440"/>
            <a:ext cx="256032" cy="2560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773168" y="3520440"/>
            <a:ext cx="667512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750" b="0">
                <a:solidFill>
                  <a:srgbClr val="222222"/>
                </a:solidFill>
                <a:latin typeface="Calibri"/>
              </a:rPr>
              <a:t>Vyzkoušej slova AHA, TAHAT, OKO, MAMA.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85800" y="5349240"/>
            <a:ext cx="10881360" cy="914400"/>
          </a:xfrm>
          <a:prstGeom prst="roundRect">
            <a:avLst>
              <a:gd name="adj" fmla="val 20000"/>
            </a:avLst>
          </a:prstGeom>
          <a:solidFill>
            <a:srgbClr val="FFF4D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1005840" y="5349240"/>
            <a:ext cx="10241280" cy="9144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900" b="1">
                <a:solidFill>
                  <a:srgbClr val="7A5214"/>
                </a:solidFill>
                <a:latin typeface="Calibri"/>
              </a:rPr>
              <a:t>Otázka:  Proč fungují AHA a TAHAT, ale OKO a MAMA ne?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85800" y="457200"/>
            <a:ext cx="10881360" cy="685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100" b="1">
                <a:solidFill>
                  <a:srgbClr val="14406B"/>
                </a:solidFill>
                <a:latin typeface="Calibri"/>
              </a:rPr>
              <a:t>Kulová zrcadla</a:t>
            </a:r>
          </a:p>
        </p:txBody>
      </p:sp>
      <p:sp>
        <p:nvSpPr>
          <p:cNvPr id="4" name="Rectangle 3"/>
          <p:cNvSpPr/>
          <p:nvPr/>
        </p:nvSpPr>
        <p:spPr>
          <a:xfrm>
            <a:off x="685800" y="1170432"/>
            <a:ext cx="10881360" cy="36576"/>
          </a:xfrm>
          <a:prstGeom prst="rect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Picture 4" descr="odraz_s1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4114" y="1463040"/>
            <a:ext cx="7203467" cy="2788920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868680" y="4709159"/>
            <a:ext cx="91440" cy="91440"/>
          </a:xfrm>
          <a:prstGeom prst="ellipse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143000" y="4617720"/>
            <a:ext cx="1042416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900" b="1">
                <a:solidFill>
                  <a:srgbClr val="222222"/>
                </a:solidFill>
                <a:latin typeface="Calibri"/>
              </a:rPr>
              <a:t>Duté</a:t>
            </a:r>
            <a:r>
              <a:rPr sz="1900" b="0">
                <a:solidFill>
                  <a:srgbClr val="222222"/>
                </a:solidFill>
                <a:latin typeface="Calibri"/>
              </a:rPr>
              <a:t> — paprsky soustřeďuje do ohniska. Zblízka zvětšuje: kosmetické a zubařské zrcátko, reflektor.</a:t>
            </a:r>
          </a:p>
        </p:txBody>
      </p:sp>
      <p:sp>
        <p:nvSpPr>
          <p:cNvPr id="8" name="Oval 7"/>
          <p:cNvSpPr/>
          <p:nvPr/>
        </p:nvSpPr>
        <p:spPr>
          <a:xfrm>
            <a:off x="868680" y="5367527"/>
            <a:ext cx="91440" cy="91440"/>
          </a:xfrm>
          <a:prstGeom prst="ellipse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1143000" y="5276088"/>
            <a:ext cx="1042416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900" b="1">
                <a:solidFill>
                  <a:srgbClr val="222222"/>
                </a:solidFill>
                <a:latin typeface="Calibri"/>
              </a:rPr>
              <a:t>Vypuklé</a:t>
            </a:r>
            <a:r>
              <a:rPr sz="1900" b="0">
                <a:solidFill>
                  <a:srgbClr val="222222"/>
                </a:solidFill>
                <a:latin typeface="Calibri"/>
              </a:rPr>
              <a:t> — paprsky rozptyluje. Vždy zmenšuje, zato je vidět velký prostor: křižovatka, autobus, obchod.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77240" y="5989320"/>
            <a:ext cx="10607040" cy="640080"/>
          </a:xfrm>
          <a:prstGeom prst="roundRect">
            <a:avLst>
              <a:gd name="adj" fmla="val 18000"/>
            </a:avLst>
          </a:prstGeom>
          <a:solidFill>
            <a:srgbClr val="E9F2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1097280" y="5989320"/>
            <a:ext cx="9966960" cy="6400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700" b="1">
                <a:solidFill>
                  <a:srgbClr val="14406B"/>
                </a:solidFill>
                <a:latin typeface="Calibri"/>
              </a:rPr>
              <a:t>Proto je na zpětném zrcátku nápis „objekty jsou blíže, než se zdají“.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685800" y="411480"/>
            <a:ext cx="10881360" cy="749808"/>
          </a:xfrm>
          <a:prstGeom prst="roundRect">
            <a:avLst>
              <a:gd name="adj" fmla="val 25000"/>
            </a:avLst>
          </a:prstGeom>
          <a:solidFill>
            <a:srgbClr val="6FA86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1005840" y="411480"/>
            <a:ext cx="10241280" cy="74980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2500" b="1">
                <a:solidFill>
                  <a:srgbClr val="FFFFFF"/>
                </a:solidFill>
                <a:latin typeface="Calibri"/>
              </a:rPr>
              <a:t>POKUS  ·  Lžíce místo zrcadla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417320"/>
            <a:ext cx="3246120" cy="3657600"/>
          </a:xfrm>
          <a:prstGeom prst="roundRect">
            <a:avLst>
              <a:gd name="adj" fmla="val 8000"/>
            </a:avLst>
          </a:prstGeom>
          <a:solidFill>
            <a:srgbClr val="EEF7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960120" y="1645920"/>
            <a:ext cx="2743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900" b="1">
                <a:solidFill>
                  <a:srgbClr val="3D6B33"/>
                </a:solidFill>
                <a:latin typeface="Calibri"/>
              </a:rPr>
              <a:t>Co potřebuješ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60120" y="2148840"/>
            <a:ext cx="278892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700" b="0">
                <a:solidFill>
                  <a:srgbClr val="222222"/>
                </a:solidFill>
                <a:latin typeface="Calibri"/>
              </a:rPr>
              <a:t>·  lesklá lžíce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60120" y="2441448"/>
            <a:ext cx="278892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700" b="0">
                <a:solidFill>
                  <a:srgbClr val="222222"/>
                </a:solidFill>
                <a:latin typeface="Calibri"/>
              </a:rPr>
              <a:t>·  vlastní obličej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389120" y="1645920"/>
            <a:ext cx="713232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900" b="1">
                <a:solidFill>
                  <a:srgbClr val="14406B"/>
                </a:solidFill>
                <a:latin typeface="Calibri"/>
              </a:rPr>
              <a:t>Postup</a:t>
            </a:r>
          </a:p>
        </p:txBody>
      </p:sp>
      <p:sp>
        <p:nvSpPr>
          <p:cNvPr id="10" name="Oval 9"/>
          <p:cNvSpPr/>
          <p:nvPr/>
        </p:nvSpPr>
        <p:spPr>
          <a:xfrm>
            <a:off x="4389120" y="2093976"/>
            <a:ext cx="256032" cy="256032"/>
          </a:xfrm>
          <a:prstGeom prst="ellipse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4389120" y="2093976"/>
            <a:ext cx="256032" cy="2560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73168" y="2093976"/>
            <a:ext cx="667512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750" b="0">
                <a:solidFill>
                  <a:srgbClr val="222222"/>
                </a:solidFill>
                <a:latin typeface="Calibri"/>
              </a:rPr>
              <a:t>Podívej se na odraz ve vypouklé (zadní) straně lžíce.</a:t>
            </a:r>
          </a:p>
        </p:txBody>
      </p:sp>
      <p:sp>
        <p:nvSpPr>
          <p:cNvPr id="13" name="Oval 12"/>
          <p:cNvSpPr/>
          <p:nvPr/>
        </p:nvSpPr>
        <p:spPr>
          <a:xfrm>
            <a:off x="4389120" y="2569464"/>
            <a:ext cx="256032" cy="256032"/>
          </a:xfrm>
          <a:prstGeom prst="ellipse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389120" y="2569464"/>
            <a:ext cx="256032" cy="2560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73168" y="2569464"/>
            <a:ext cx="667512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750" b="0">
                <a:solidFill>
                  <a:srgbClr val="222222"/>
                </a:solidFill>
                <a:latin typeface="Calibri"/>
              </a:rPr>
              <a:t>Otoč lžíci a podívej se do vyduté prohlubně.</a:t>
            </a:r>
          </a:p>
        </p:txBody>
      </p:sp>
      <p:sp>
        <p:nvSpPr>
          <p:cNvPr id="16" name="Oval 15"/>
          <p:cNvSpPr/>
          <p:nvPr/>
        </p:nvSpPr>
        <p:spPr>
          <a:xfrm>
            <a:off x="4389120" y="3044952"/>
            <a:ext cx="256032" cy="256032"/>
          </a:xfrm>
          <a:prstGeom prst="ellipse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4389120" y="3044952"/>
            <a:ext cx="256032" cy="2560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773168" y="3044952"/>
            <a:ext cx="667512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750" b="0">
                <a:solidFill>
                  <a:srgbClr val="222222"/>
                </a:solidFill>
                <a:latin typeface="Calibri"/>
              </a:rPr>
              <a:t>Vydutou stranu přibliž těsně k oku a pomalu oddaluj.</a:t>
            </a:r>
          </a:p>
        </p:txBody>
      </p:sp>
      <p:sp>
        <p:nvSpPr>
          <p:cNvPr id="19" name="Oval 18"/>
          <p:cNvSpPr/>
          <p:nvPr/>
        </p:nvSpPr>
        <p:spPr>
          <a:xfrm>
            <a:off x="4389120" y="3520440"/>
            <a:ext cx="256032" cy="256032"/>
          </a:xfrm>
          <a:prstGeom prst="ellipse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4389120" y="3520440"/>
            <a:ext cx="256032" cy="2560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773168" y="3520440"/>
            <a:ext cx="667512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750" b="0">
                <a:solidFill>
                  <a:srgbClr val="222222"/>
                </a:solidFill>
                <a:latin typeface="Calibri"/>
              </a:rPr>
              <a:t>Zapiš, kdy je obraz vzpřímený a kdy převrácený.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85800" y="5349240"/>
            <a:ext cx="10881360" cy="914400"/>
          </a:xfrm>
          <a:prstGeom prst="roundRect">
            <a:avLst>
              <a:gd name="adj" fmla="val 20000"/>
            </a:avLst>
          </a:prstGeom>
          <a:solidFill>
            <a:srgbClr val="FFF4D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1005840" y="5349240"/>
            <a:ext cx="10241280" cy="9144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900" b="1">
                <a:solidFill>
                  <a:srgbClr val="7A5214"/>
                </a:solidFill>
                <a:latin typeface="Calibri"/>
              </a:rPr>
              <a:t>Otázka:  Ve které vzdálenosti se obraz převrátí — a proč zrovna tam?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E9F2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1097280" y="2651760"/>
            <a:ext cx="9966960" cy="12801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4000" b="1">
                <a:solidFill>
                  <a:srgbClr val="14406B"/>
                </a:solidFill>
                <a:latin typeface="Calibri"/>
              </a:rPr>
              <a:t>2. Lom světla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97280" y="3931920"/>
            <a:ext cx="996696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100" b="0">
                <a:solidFill>
                  <a:srgbClr val="2E7D9A"/>
                </a:solidFill>
                <a:latin typeface="Calibri"/>
              </a:rPr>
              <a:t>Na rozhraní dvou prostředí světlo mění směr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85800" y="457200"/>
            <a:ext cx="10881360" cy="685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100" b="1">
                <a:solidFill>
                  <a:srgbClr val="14406B"/>
                </a:solidFill>
                <a:latin typeface="Calibri"/>
              </a:rPr>
              <a:t>Lom ke kolmici a od kolmice</a:t>
            </a:r>
          </a:p>
        </p:txBody>
      </p:sp>
      <p:sp>
        <p:nvSpPr>
          <p:cNvPr id="4" name="Rectangle 3"/>
          <p:cNvSpPr/>
          <p:nvPr/>
        </p:nvSpPr>
        <p:spPr>
          <a:xfrm>
            <a:off x="685800" y="1170432"/>
            <a:ext cx="10881360" cy="36576"/>
          </a:xfrm>
          <a:prstGeom prst="rect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Picture 4" descr="lom_s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2027" y="1481328"/>
            <a:ext cx="8287639" cy="2926080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868680" y="4800600"/>
            <a:ext cx="91440" cy="91440"/>
          </a:xfrm>
          <a:prstGeom prst="ellipse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143000" y="4709160"/>
            <a:ext cx="1042416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900" b="0">
                <a:solidFill>
                  <a:srgbClr val="222222"/>
                </a:solidFill>
                <a:latin typeface="Calibri"/>
              </a:rPr>
              <a:t>Světlo má v každém prostředí jinou rychlost: vakuum 300 000 km/s, voda 225 000 km/s, sklo 200 000 km/s.</a:t>
            </a:r>
          </a:p>
        </p:txBody>
      </p:sp>
      <p:sp>
        <p:nvSpPr>
          <p:cNvPr id="8" name="Oval 7"/>
          <p:cNvSpPr/>
          <p:nvPr/>
        </p:nvSpPr>
        <p:spPr>
          <a:xfrm>
            <a:off x="868680" y="5330952"/>
            <a:ext cx="91440" cy="91440"/>
          </a:xfrm>
          <a:prstGeom prst="ellipse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1143000" y="5239512"/>
            <a:ext cx="1042416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900" b="0">
                <a:solidFill>
                  <a:srgbClr val="222222"/>
                </a:solidFill>
                <a:latin typeface="Calibri"/>
              </a:rPr>
              <a:t>Do </a:t>
            </a:r>
            <a:r>
              <a:rPr sz="1900" b="1">
                <a:solidFill>
                  <a:srgbClr val="222222"/>
                </a:solidFill>
                <a:latin typeface="Calibri"/>
              </a:rPr>
              <a:t>hustšího ke kolmici</a:t>
            </a:r>
            <a:r>
              <a:rPr sz="1900" b="0">
                <a:solidFill>
                  <a:srgbClr val="222222"/>
                </a:solidFill>
                <a:latin typeface="Calibri"/>
              </a:rPr>
              <a:t> (β &lt; α), do </a:t>
            </a:r>
            <a:r>
              <a:rPr sz="1900" b="1">
                <a:solidFill>
                  <a:srgbClr val="222222"/>
                </a:solidFill>
                <a:latin typeface="Calibri"/>
              </a:rPr>
              <a:t>řidšího od kolmice</a:t>
            </a:r>
            <a:r>
              <a:rPr sz="1900" b="0">
                <a:solidFill>
                  <a:srgbClr val="222222"/>
                </a:solidFill>
                <a:latin typeface="Calibri"/>
              </a:rPr>
              <a:t> (β &gt; α).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77240" y="5989320"/>
            <a:ext cx="10607040" cy="640080"/>
          </a:xfrm>
          <a:prstGeom prst="roundRect">
            <a:avLst>
              <a:gd name="adj" fmla="val 18000"/>
            </a:avLst>
          </a:prstGeom>
          <a:solidFill>
            <a:srgbClr val="E9F2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1097280" y="5989320"/>
            <a:ext cx="9966960" cy="6400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700" b="1">
                <a:solidFill>
                  <a:srgbClr val="14406B"/>
                </a:solidFill>
                <a:latin typeface="Calibri"/>
              </a:rPr>
              <a:t>Dopadá-li paprsek kolmo (α = 0°), k lomu vůbec nedojde.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685800" y="411480"/>
            <a:ext cx="10881360" cy="749808"/>
          </a:xfrm>
          <a:prstGeom prst="roundRect">
            <a:avLst>
              <a:gd name="adj" fmla="val 25000"/>
            </a:avLst>
          </a:prstGeom>
          <a:solidFill>
            <a:srgbClr val="6FA86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1005840" y="411480"/>
            <a:ext cx="10241280" cy="74980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2500" b="1">
                <a:solidFill>
                  <a:srgbClr val="FFFFFF"/>
                </a:solidFill>
                <a:latin typeface="Calibri"/>
              </a:rPr>
              <a:t>POKUSY  ·  Lom si vyzkoušej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417320"/>
            <a:ext cx="5193792" cy="3611880"/>
          </a:xfrm>
          <a:prstGeom prst="roundRect">
            <a:avLst>
              <a:gd name="adj" fmla="val 6000"/>
            </a:avLst>
          </a:prstGeom>
          <a:solidFill>
            <a:srgbClr val="EEF7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960120" y="1645920"/>
            <a:ext cx="4663440" cy="4114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100" b="1">
                <a:solidFill>
                  <a:srgbClr val="3D6B33"/>
                </a:solidFill>
                <a:latin typeface="Calibri"/>
              </a:rPr>
              <a:t>Zlomená tužka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60120" y="2103120"/>
            <a:ext cx="466344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500" b="0">
                <a:solidFill>
                  <a:srgbClr val="5A6B55"/>
                </a:solidFill>
                <a:latin typeface="Calibri"/>
              </a:rPr>
              <a:t>sklenice s vodou · brčko</a:t>
            </a:r>
          </a:p>
        </p:txBody>
      </p:sp>
      <p:sp>
        <p:nvSpPr>
          <p:cNvPr id="8" name="Oval 7"/>
          <p:cNvSpPr/>
          <p:nvPr/>
        </p:nvSpPr>
        <p:spPr>
          <a:xfrm>
            <a:off x="960120" y="2651760"/>
            <a:ext cx="256032" cy="256032"/>
          </a:xfrm>
          <a:prstGeom prst="ellipse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960120" y="2651760"/>
            <a:ext cx="256032" cy="2560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344168" y="2633472"/>
            <a:ext cx="4251960" cy="685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600" b="0">
                <a:solidFill>
                  <a:srgbClr val="222222"/>
                </a:solidFill>
                <a:latin typeface="Calibri"/>
              </a:rPr>
              <a:t>Nalij vodu asi do dvou třetin sklenice.</a:t>
            </a:r>
          </a:p>
        </p:txBody>
      </p:sp>
      <p:sp>
        <p:nvSpPr>
          <p:cNvPr id="11" name="Oval 10"/>
          <p:cNvSpPr/>
          <p:nvPr/>
        </p:nvSpPr>
        <p:spPr>
          <a:xfrm>
            <a:off x="960120" y="3364991"/>
            <a:ext cx="256032" cy="256032"/>
          </a:xfrm>
          <a:prstGeom prst="ellipse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960120" y="3364991"/>
            <a:ext cx="256032" cy="2560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4168" y="3346703"/>
            <a:ext cx="4251960" cy="685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600" b="0">
                <a:solidFill>
                  <a:srgbClr val="222222"/>
                </a:solidFill>
                <a:latin typeface="Calibri"/>
              </a:rPr>
              <a:t>Postav brčko šikmo a dívej se ze strany.</a:t>
            </a:r>
          </a:p>
        </p:txBody>
      </p:sp>
      <p:sp>
        <p:nvSpPr>
          <p:cNvPr id="14" name="Oval 13"/>
          <p:cNvSpPr/>
          <p:nvPr/>
        </p:nvSpPr>
        <p:spPr>
          <a:xfrm>
            <a:off x="960120" y="4078224"/>
            <a:ext cx="256032" cy="256032"/>
          </a:xfrm>
          <a:prstGeom prst="ellipse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960120" y="4078224"/>
            <a:ext cx="256032" cy="2560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344168" y="4059936"/>
            <a:ext cx="4251960" cy="685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600" b="0">
                <a:solidFill>
                  <a:srgbClr val="222222"/>
                </a:solidFill>
                <a:latin typeface="Calibri"/>
              </a:rPr>
              <a:t>Pak ho postav svisle doprostřed a porovnej.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309360" y="1417320"/>
            <a:ext cx="5193792" cy="3611880"/>
          </a:xfrm>
          <a:prstGeom prst="roundRect">
            <a:avLst>
              <a:gd name="adj" fmla="val 6000"/>
            </a:avLst>
          </a:prstGeom>
          <a:solidFill>
            <a:srgbClr val="EEF7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6583680" y="1645920"/>
            <a:ext cx="4663440" cy="4114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100" b="1">
                <a:solidFill>
                  <a:srgbClr val="3D6B33"/>
                </a:solidFill>
                <a:latin typeface="Calibri"/>
              </a:rPr>
              <a:t>Mince, která se objeví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83680" y="2103120"/>
            <a:ext cx="466344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500" b="0">
                <a:solidFill>
                  <a:srgbClr val="5A6B55"/>
                </a:solidFill>
                <a:latin typeface="Calibri"/>
              </a:rPr>
              <a:t>neprůhledný hrnek · mince · voda</a:t>
            </a:r>
          </a:p>
        </p:txBody>
      </p:sp>
      <p:sp>
        <p:nvSpPr>
          <p:cNvPr id="20" name="Oval 19"/>
          <p:cNvSpPr/>
          <p:nvPr/>
        </p:nvSpPr>
        <p:spPr>
          <a:xfrm>
            <a:off x="6583680" y="2651760"/>
            <a:ext cx="256032" cy="256032"/>
          </a:xfrm>
          <a:prstGeom prst="ellipse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6583680" y="2651760"/>
            <a:ext cx="256032" cy="2560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967728" y="2633472"/>
            <a:ext cx="4251960" cy="685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600" b="0">
                <a:solidFill>
                  <a:srgbClr val="222222"/>
                </a:solidFill>
                <a:latin typeface="Calibri"/>
              </a:rPr>
              <a:t>Polož minci na dno a ustupuj, dokud ti ji okraj nezakryje.</a:t>
            </a:r>
          </a:p>
        </p:txBody>
      </p:sp>
      <p:sp>
        <p:nvSpPr>
          <p:cNvPr id="23" name="Oval 22"/>
          <p:cNvSpPr/>
          <p:nvPr/>
        </p:nvSpPr>
        <p:spPr>
          <a:xfrm>
            <a:off x="6583680" y="3364991"/>
            <a:ext cx="256032" cy="256032"/>
          </a:xfrm>
          <a:prstGeom prst="ellipse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6583680" y="3364991"/>
            <a:ext cx="256032" cy="2560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967728" y="3346703"/>
            <a:ext cx="4251960" cy="685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600" b="0">
                <a:solidFill>
                  <a:srgbClr val="222222"/>
                </a:solidFill>
                <a:latin typeface="Calibri"/>
              </a:rPr>
              <a:t>Zůstaň stát a nehýbej hlavou.</a:t>
            </a:r>
          </a:p>
        </p:txBody>
      </p:sp>
      <p:sp>
        <p:nvSpPr>
          <p:cNvPr id="26" name="Oval 25"/>
          <p:cNvSpPr/>
          <p:nvPr/>
        </p:nvSpPr>
        <p:spPr>
          <a:xfrm>
            <a:off x="6583680" y="4078224"/>
            <a:ext cx="256032" cy="256032"/>
          </a:xfrm>
          <a:prstGeom prst="ellipse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6583680" y="4078224"/>
            <a:ext cx="256032" cy="2560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67728" y="4059936"/>
            <a:ext cx="4251960" cy="685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600" b="0">
                <a:solidFill>
                  <a:srgbClr val="222222"/>
                </a:solidFill>
                <a:latin typeface="Calibri"/>
              </a:rPr>
              <a:t>Spolužák opatrně nalije vodu.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685800" y="5349240"/>
            <a:ext cx="10881360" cy="914400"/>
          </a:xfrm>
          <a:prstGeom prst="roundRect">
            <a:avLst>
              <a:gd name="adj" fmla="val 20000"/>
            </a:avLst>
          </a:prstGeom>
          <a:solidFill>
            <a:srgbClr val="FFF4D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1005840" y="5349240"/>
            <a:ext cx="10241280" cy="9144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900" b="1">
                <a:solidFill>
                  <a:srgbClr val="7A5214"/>
                </a:solidFill>
                <a:latin typeface="Calibri"/>
              </a:rPr>
              <a:t>Otázka:  Tužka ani mince se nepohnuly. Co se tedy změnilo?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85800" y="457200"/>
            <a:ext cx="10881360" cy="685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100" b="1">
                <a:solidFill>
                  <a:srgbClr val="14406B"/>
                </a:solidFill>
                <a:latin typeface="Calibri"/>
              </a:rPr>
              <a:t>Kde nás lom klame</a:t>
            </a:r>
          </a:p>
        </p:txBody>
      </p:sp>
      <p:sp>
        <p:nvSpPr>
          <p:cNvPr id="4" name="Rectangle 3"/>
          <p:cNvSpPr/>
          <p:nvPr/>
        </p:nvSpPr>
        <p:spPr>
          <a:xfrm>
            <a:off x="685800" y="1170432"/>
            <a:ext cx="10881360" cy="36576"/>
          </a:xfrm>
          <a:prstGeom prst="rect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Picture 4" descr="D_zdanliva_poloh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0641" y="1444752"/>
            <a:ext cx="5930411" cy="3246120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868680" y="4937759"/>
            <a:ext cx="91440" cy="91440"/>
          </a:xfrm>
          <a:prstGeom prst="ellipse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143000" y="4846320"/>
            <a:ext cx="1042416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900" b="0">
                <a:solidFill>
                  <a:srgbClr val="222222"/>
                </a:solidFill>
                <a:latin typeface="Calibri"/>
              </a:rPr>
              <a:t>Bazén se zdá </a:t>
            </a:r>
            <a:r>
              <a:rPr sz="1900" b="1">
                <a:solidFill>
                  <a:srgbClr val="222222"/>
                </a:solidFill>
                <a:latin typeface="Calibri"/>
              </a:rPr>
              <a:t>mělčí</a:t>
            </a:r>
            <a:r>
              <a:rPr sz="1900" b="0">
                <a:solidFill>
                  <a:srgbClr val="222222"/>
                </a:solidFill>
                <a:latin typeface="Calibri"/>
              </a:rPr>
              <a:t>, než ve skutečnosti je. Ryba je </a:t>
            </a:r>
            <a:r>
              <a:rPr sz="1900" b="1">
                <a:solidFill>
                  <a:srgbClr val="222222"/>
                </a:solidFill>
                <a:latin typeface="Calibri"/>
              </a:rPr>
              <a:t>hlouběji</a:t>
            </a:r>
            <a:r>
              <a:rPr sz="1900" b="0">
                <a:solidFill>
                  <a:srgbClr val="222222"/>
                </a:solidFill>
                <a:latin typeface="Calibri"/>
              </a:rPr>
              <a:t>, než ji vidíme.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77240" y="5669280"/>
            <a:ext cx="10607040" cy="777240"/>
          </a:xfrm>
          <a:prstGeom prst="roundRect">
            <a:avLst>
              <a:gd name="adj" fmla="val 18000"/>
            </a:avLst>
          </a:prstGeom>
          <a:solidFill>
            <a:srgbClr val="E9F2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1097280" y="5669280"/>
            <a:ext cx="9966960" cy="77724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900" b="1">
                <a:solidFill>
                  <a:srgbClr val="14406B"/>
                </a:solidFill>
                <a:latin typeface="Calibri"/>
              </a:rPr>
              <a:t>Nikdy neskákej po hlavě do vody, jejíž hloubku odhaduješ jen okem.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85800" y="457200"/>
            <a:ext cx="10881360" cy="685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100" b="1">
                <a:solidFill>
                  <a:srgbClr val="14406B"/>
                </a:solidFill>
                <a:latin typeface="Calibri"/>
              </a:rPr>
              <a:t>Úplný odraz</a:t>
            </a:r>
          </a:p>
        </p:txBody>
      </p:sp>
      <p:sp>
        <p:nvSpPr>
          <p:cNvPr id="4" name="Rectangle 3"/>
          <p:cNvSpPr/>
          <p:nvPr/>
        </p:nvSpPr>
        <p:spPr>
          <a:xfrm>
            <a:off x="685800" y="1170432"/>
            <a:ext cx="10881360" cy="36576"/>
          </a:xfrm>
          <a:prstGeom prst="rect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Picture 4" descr="E_uplny_odraz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1756" y="1444752"/>
            <a:ext cx="6688182" cy="3108960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868680" y="4846320"/>
            <a:ext cx="91440" cy="91440"/>
          </a:xfrm>
          <a:prstGeom prst="ellipse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143000" y="4754880"/>
            <a:ext cx="1042416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900" b="0">
                <a:solidFill>
                  <a:srgbClr val="222222"/>
                </a:solidFill>
                <a:latin typeface="Calibri"/>
              </a:rPr>
              <a:t>Nastává jen při přechodu z </a:t>
            </a:r>
            <a:r>
              <a:rPr sz="1900" b="1">
                <a:solidFill>
                  <a:srgbClr val="222222"/>
                </a:solidFill>
                <a:latin typeface="Calibri"/>
              </a:rPr>
              <a:t>hustšího do řidšího</a:t>
            </a:r>
            <a:r>
              <a:rPr sz="1900" b="0">
                <a:solidFill>
                  <a:srgbClr val="222222"/>
                </a:solidFill>
                <a:latin typeface="Calibri"/>
              </a:rPr>
              <a:t> (voda → vzduch) při velkém úhlu dopadu.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77240" y="5577840"/>
            <a:ext cx="10607040" cy="822960"/>
          </a:xfrm>
          <a:prstGeom prst="roundRect">
            <a:avLst>
              <a:gd name="adj" fmla="val 18000"/>
            </a:avLst>
          </a:prstGeom>
          <a:solidFill>
            <a:srgbClr val="E9F2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1097280" y="5577840"/>
            <a:ext cx="9966960" cy="8229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900" b="0">
                <a:solidFill>
                  <a:srgbClr val="14406B"/>
                </a:solidFill>
                <a:latin typeface="Calibri"/>
              </a:rPr>
              <a:t>Takhle fungují </a:t>
            </a:r>
            <a:r>
              <a:rPr sz="1900" b="1">
                <a:solidFill>
                  <a:srgbClr val="14406B"/>
                </a:solidFill>
                <a:latin typeface="Calibri"/>
              </a:rPr>
              <a:t>optická vlákna</a:t>
            </a:r>
            <a:r>
              <a:rPr sz="1900" b="0">
                <a:solidFill>
                  <a:srgbClr val="14406B"/>
                </a:solidFill>
                <a:latin typeface="Calibri"/>
              </a:rPr>
              <a:t> — světlo se v nich odráží tam a zpět a nese internet stovky kilometrů.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85800" y="457200"/>
            <a:ext cx="10881360" cy="685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100" b="1">
                <a:solidFill>
                  <a:srgbClr val="14406B"/>
                </a:solidFill>
                <a:latin typeface="Calibri"/>
              </a:rPr>
              <a:t>Shrnutí</a:t>
            </a:r>
          </a:p>
        </p:txBody>
      </p:sp>
      <p:sp>
        <p:nvSpPr>
          <p:cNvPr id="4" name="Rectangle 3"/>
          <p:cNvSpPr/>
          <p:nvPr/>
        </p:nvSpPr>
        <p:spPr>
          <a:xfrm>
            <a:off x="685800" y="1170432"/>
            <a:ext cx="10881360" cy="36576"/>
          </a:xfrm>
          <a:prstGeom prst="rect">
            <a:avLst/>
          </a:prstGeom>
          <a:solidFill>
            <a:srgbClr val="2E7D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777240" y="1691640"/>
            <a:ext cx="10607040" cy="914400"/>
          </a:xfrm>
          <a:prstGeom prst="roundRect">
            <a:avLst>
              <a:gd name="adj" fmla="val 18000"/>
            </a:avLst>
          </a:prstGeom>
          <a:solidFill>
            <a:srgbClr val="E9F2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097280" y="1801368"/>
            <a:ext cx="100584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000" b="1">
                <a:solidFill>
                  <a:srgbClr val="14406B"/>
                </a:solidFill>
                <a:latin typeface="Calibri"/>
              </a:rPr>
              <a:t>Zákon odrazu:  α′ = α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97280" y="2167128"/>
            <a:ext cx="100584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600" b="0">
                <a:solidFill>
                  <a:srgbClr val="222222"/>
                </a:solidFill>
                <a:latin typeface="Calibri"/>
              </a:rPr>
              <a:t>Úhel odrazu se rovná úhlu dopadu; oba měříme od kolmice dopadu.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77240" y="2770632"/>
            <a:ext cx="10607040" cy="914400"/>
          </a:xfrm>
          <a:prstGeom prst="roundRect">
            <a:avLst>
              <a:gd name="adj" fmla="val 18000"/>
            </a:avLst>
          </a:prstGeom>
          <a:solidFill>
            <a:srgbClr val="E9F2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1097280" y="2880360"/>
            <a:ext cx="100584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000" b="1">
                <a:solidFill>
                  <a:srgbClr val="14406B"/>
                </a:solidFill>
                <a:latin typeface="Calibri"/>
              </a:rPr>
              <a:t>Zrcadla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7280" y="3246120"/>
            <a:ext cx="100584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600" b="0">
                <a:solidFill>
                  <a:srgbClr val="222222"/>
                </a:solidFill>
                <a:latin typeface="Calibri"/>
              </a:rPr>
              <a:t>Rovinné: stejně velký, stejně daleko za zrcadlem, stranově převrácený, zdánlivý. Duté soustřeďuje, vypuklé rozptyluje.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77240" y="3849624"/>
            <a:ext cx="10607040" cy="914400"/>
          </a:xfrm>
          <a:prstGeom prst="roundRect">
            <a:avLst>
              <a:gd name="adj" fmla="val 18000"/>
            </a:avLst>
          </a:prstGeom>
          <a:solidFill>
            <a:srgbClr val="E9F2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1097280" y="3959352"/>
            <a:ext cx="100584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000" b="1">
                <a:solidFill>
                  <a:srgbClr val="14406B"/>
                </a:solidFill>
                <a:latin typeface="Calibri"/>
              </a:rPr>
              <a:t>Lom světla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97280" y="4325112"/>
            <a:ext cx="100584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600" b="0">
                <a:solidFill>
                  <a:srgbClr val="222222"/>
                </a:solidFill>
                <a:latin typeface="Calibri"/>
              </a:rPr>
              <a:t>Do hustšího ke kolmici (β &lt; α), do řidšího od kolmice (β &gt; α). Při kolmém dopadu se nic neláme.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77240" y="4928616"/>
            <a:ext cx="10607040" cy="914400"/>
          </a:xfrm>
          <a:prstGeom prst="roundRect">
            <a:avLst>
              <a:gd name="adj" fmla="val 18000"/>
            </a:avLst>
          </a:prstGeom>
          <a:solidFill>
            <a:srgbClr val="E9F2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1097280" y="5038344"/>
            <a:ext cx="100584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000" b="1">
                <a:solidFill>
                  <a:srgbClr val="14406B"/>
                </a:solidFill>
                <a:latin typeface="Calibri"/>
              </a:rPr>
              <a:t>Úplný odraz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97280" y="5404104"/>
            <a:ext cx="100584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600" b="0">
                <a:solidFill>
                  <a:srgbClr val="222222"/>
                </a:solidFill>
                <a:latin typeface="Calibri"/>
              </a:rPr>
              <a:t>Z hustšího do řidšího při velkém úhlu dopadu se světlo celé odrazí zpět.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1230</Words>
  <Application>Microsoft Office PowerPoint</Application>
  <PresentationFormat>Širokoúhlá obrazovka</PresentationFormat>
  <Paragraphs>116</Paragraphs>
  <Slides>18</Slides>
  <Notes>14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1" baseType="lpstr">
      <vt:lpstr>Arial</vt:lpstr>
      <vt:lpstr>Calibri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ComputeR</dc:creator>
  <cp:keywords/>
  <dc:description>generated using python-pptx</dc:description>
  <cp:lastModifiedBy>Karolína Fizková</cp:lastModifiedBy>
  <cp:revision>1</cp:revision>
  <dcterms:created xsi:type="dcterms:W3CDTF">2013-01-27T09:14:16Z</dcterms:created>
  <dcterms:modified xsi:type="dcterms:W3CDTF">2026-10-27T12:38:44Z</dcterms:modified>
  <cp:category/>
</cp:coreProperties>
</file>