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0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60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5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28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4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30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35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1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3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8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92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B9EB8-05AB-49A0-9017-DFF0E1FCB488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937A9-69FA-4608-9EB4-3357536A50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2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</a:rPr>
              <a:t>Halogenderiváty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Deriváty uhlovodíků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61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NÁZVOSLOVÍ        HALOGENDERIVÁTŮ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err="1" smtClean="0"/>
              <a:t>Methan</a:t>
            </a:r>
            <a:r>
              <a:rPr lang="cs-CZ" dirty="0" smtClean="0"/>
              <a:t>    CH</a:t>
            </a:r>
            <a:r>
              <a:rPr lang="cs-CZ" sz="1400" dirty="0" smtClean="0"/>
              <a:t>4                  </a:t>
            </a:r>
            <a:r>
              <a:rPr lang="cs-CZ" dirty="0" smtClean="0"/>
              <a:t>            </a:t>
            </a:r>
            <a:r>
              <a:rPr lang="cs-CZ" dirty="0" err="1" smtClean="0"/>
              <a:t>methyl</a:t>
            </a:r>
            <a:r>
              <a:rPr lang="cs-CZ" dirty="0" smtClean="0"/>
              <a:t> CH</a:t>
            </a:r>
            <a:r>
              <a:rPr lang="cs-CZ" sz="1400" dirty="0" smtClean="0"/>
              <a:t>3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   </a:t>
            </a:r>
            <a:r>
              <a:rPr lang="cs-CZ" dirty="0" smtClean="0">
                <a:solidFill>
                  <a:srgbClr val="FF0000"/>
                </a:solidFill>
              </a:rPr>
              <a:t>RADIKÁL </a:t>
            </a:r>
            <a:r>
              <a:rPr lang="cs-CZ" dirty="0" smtClean="0"/>
              <a:t>bez 1 vodíku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místo vodíku je chlor        </a:t>
            </a:r>
            <a:r>
              <a:rPr lang="cs-CZ" dirty="0" err="1" smtClean="0"/>
              <a:t>methyl</a:t>
            </a:r>
            <a:r>
              <a:rPr lang="cs-CZ" dirty="0" smtClean="0"/>
              <a:t> chlorid(</a:t>
            </a:r>
            <a:r>
              <a:rPr lang="cs-CZ" dirty="0" err="1" smtClean="0"/>
              <a:t>chlormethan</a:t>
            </a:r>
            <a:r>
              <a:rPr lang="cs-CZ" dirty="0" smtClean="0"/>
              <a:t>)     CH</a:t>
            </a:r>
            <a:r>
              <a:rPr lang="cs-CZ" sz="1200" dirty="0" smtClean="0"/>
              <a:t>3</a:t>
            </a:r>
            <a:r>
              <a:rPr lang="cs-CZ" dirty="0" smtClean="0">
                <a:solidFill>
                  <a:srgbClr val="FF0000"/>
                </a:solidFill>
              </a:rPr>
              <a:t>Cl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je brom        </a:t>
            </a:r>
            <a:r>
              <a:rPr lang="cs-CZ" dirty="0" err="1" smtClean="0"/>
              <a:t>methylbromid</a:t>
            </a:r>
            <a:r>
              <a:rPr lang="cs-CZ" dirty="0" smtClean="0"/>
              <a:t> (brom </a:t>
            </a:r>
            <a:r>
              <a:rPr lang="cs-CZ" dirty="0" err="1" smtClean="0"/>
              <a:t>methan</a:t>
            </a:r>
            <a:r>
              <a:rPr lang="cs-CZ" dirty="0" smtClean="0"/>
              <a:t>)   CH</a:t>
            </a:r>
            <a:r>
              <a:rPr lang="cs-CZ" sz="1200" dirty="0" smtClean="0"/>
              <a:t>3</a:t>
            </a:r>
            <a:r>
              <a:rPr lang="cs-CZ" dirty="0" smtClean="0">
                <a:solidFill>
                  <a:srgbClr val="FF0000"/>
                </a:solidFill>
              </a:rPr>
              <a:t>Br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err="1" smtClean="0"/>
              <a:t>Ethan</a:t>
            </a:r>
            <a:r>
              <a:rPr lang="cs-CZ" dirty="0" smtClean="0"/>
              <a:t>    CH</a:t>
            </a:r>
            <a:r>
              <a:rPr lang="cs-CZ" sz="1200" dirty="0" smtClean="0"/>
              <a:t>3</a:t>
            </a:r>
            <a:r>
              <a:rPr lang="cs-CZ" dirty="0" smtClean="0"/>
              <a:t> – CH</a:t>
            </a:r>
            <a:r>
              <a:rPr lang="cs-CZ" sz="1200" dirty="0" smtClean="0"/>
              <a:t>3</a:t>
            </a:r>
            <a:r>
              <a:rPr lang="cs-CZ" dirty="0" smtClean="0"/>
              <a:t>              </a:t>
            </a:r>
            <a:r>
              <a:rPr lang="cs-CZ" dirty="0" err="1" smtClean="0"/>
              <a:t>ethyl</a:t>
            </a:r>
            <a:r>
              <a:rPr lang="cs-CZ" dirty="0" smtClean="0"/>
              <a:t> CH</a:t>
            </a:r>
            <a:r>
              <a:rPr lang="cs-CZ" sz="1200" dirty="0" smtClean="0"/>
              <a:t>3</a:t>
            </a:r>
            <a:r>
              <a:rPr lang="cs-CZ" dirty="0" smtClean="0"/>
              <a:t> – CH</a:t>
            </a:r>
            <a:r>
              <a:rPr lang="cs-CZ" sz="1200" dirty="0" smtClean="0"/>
              <a:t> 3</a:t>
            </a:r>
            <a:r>
              <a:rPr lang="cs-CZ" dirty="0" smtClean="0">
                <a:solidFill>
                  <a:srgbClr val="FF0000"/>
                </a:solidFill>
              </a:rPr>
              <a:t>-  RADIKÁL </a:t>
            </a:r>
            <a:r>
              <a:rPr lang="cs-CZ" dirty="0" smtClean="0"/>
              <a:t>bez 1 vodíku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  </a:t>
            </a:r>
            <a:r>
              <a:rPr lang="cs-CZ" dirty="0" smtClean="0"/>
              <a:t>místo vodíku je jod </a:t>
            </a:r>
            <a:r>
              <a:rPr lang="cs-CZ" dirty="0" smtClean="0">
                <a:solidFill>
                  <a:srgbClr val="FF0000"/>
                </a:solidFill>
              </a:rPr>
              <a:t>          </a:t>
            </a:r>
            <a:r>
              <a:rPr lang="cs-CZ" dirty="0" err="1" smtClean="0"/>
              <a:t>ethyl</a:t>
            </a:r>
            <a:r>
              <a:rPr lang="cs-CZ" dirty="0" smtClean="0"/>
              <a:t> jodid (</a:t>
            </a:r>
            <a:r>
              <a:rPr lang="cs-CZ" dirty="0" err="1" smtClean="0"/>
              <a:t>jodethan</a:t>
            </a:r>
            <a:r>
              <a:rPr lang="cs-CZ" dirty="0" smtClean="0"/>
              <a:t>)              CH</a:t>
            </a:r>
            <a:r>
              <a:rPr lang="cs-CZ" sz="1200" dirty="0" smtClean="0"/>
              <a:t>3</a:t>
            </a:r>
            <a:r>
              <a:rPr lang="cs-CZ" dirty="0" smtClean="0"/>
              <a:t> – CH</a:t>
            </a:r>
            <a:r>
              <a:rPr lang="cs-CZ" sz="1200" dirty="0" smtClean="0"/>
              <a:t>2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místo vodíku je fluor        </a:t>
            </a:r>
            <a:r>
              <a:rPr lang="cs-CZ" dirty="0" err="1" smtClean="0"/>
              <a:t>ethyl</a:t>
            </a:r>
            <a:r>
              <a:rPr lang="cs-CZ" dirty="0" smtClean="0"/>
              <a:t> fluorid (</a:t>
            </a:r>
            <a:r>
              <a:rPr lang="cs-CZ" dirty="0" err="1" smtClean="0"/>
              <a:t>fluorethan</a:t>
            </a:r>
            <a:r>
              <a:rPr lang="cs-CZ" dirty="0" smtClean="0"/>
              <a:t>)         CH</a:t>
            </a:r>
            <a:r>
              <a:rPr lang="cs-CZ" sz="1200" dirty="0" smtClean="0"/>
              <a:t>3</a:t>
            </a:r>
            <a:r>
              <a:rPr lang="cs-CZ" dirty="0" smtClean="0"/>
              <a:t> -  CH</a:t>
            </a:r>
            <a:r>
              <a:rPr lang="cs-CZ" sz="1200" dirty="0" smtClean="0"/>
              <a:t>2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1716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Radikál je zbytek uhlovodíku, který váže na sebe místo vodíku charakteristickou skupinu.</a:t>
            </a:r>
          </a:p>
          <a:p>
            <a:r>
              <a:rPr lang="cs-CZ" dirty="0" smtClean="0"/>
              <a:t>Jestliže radikál vzniká ztrátou jednoho vodíku, má koncovku </a:t>
            </a:r>
            <a:r>
              <a:rPr lang="cs-CZ" dirty="0" smtClean="0">
                <a:solidFill>
                  <a:srgbClr val="FF0000"/>
                </a:solidFill>
              </a:rPr>
              <a:t>–</a:t>
            </a:r>
            <a:r>
              <a:rPr lang="cs-CZ" dirty="0" err="1" smtClean="0">
                <a:solidFill>
                  <a:srgbClr val="FF0000"/>
                </a:solidFill>
              </a:rPr>
              <a:t>yl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Methan</a:t>
            </a:r>
            <a:r>
              <a:rPr lang="cs-CZ" dirty="0" smtClean="0"/>
              <a:t> CH</a:t>
            </a:r>
            <a:r>
              <a:rPr lang="cs-CZ" sz="1200" dirty="0" smtClean="0"/>
              <a:t>4</a:t>
            </a:r>
            <a:r>
              <a:rPr lang="cs-CZ" dirty="0" smtClean="0"/>
              <a:t>                          </a:t>
            </a:r>
            <a:r>
              <a:rPr lang="cs-CZ" dirty="0" err="1" smtClean="0"/>
              <a:t>methyl</a:t>
            </a:r>
            <a:r>
              <a:rPr lang="cs-CZ" dirty="0" smtClean="0"/>
              <a:t> CH</a:t>
            </a:r>
            <a:r>
              <a:rPr lang="cs-CZ" sz="1200" dirty="0" smtClean="0"/>
              <a:t>3</a:t>
            </a:r>
            <a:r>
              <a:rPr lang="cs-CZ" dirty="0" smtClean="0"/>
              <a:t> –</a:t>
            </a:r>
          </a:p>
          <a:p>
            <a:r>
              <a:rPr lang="cs-CZ" dirty="0" smtClean="0"/>
              <a:t>Propan C</a:t>
            </a:r>
            <a:r>
              <a:rPr lang="cs-CZ" sz="1200" dirty="0" smtClean="0"/>
              <a:t>3</a:t>
            </a:r>
            <a:r>
              <a:rPr lang="cs-CZ" dirty="0" smtClean="0"/>
              <a:t>H</a:t>
            </a:r>
            <a:r>
              <a:rPr lang="cs-CZ" sz="1200" dirty="0" smtClean="0"/>
              <a:t>8</a:t>
            </a:r>
            <a:r>
              <a:rPr lang="cs-CZ" dirty="0" smtClean="0"/>
              <a:t>                          propyl  C</a:t>
            </a:r>
            <a:r>
              <a:rPr lang="cs-CZ" sz="1200" dirty="0" smtClean="0"/>
              <a:t>3</a:t>
            </a:r>
            <a:r>
              <a:rPr lang="cs-CZ" dirty="0" smtClean="0"/>
              <a:t>H</a:t>
            </a:r>
            <a:r>
              <a:rPr lang="cs-CZ" sz="1200" dirty="0" smtClean="0"/>
              <a:t>7</a:t>
            </a:r>
            <a:r>
              <a:rPr lang="cs-CZ" dirty="0" smtClean="0"/>
              <a:t> –</a:t>
            </a:r>
          </a:p>
          <a:p>
            <a:r>
              <a:rPr lang="cs-CZ" dirty="0" smtClean="0"/>
              <a:t>Butan    C</a:t>
            </a:r>
            <a:r>
              <a:rPr lang="cs-CZ" sz="1200" dirty="0" smtClean="0"/>
              <a:t>4</a:t>
            </a:r>
            <a:r>
              <a:rPr lang="cs-CZ" dirty="0" smtClean="0"/>
              <a:t>H</a:t>
            </a:r>
            <a:r>
              <a:rPr lang="cs-CZ" sz="1200" dirty="0" smtClean="0"/>
              <a:t>10</a:t>
            </a:r>
            <a:r>
              <a:rPr lang="cs-CZ" dirty="0" smtClean="0"/>
              <a:t>                        butyl     C</a:t>
            </a:r>
            <a:r>
              <a:rPr lang="cs-CZ" sz="1200" dirty="0" smtClean="0"/>
              <a:t>4</a:t>
            </a:r>
            <a:r>
              <a:rPr lang="cs-CZ" dirty="0" smtClean="0"/>
              <a:t>H</a:t>
            </a:r>
            <a:r>
              <a:rPr lang="cs-CZ" sz="1200" dirty="0" smtClean="0"/>
              <a:t>9</a:t>
            </a:r>
            <a:r>
              <a:rPr lang="cs-CZ" dirty="0" smtClean="0"/>
              <a:t> -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8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Deriváty jsou odvozeniny uhlovodíků</a:t>
            </a:r>
          </a:p>
          <a:p>
            <a:r>
              <a:rPr lang="cs-CZ" dirty="0" smtClean="0"/>
              <a:t>Skládají se z </a:t>
            </a:r>
            <a:r>
              <a:rPr lang="cs-CZ" dirty="0" smtClean="0">
                <a:solidFill>
                  <a:srgbClr val="FF0000"/>
                </a:solidFill>
              </a:rPr>
              <a:t>radikálu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charakteristické skupiny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Radikál může vzniknout od uhlovodíku </a:t>
            </a:r>
            <a:r>
              <a:rPr lang="cs-CZ" dirty="0" smtClean="0"/>
              <a:t>ztrátou jednoho i více atomů vodíku.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Charakteristickou skupinou </a:t>
            </a:r>
            <a:r>
              <a:rPr lang="cs-CZ" dirty="0" err="1" smtClean="0"/>
              <a:t>halogenderivátů</a:t>
            </a:r>
            <a:r>
              <a:rPr lang="cs-CZ" dirty="0" smtClean="0"/>
              <a:t> je některý z halogenů – fluor, chlor, brom, jod.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4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Když je více atomů halogenů…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</a:t>
            </a:r>
            <a:r>
              <a:rPr lang="cs-CZ" dirty="0" err="1" smtClean="0"/>
              <a:t>methanu</a:t>
            </a:r>
            <a:r>
              <a:rPr lang="cs-CZ" dirty="0" smtClean="0"/>
              <a:t> odvozený – má 2 atomy bromu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Di</a:t>
            </a:r>
            <a:r>
              <a:rPr lang="cs-CZ" dirty="0" err="1" smtClean="0"/>
              <a:t>brommhetan</a:t>
            </a:r>
            <a:r>
              <a:rPr lang="cs-CZ" dirty="0" smtClean="0"/>
              <a:t>            CH</a:t>
            </a:r>
            <a:r>
              <a:rPr lang="cs-CZ" sz="1200" dirty="0" smtClean="0"/>
              <a:t>2</a:t>
            </a:r>
            <a:r>
              <a:rPr lang="cs-CZ" dirty="0" smtClean="0">
                <a:solidFill>
                  <a:srgbClr val="FF0000"/>
                </a:solidFill>
              </a:rPr>
              <a:t>Br</a:t>
            </a:r>
            <a:r>
              <a:rPr lang="cs-CZ" sz="1200" dirty="0" smtClean="0">
                <a:solidFill>
                  <a:srgbClr val="FF0000"/>
                </a:solidFill>
              </a:rPr>
              <a:t>2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 smtClean="0"/>
              <a:t>Od </a:t>
            </a:r>
            <a:r>
              <a:rPr lang="cs-CZ" dirty="0" err="1" smtClean="0"/>
              <a:t>ethanu</a:t>
            </a:r>
            <a:r>
              <a:rPr lang="cs-CZ" dirty="0" smtClean="0"/>
              <a:t> odvozený – má 3 atomy chlóru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Tri</a:t>
            </a:r>
            <a:r>
              <a:rPr lang="cs-CZ" dirty="0" err="1" smtClean="0"/>
              <a:t>chlorethan</a:t>
            </a:r>
            <a:r>
              <a:rPr lang="cs-CZ" dirty="0" smtClean="0"/>
              <a:t>                 CH</a:t>
            </a:r>
            <a:r>
              <a:rPr lang="cs-CZ" sz="1200" dirty="0" smtClean="0"/>
              <a:t>3 </a:t>
            </a:r>
            <a:r>
              <a:rPr lang="cs-CZ" dirty="0" smtClean="0"/>
              <a:t>- C</a:t>
            </a:r>
            <a:r>
              <a:rPr lang="cs-CZ" dirty="0" smtClean="0">
                <a:solidFill>
                  <a:srgbClr val="FF0000"/>
                </a:solidFill>
              </a:rPr>
              <a:t>Cl</a:t>
            </a:r>
            <a:r>
              <a:rPr lang="cs-CZ" sz="1200" dirty="0" smtClean="0">
                <a:solidFill>
                  <a:srgbClr val="FF0000"/>
                </a:solidFill>
              </a:rPr>
              <a:t>3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 smtClean="0"/>
              <a:t>Od propanu odvozený – má 4 atomy fluoru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Tetra</a:t>
            </a:r>
            <a:r>
              <a:rPr lang="cs-CZ" dirty="0" err="1" smtClean="0"/>
              <a:t>fluorpropan</a:t>
            </a:r>
            <a:r>
              <a:rPr lang="cs-CZ" dirty="0" smtClean="0"/>
              <a:t>           CH</a:t>
            </a:r>
            <a:r>
              <a:rPr lang="cs-CZ" sz="1200" dirty="0" smtClean="0"/>
              <a:t>3</a:t>
            </a:r>
            <a:r>
              <a:rPr lang="cs-CZ" dirty="0" smtClean="0"/>
              <a:t> – CH</a:t>
            </a:r>
            <a:r>
              <a:rPr lang="cs-CZ" dirty="0" smtClean="0">
                <a:solidFill>
                  <a:srgbClr val="FF0000"/>
                </a:solidFill>
              </a:rPr>
              <a:t>F</a:t>
            </a:r>
            <a:r>
              <a:rPr lang="cs-CZ" dirty="0" smtClean="0"/>
              <a:t> – C</a:t>
            </a:r>
            <a:r>
              <a:rPr lang="cs-CZ" dirty="0" smtClean="0">
                <a:solidFill>
                  <a:srgbClr val="FF0000"/>
                </a:solidFill>
              </a:rPr>
              <a:t>F</a:t>
            </a:r>
            <a:r>
              <a:rPr lang="cs-CZ" sz="1200" dirty="0" smtClean="0">
                <a:solidFill>
                  <a:srgbClr val="FF0000"/>
                </a:solidFill>
              </a:rPr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3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6458" y="217207"/>
            <a:ext cx="10515600" cy="1325563"/>
          </a:xfrm>
        </p:spPr>
        <p:txBody>
          <a:bodyPr/>
          <a:lstStyle/>
          <a:p>
            <a:r>
              <a:rPr lang="cs-CZ" b="1" dirty="0" smtClean="0"/>
              <a:t>    Jodoform           CHI</a:t>
            </a:r>
            <a:r>
              <a:rPr lang="cs-CZ" sz="1800" b="1" dirty="0" smtClean="0"/>
              <a:t>3                   </a:t>
            </a:r>
            <a:r>
              <a:rPr lang="cs-CZ" b="1" dirty="0" err="1" smtClean="0">
                <a:solidFill>
                  <a:srgbClr val="FF0000"/>
                </a:solidFill>
              </a:rPr>
              <a:t>tri</a:t>
            </a:r>
            <a:r>
              <a:rPr lang="cs-CZ" b="1" dirty="0" err="1" smtClean="0">
                <a:solidFill>
                  <a:schemeClr val="accent5">
                    <a:lumMod val="50000"/>
                  </a:schemeClr>
                </a:solidFill>
              </a:rPr>
              <a:t>jod</a:t>
            </a:r>
            <a:r>
              <a:rPr lang="cs-CZ" b="1" dirty="0" err="1" smtClean="0"/>
              <a:t>methan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458" y="1694329"/>
            <a:ext cx="11165543" cy="7709929"/>
          </a:xfrm>
        </p:spPr>
        <p:txBody>
          <a:bodyPr>
            <a:normAutofit/>
          </a:bodyPr>
          <a:lstStyle/>
          <a:p>
            <a:r>
              <a:rPr lang="cs-CZ" dirty="0" smtClean="0"/>
              <a:t>Učebnice str. 56</a:t>
            </a:r>
          </a:p>
          <a:p>
            <a:r>
              <a:rPr lang="cs-CZ" dirty="0" smtClean="0"/>
              <a:t>Žlutá barva, pevné </a:t>
            </a:r>
            <a:r>
              <a:rPr lang="cs-CZ" dirty="0" err="1" smtClean="0"/>
              <a:t>skupenství,zápach</a:t>
            </a:r>
            <a:endParaRPr lang="cs-CZ" dirty="0" smtClean="0"/>
          </a:p>
          <a:p>
            <a:r>
              <a:rPr lang="cs-CZ" dirty="0" smtClean="0"/>
              <a:t>Využití v lékařství jako desinfekce</a:t>
            </a:r>
          </a:p>
          <a:p>
            <a:endParaRPr lang="cs-CZ" dirty="0"/>
          </a:p>
        </p:txBody>
      </p:sp>
      <p:pic>
        <p:nvPicPr>
          <p:cNvPr id="1026" name="Picture 2" descr="Image result for jodo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8011"/>
            <a:ext cx="2971800" cy="241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jodof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905" y="3469340"/>
            <a:ext cx="3306669" cy="281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51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235" y="176118"/>
            <a:ext cx="10515600" cy="1325563"/>
          </a:xfrm>
        </p:spPr>
        <p:txBody>
          <a:bodyPr/>
          <a:lstStyle/>
          <a:p>
            <a:r>
              <a:rPr lang="cs-CZ" dirty="0" smtClean="0"/>
              <a:t>     </a:t>
            </a:r>
            <a:r>
              <a:rPr lang="cs-CZ" b="1" dirty="0" smtClean="0"/>
              <a:t>Chloroform     CHCL</a:t>
            </a:r>
            <a:r>
              <a:rPr lang="cs-CZ" sz="1800" b="1" dirty="0" smtClean="0"/>
              <a:t>3   </a:t>
            </a:r>
            <a:r>
              <a:rPr lang="cs-CZ" b="1" dirty="0" smtClean="0"/>
              <a:t>  </a:t>
            </a:r>
            <a:r>
              <a:rPr lang="cs-CZ" b="1" dirty="0" err="1" smtClean="0">
                <a:solidFill>
                  <a:srgbClr val="FF0000"/>
                </a:solidFill>
              </a:rPr>
              <a:t>tri</a:t>
            </a:r>
            <a:r>
              <a:rPr lang="cs-CZ" b="1" dirty="0" err="1" smtClean="0">
                <a:solidFill>
                  <a:srgbClr val="002060"/>
                </a:solidFill>
              </a:rPr>
              <a:t>chlor</a:t>
            </a:r>
            <a:r>
              <a:rPr lang="cs-CZ" b="1" dirty="0" err="1" smtClean="0"/>
              <a:t>methan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Bezbarvá těkavá kapalina, nehořlavá, nasládlý zápach</a:t>
            </a:r>
          </a:p>
          <a:p>
            <a:r>
              <a:rPr lang="cs-CZ" dirty="0" smtClean="0"/>
              <a:t>Dříve se používal při operacích jako inhalační anestetikum, vzhledem k jeho nežádoucím účinkům na organismus se už nyní </a:t>
            </a:r>
            <a:r>
              <a:rPr lang="cs-CZ" dirty="0" err="1" smtClean="0"/>
              <a:t>evyužívá</a:t>
            </a:r>
            <a:endParaRPr lang="cs-CZ" dirty="0" smtClean="0"/>
          </a:p>
          <a:p>
            <a:r>
              <a:rPr lang="cs-CZ" dirty="0" smtClean="0"/>
              <a:t>Chladicí médium pro lednice a klimatizace</a:t>
            </a:r>
          </a:p>
          <a:p>
            <a:r>
              <a:rPr lang="cs-CZ" dirty="0" smtClean="0"/>
              <a:t>V laboratořích užití jako rozpouštědlo</a:t>
            </a:r>
            <a:endParaRPr lang="cs-CZ" dirty="0"/>
          </a:p>
        </p:txBody>
      </p:sp>
      <p:pic>
        <p:nvPicPr>
          <p:cNvPr id="2050" name="Picture 2" descr="Image result for chlorofor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493" y="4322436"/>
            <a:ext cx="2570198" cy="207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chlorofor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Image result for chlorofor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8" descr="Image result for chlorofor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10" descr="Image result for chloroform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0" name="Picture 12" descr="https://upload.wikimedia.org/wikipedia/commons/thumb/9/9f/Chloroform_displayed.svg/220px-Chloroform_displayed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679" y="4376785"/>
            <a:ext cx="20955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64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                               Freony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Plynné </a:t>
            </a:r>
            <a:r>
              <a:rPr lang="cs-CZ" smtClean="0"/>
              <a:t>či kapalné halogenderiváty</a:t>
            </a:r>
            <a:endParaRPr lang="cs-CZ" dirty="0" smtClean="0"/>
          </a:p>
          <a:p>
            <a:r>
              <a:rPr lang="cs-CZ" dirty="0" smtClean="0"/>
              <a:t>Jejich molekuly obsahují atomy chloru a fluoru</a:t>
            </a:r>
          </a:p>
          <a:p>
            <a:r>
              <a:rPr lang="cs-CZ" dirty="0" smtClean="0"/>
              <a:t>Jejich molekuly jsou stálé a v horních vrstvách atmosféry rozkládají molekuly ozonu O</a:t>
            </a:r>
            <a:r>
              <a:rPr lang="cs-CZ" sz="1200" dirty="0" smtClean="0"/>
              <a:t>3 </a:t>
            </a:r>
            <a:r>
              <a:rPr lang="cs-CZ" dirty="0" smtClean="0"/>
              <a:t> (uvolňují chlor, který ozonovou vrstvu ničí)</a:t>
            </a:r>
          </a:p>
          <a:p>
            <a:r>
              <a:rPr lang="cs-CZ" dirty="0" smtClean="0"/>
              <a:t>Freony jsou plyny či kapaliny, jsou bez zápachu, nejsou toxické</a:t>
            </a:r>
          </a:p>
          <a:p>
            <a:r>
              <a:rPr lang="cs-CZ" dirty="0" smtClean="0"/>
              <a:t>Dříve se užívaly v chladicích zařízeních, nyní se od využívání upouští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3476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318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Halogenderiváty</vt:lpstr>
      <vt:lpstr>    NÁZVOSLOVÍ        HALOGENDERIVÁTŮ</vt:lpstr>
      <vt:lpstr>Prezentace aplikace PowerPoint</vt:lpstr>
      <vt:lpstr>Prezentace aplikace PowerPoint</vt:lpstr>
      <vt:lpstr>          Když je více atomů halogenů… </vt:lpstr>
      <vt:lpstr>    Jodoform           CHI3                   trijodmethan</vt:lpstr>
      <vt:lpstr>     Chloroform     CHCL3     trichlormethan</vt:lpstr>
      <vt:lpstr>                               Freony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Halogenderiváty</dc:title>
  <dc:creator>admin</dc:creator>
  <cp:lastModifiedBy>admin</cp:lastModifiedBy>
  <cp:revision>18</cp:revision>
  <dcterms:created xsi:type="dcterms:W3CDTF">2021-02-07T09:35:25Z</dcterms:created>
  <dcterms:modified xsi:type="dcterms:W3CDTF">2021-02-07T14:22:37Z</dcterms:modified>
</cp:coreProperties>
</file>