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9" r:id="rId3"/>
    <p:sldId id="282" r:id="rId4"/>
    <p:sldId id="278" r:id="rId5"/>
    <p:sldId id="279" r:id="rId6"/>
    <p:sldId id="275" r:id="rId7"/>
    <p:sldId id="284" r:id="rId8"/>
    <p:sldId id="283" r:id="rId9"/>
    <p:sldId id="276" r:id="rId10"/>
    <p:sldId id="280" r:id="rId11"/>
  </p:sldIdLst>
  <p:sldSz cx="12188825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9" autoAdjust="0"/>
    <p:restoredTop sz="94706" autoAdjust="0"/>
  </p:normalViewPr>
  <p:slideViewPr>
    <p:cSldViewPr>
      <p:cViewPr varScale="1">
        <p:scale>
          <a:sx n="84" d="100"/>
          <a:sy n="84" d="100"/>
        </p:scale>
        <p:origin x="398" y="82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00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NotesMaster">
      <pc:chgData name="Fake Test User" userId="SID-0" providerId="Test" clId="FakeClientId" dt="2018-12-03T08:57:22.494" v="8" actId="790"/>
      <pc:docMkLst>
        <pc:docMk/>
      </pc:docMkLst>
      <pc:sldChg chg="mod">
        <pc:chgData name="Fake Test User" userId="SID-0" providerId="Test" clId="FakeClientId" dt="2018-11-30T06:52:14.617" v="6" actId="27918"/>
        <pc:sldMkLst>
          <pc:docMk/>
          <pc:sldMk cId="3689592236" sldId="259"/>
        </pc:sldMkLst>
      </pc:sldChg>
      <pc:sldChg chg="modSp">
        <pc:chgData name="Fake Test User" userId="SID-0" providerId="Test" clId="FakeClientId" dt="2018-12-03T08:57:22.494" v="8" actId="790"/>
        <pc:sldMkLst>
          <pc:docMk/>
          <pc:sldMk cId="114171940" sldId="270"/>
        </pc:sldMkLst>
        <pc:graphicFrameChg chg="modGraphic">
          <ac:chgData name="Fake Test User" userId="SID-0" providerId="Test" clId="FakeClientId" dt="2018-12-03T08:57:22.494" v="8" actId="790"/>
          <ac:graphicFrameMkLst>
            <pc:docMk/>
            <pc:sldMk cId="114171940" sldId="270"/>
            <ac:graphicFrameMk id="9" creationId="{00000000-0000-0000-0000-00000000000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B5D556-E69C-4746-B8BF-734783CEE94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DDC53AE-81A5-4019-83F5-B457881D1997}">
      <dgm:prSet phldrT="[Text]" custT="1"/>
      <dgm:spPr/>
      <dgm:t>
        <a:bodyPr/>
        <a:lstStyle/>
        <a:p>
          <a:pPr algn="l"/>
          <a:r>
            <a:rPr lang="cs-CZ" sz="2000" b="0" dirty="0" smtClean="0"/>
            <a:t>UČIVO:</a:t>
          </a:r>
        </a:p>
        <a:p>
          <a:pPr algn="l"/>
          <a:r>
            <a:rPr lang="cs-CZ" sz="2000" b="1" dirty="0" smtClean="0"/>
            <a:t>Racionální čísla</a:t>
          </a:r>
        </a:p>
        <a:p>
          <a:pPr algn="l"/>
          <a:r>
            <a:rPr lang="cs-CZ" sz="2000" b="1" dirty="0" smtClean="0"/>
            <a:t>Obsah lichoběžníku</a:t>
          </a:r>
        </a:p>
        <a:p>
          <a:pPr algn="l"/>
          <a:r>
            <a:rPr lang="cs-CZ" sz="2000" b="1" dirty="0" smtClean="0"/>
            <a:t>Obvody a obsahy obrazců</a:t>
          </a:r>
        </a:p>
      </dgm:t>
    </dgm:pt>
    <dgm:pt modelId="{A382149A-43A3-4EC5-8A90-E461327A9C07}" type="parTrans" cxnId="{6C960B74-8D41-4EE8-B6BB-FDBA17C342A7}">
      <dgm:prSet/>
      <dgm:spPr/>
      <dgm:t>
        <a:bodyPr/>
        <a:lstStyle/>
        <a:p>
          <a:endParaRPr lang="cs-CZ"/>
        </a:p>
      </dgm:t>
    </dgm:pt>
    <dgm:pt modelId="{438DE59F-F52E-47CA-9215-79CE082FCD44}" type="sibTrans" cxnId="{6C960B74-8D41-4EE8-B6BB-FDBA17C342A7}">
      <dgm:prSet/>
      <dgm:spPr/>
      <dgm:t>
        <a:bodyPr/>
        <a:lstStyle/>
        <a:p>
          <a:endParaRPr lang="cs-CZ"/>
        </a:p>
      </dgm:t>
    </dgm:pt>
    <dgm:pt modelId="{8F8B7E35-8B91-4FA0-9077-F844B2E391F3}">
      <dgm:prSet phldrT="[Text]"/>
      <dgm:spPr/>
      <dgm:t>
        <a:bodyPr/>
        <a:lstStyle/>
        <a:p>
          <a:pPr algn="l"/>
          <a:r>
            <a:rPr lang="cs-CZ" b="0" dirty="0" smtClean="0"/>
            <a:t>CÍLE:</a:t>
          </a:r>
        </a:p>
        <a:p>
          <a:pPr algn="l"/>
          <a:r>
            <a:rPr lang="cs-CZ" b="1" dirty="0" smtClean="0"/>
            <a:t>Počítám úlohy s racionálními čísly </a:t>
          </a:r>
        </a:p>
        <a:p>
          <a:pPr algn="l"/>
          <a:r>
            <a:rPr lang="cs-CZ" b="1" dirty="0" smtClean="0"/>
            <a:t>Vypočítám obvod jakéhokoli obrazce</a:t>
          </a:r>
        </a:p>
        <a:p>
          <a:pPr algn="l"/>
          <a:r>
            <a:rPr lang="cs-CZ" b="1" dirty="0" smtClean="0"/>
            <a:t>Odvodím, jak vypočítat obsah lichoběžníku</a:t>
          </a:r>
        </a:p>
        <a:p>
          <a:pPr algn="l"/>
          <a:r>
            <a:rPr lang="cs-CZ" b="1" dirty="0" smtClean="0"/>
            <a:t>Sestrojím obrazec a vypočítám jeho obsah a obvod</a:t>
          </a:r>
          <a:endParaRPr lang="cs-CZ" b="1" dirty="0"/>
        </a:p>
      </dgm:t>
    </dgm:pt>
    <dgm:pt modelId="{B7F0824F-54A7-4912-A5F2-80F014E2DCCA}" type="parTrans" cxnId="{E2794F8F-2743-4852-A33C-F8F4991AB478}">
      <dgm:prSet/>
      <dgm:spPr/>
      <dgm:t>
        <a:bodyPr/>
        <a:lstStyle/>
        <a:p>
          <a:endParaRPr lang="cs-CZ"/>
        </a:p>
      </dgm:t>
    </dgm:pt>
    <dgm:pt modelId="{E6482962-DC9D-4DBA-BE2B-7B6F0A7342C1}" type="sibTrans" cxnId="{E2794F8F-2743-4852-A33C-F8F4991AB478}">
      <dgm:prSet/>
      <dgm:spPr/>
      <dgm:t>
        <a:bodyPr/>
        <a:lstStyle/>
        <a:p>
          <a:endParaRPr lang="cs-CZ"/>
        </a:p>
      </dgm:t>
    </dgm:pt>
    <dgm:pt modelId="{82A19FEC-D7D8-449D-B028-A6694CA0124F}" type="pres">
      <dgm:prSet presAssocID="{CAB5D556-E69C-4746-B8BF-734783CEE94F}" presName="Name0" presStyleCnt="0">
        <dgm:presLayoutVars>
          <dgm:dir/>
          <dgm:animLvl val="lvl"/>
          <dgm:resizeHandles val="exact"/>
        </dgm:presLayoutVars>
      </dgm:prSet>
      <dgm:spPr/>
    </dgm:pt>
    <dgm:pt modelId="{EE8DF795-2595-4FEB-B9AF-DE99433BDF8B}" type="pres">
      <dgm:prSet presAssocID="{BDDC53AE-81A5-4019-83F5-B457881D1997}" presName="parTxOnly" presStyleLbl="node1" presStyleIdx="0" presStyleCnt="2" custScaleX="132685" custScaleY="164450" custLinFactNeighborX="-67570" custLinFactNeighborY="5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D9C267A-5B51-4431-AF84-CFAFAA56BF76}" type="pres">
      <dgm:prSet presAssocID="{438DE59F-F52E-47CA-9215-79CE082FCD44}" presName="parTxOnlySpace" presStyleCnt="0"/>
      <dgm:spPr/>
    </dgm:pt>
    <dgm:pt modelId="{9AB74944-2059-4455-AE5E-81E947DE52D8}" type="pres">
      <dgm:prSet presAssocID="{8F8B7E35-8B91-4FA0-9077-F844B2E391F3}" presName="parTxOnly" presStyleLbl="node1" presStyleIdx="1" presStyleCnt="2" custScaleX="144317" custScaleY="1728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E0EA0D9-48B2-4BE2-BD49-DEA3DB99AFC5}" type="presOf" srcId="{8F8B7E35-8B91-4FA0-9077-F844B2E391F3}" destId="{9AB74944-2059-4455-AE5E-81E947DE52D8}" srcOrd="0" destOrd="0" presId="urn:microsoft.com/office/officeart/2005/8/layout/chevron1"/>
    <dgm:cxn modelId="{6C960B74-8D41-4EE8-B6BB-FDBA17C342A7}" srcId="{CAB5D556-E69C-4746-B8BF-734783CEE94F}" destId="{BDDC53AE-81A5-4019-83F5-B457881D1997}" srcOrd="0" destOrd="0" parTransId="{A382149A-43A3-4EC5-8A90-E461327A9C07}" sibTransId="{438DE59F-F52E-47CA-9215-79CE082FCD44}"/>
    <dgm:cxn modelId="{70E35D08-CB02-475C-8AA2-B5CB1F4ADBF6}" type="presOf" srcId="{CAB5D556-E69C-4746-B8BF-734783CEE94F}" destId="{82A19FEC-D7D8-449D-B028-A6694CA0124F}" srcOrd="0" destOrd="0" presId="urn:microsoft.com/office/officeart/2005/8/layout/chevron1"/>
    <dgm:cxn modelId="{E2794F8F-2743-4852-A33C-F8F4991AB478}" srcId="{CAB5D556-E69C-4746-B8BF-734783CEE94F}" destId="{8F8B7E35-8B91-4FA0-9077-F844B2E391F3}" srcOrd="1" destOrd="0" parTransId="{B7F0824F-54A7-4912-A5F2-80F014E2DCCA}" sibTransId="{E6482962-DC9D-4DBA-BE2B-7B6F0A7342C1}"/>
    <dgm:cxn modelId="{B65FD30D-A0C7-4406-9907-60DB2244C074}" type="presOf" srcId="{BDDC53AE-81A5-4019-83F5-B457881D1997}" destId="{EE8DF795-2595-4FEB-B9AF-DE99433BDF8B}" srcOrd="0" destOrd="0" presId="urn:microsoft.com/office/officeart/2005/8/layout/chevron1"/>
    <dgm:cxn modelId="{5E853114-090D-42A3-A3FE-6A6DCB5F8AF7}" type="presParOf" srcId="{82A19FEC-D7D8-449D-B028-A6694CA0124F}" destId="{EE8DF795-2595-4FEB-B9AF-DE99433BDF8B}" srcOrd="0" destOrd="0" presId="urn:microsoft.com/office/officeart/2005/8/layout/chevron1"/>
    <dgm:cxn modelId="{66549F3F-CDAF-4006-9292-321F5AABF091}" type="presParOf" srcId="{82A19FEC-D7D8-449D-B028-A6694CA0124F}" destId="{4D9C267A-5B51-4431-AF84-CFAFAA56BF76}" srcOrd="1" destOrd="0" presId="urn:microsoft.com/office/officeart/2005/8/layout/chevron1"/>
    <dgm:cxn modelId="{F0C8CF99-A79E-48D4-BB89-695AA53BDA08}" type="presParOf" srcId="{82A19FEC-D7D8-449D-B028-A6694CA0124F}" destId="{9AB74944-2059-4455-AE5E-81E947DE52D8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DF795-2595-4FEB-B9AF-DE99433BDF8B}">
      <dsp:nvSpPr>
        <dsp:cNvPr id="0" name=""/>
        <dsp:cNvSpPr/>
      </dsp:nvSpPr>
      <dsp:spPr>
        <a:xfrm>
          <a:off x="0" y="991083"/>
          <a:ext cx="4892508" cy="24255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0" kern="1200" dirty="0" smtClean="0"/>
            <a:t>UČIVO: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Racionální čísla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Obsah lichoběžníku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Obvody a obsahy obrazců</a:t>
          </a:r>
        </a:p>
      </dsp:txBody>
      <dsp:txXfrm>
        <a:off x="1212757" y="991083"/>
        <a:ext cx="2466995" cy="2425513"/>
      </dsp:txXfrm>
    </dsp:sp>
    <dsp:sp modelId="{9AB74944-2059-4455-AE5E-81E947DE52D8}">
      <dsp:nvSpPr>
        <dsp:cNvPr id="0" name=""/>
        <dsp:cNvSpPr/>
      </dsp:nvSpPr>
      <dsp:spPr>
        <a:xfrm>
          <a:off x="4524004" y="921297"/>
          <a:ext cx="5321416" cy="25498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0" kern="1200" dirty="0" smtClean="0"/>
            <a:t>CÍLE: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/>
            <a:t>Počítám úlohy s racionálními čísly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/>
            <a:t>Vypočítám obvod jakéhokoli obrazce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/>
            <a:t>Odvodím, jak vypočítat obsah lichoběžníku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/>
            <a:t>Sestrojím obrazec a vypočítám jeho obsah a obvod</a:t>
          </a:r>
          <a:endParaRPr lang="cs-CZ" sz="1500" b="1" kern="1200" dirty="0"/>
        </a:p>
      </dsp:txBody>
      <dsp:txXfrm>
        <a:off x="5798951" y="921297"/>
        <a:ext cx="2771523" cy="2549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22C0E52-F098-4AF4-BF8B-F5C6C1CEC840}" type="datetime1">
              <a:rPr lang="cs-CZ" smtClean="0">
                <a:latin typeface="Palatino Linotype" panose="02040502050505030304" pitchFamily="18" charset="0"/>
              </a:rPr>
              <a:t>07.02.2021</a:t>
            </a:fld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cs-CZ" smtClean="0">
                <a:latin typeface="Palatino Linotype" panose="02040502050505030304" pitchFamily="18" charset="0"/>
              </a:rPr>
              <a:t>‹#›</a:t>
            </a:fld>
            <a:endParaRPr lang="cs-CZ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alatino Linotype" panose="02040502050505030304" pitchFamily="18" charset="0"/>
              </a:defRPr>
            </a:lvl1pPr>
          </a:lstStyle>
          <a:p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alatino Linotype" panose="02040502050505030304" pitchFamily="18" charset="0"/>
              </a:defRPr>
            </a:lvl1pPr>
          </a:lstStyle>
          <a:p>
            <a:fld id="{896E0F03-9237-4BF5-A87B-9C06B9DF518B}" type="datetime1">
              <a:rPr lang="cs-CZ" noProof="0" smtClean="0"/>
              <a:t>07.02.2021</a:t>
            </a:fld>
            <a:endParaRPr lang="cs-CZ" noProof="0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alatino Linotype" panose="02040502050505030304" pitchFamily="18" charset="0"/>
              </a:defRPr>
            </a:lvl1pPr>
          </a:lstStyle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alatino Linotype" panose="02040502050505030304" pitchFamily="18" charset="0"/>
              </a:defRPr>
            </a:lvl1pPr>
          </a:lstStyle>
          <a:p>
            <a:fld id="{E3B36274-F2B9-4C45-BBB4-0EDF4CD651A7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819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3563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2876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8703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420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011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8" name="Rovnoběžník 7"/>
          <p:cNvSpPr/>
          <p:nvPr userDrawn="1"/>
        </p:nvSpPr>
        <p:spPr>
          <a:xfrm>
            <a:off x="842352" y="606206"/>
            <a:ext cx="10484024" cy="5573039"/>
          </a:xfrm>
          <a:custGeom>
            <a:avLst/>
            <a:gdLst>
              <a:gd name="connsiteX0" fmla="*/ 0 w 10896600"/>
              <a:gd name="connsiteY0" fmla="*/ 5410200 h 5410200"/>
              <a:gd name="connsiteX1" fmla="*/ 1352550 w 10896600"/>
              <a:gd name="connsiteY1" fmla="*/ 0 h 5410200"/>
              <a:gd name="connsiteX2" fmla="*/ 10896600 w 10896600"/>
              <a:gd name="connsiteY2" fmla="*/ 0 h 5410200"/>
              <a:gd name="connsiteX3" fmla="*/ 9544050 w 10896600"/>
              <a:gd name="connsiteY3" fmla="*/ 5410200 h 5410200"/>
              <a:gd name="connsiteX4" fmla="*/ 0 w 10896600"/>
              <a:gd name="connsiteY4" fmla="*/ 5410200 h 5410200"/>
              <a:gd name="connsiteX0" fmla="*/ 0 w 10733762"/>
              <a:gd name="connsiteY0" fmla="*/ 5234835 h 5410200"/>
              <a:gd name="connsiteX1" fmla="*/ 1189712 w 10733762"/>
              <a:gd name="connsiteY1" fmla="*/ 0 h 5410200"/>
              <a:gd name="connsiteX2" fmla="*/ 10733762 w 10733762"/>
              <a:gd name="connsiteY2" fmla="*/ 0 h 5410200"/>
              <a:gd name="connsiteX3" fmla="*/ 9381212 w 10733762"/>
              <a:gd name="connsiteY3" fmla="*/ 5410200 h 5410200"/>
              <a:gd name="connsiteX4" fmla="*/ 0 w 10733762"/>
              <a:gd name="connsiteY4" fmla="*/ 5234835 h 5410200"/>
              <a:gd name="connsiteX0" fmla="*/ 0 w 10771340"/>
              <a:gd name="connsiteY0" fmla="*/ 5360096 h 5410200"/>
              <a:gd name="connsiteX1" fmla="*/ 1227290 w 10771340"/>
              <a:gd name="connsiteY1" fmla="*/ 0 h 5410200"/>
              <a:gd name="connsiteX2" fmla="*/ 10771340 w 10771340"/>
              <a:gd name="connsiteY2" fmla="*/ 0 h 5410200"/>
              <a:gd name="connsiteX3" fmla="*/ 9418790 w 10771340"/>
              <a:gd name="connsiteY3" fmla="*/ 5410200 h 5410200"/>
              <a:gd name="connsiteX4" fmla="*/ 0 w 10771340"/>
              <a:gd name="connsiteY4" fmla="*/ 5360096 h 5410200"/>
              <a:gd name="connsiteX0" fmla="*/ 0 w 10771340"/>
              <a:gd name="connsiteY0" fmla="*/ 5360096 h 5360096"/>
              <a:gd name="connsiteX1" fmla="*/ 1227290 w 10771340"/>
              <a:gd name="connsiteY1" fmla="*/ 0 h 5360096"/>
              <a:gd name="connsiteX2" fmla="*/ 10771340 w 10771340"/>
              <a:gd name="connsiteY2" fmla="*/ 0 h 5360096"/>
              <a:gd name="connsiteX3" fmla="*/ 9819623 w 10771340"/>
              <a:gd name="connsiteY3" fmla="*/ 5335043 h 5360096"/>
              <a:gd name="connsiteX4" fmla="*/ 0 w 10771340"/>
              <a:gd name="connsiteY4" fmla="*/ 5360096 h 5360096"/>
              <a:gd name="connsiteX0" fmla="*/ 0 w 10345455"/>
              <a:gd name="connsiteY0" fmla="*/ 5573039 h 5573039"/>
              <a:gd name="connsiteX1" fmla="*/ 1227290 w 10345455"/>
              <a:gd name="connsiteY1" fmla="*/ 212943 h 5573039"/>
              <a:gd name="connsiteX2" fmla="*/ 10345455 w 10345455"/>
              <a:gd name="connsiteY2" fmla="*/ 0 h 5573039"/>
              <a:gd name="connsiteX3" fmla="*/ 9819623 w 10345455"/>
              <a:gd name="connsiteY3" fmla="*/ 5547986 h 5573039"/>
              <a:gd name="connsiteX4" fmla="*/ 0 w 10345455"/>
              <a:gd name="connsiteY4" fmla="*/ 5573039 h 5573039"/>
              <a:gd name="connsiteX0" fmla="*/ 100469 w 10445924"/>
              <a:gd name="connsiteY0" fmla="*/ 5573039 h 5573039"/>
              <a:gd name="connsiteX1" fmla="*/ 0 w 10445924"/>
              <a:gd name="connsiteY1" fmla="*/ 250521 h 5573039"/>
              <a:gd name="connsiteX2" fmla="*/ 10445924 w 10445924"/>
              <a:gd name="connsiteY2" fmla="*/ 0 h 5573039"/>
              <a:gd name="connsiteX3" fmla="*/ 9920092 w 10445924"/>
              <a:gd name="connsiteY3" fmla="*/ 5547986 h 5573039"/>
              <a:gd name="connsiteX4" fmla="*/ 100469 w 10445924"/>
              <a:gd name="connsiteY4" fmla="*/ 5573039 h 5573039"/>
              <a:gd name="connsiteX0" fmla="*/ 376042 w 10445924"/>
              <a:gd name="connsiteY0" fmla="*/ 5435252 h 5547986"/>
              <a:gd name="connsiteX1" fmla="*/ 0 w 10445924"/>
              <a:gd name="connsiteY1" fmla="*/ 250521 h 5547986"/>
              <a:gd name="connsiteX2" fmla="*/ 10445924 w 10445924"/>
              <a:gd name="connsiteY2" fmla="*/ 0 h 5547986"/>
              <a:gd name="connsiteX3" fmla="*/ 9920092 w 10445924"/>
              <a:gd name="connsiteY3" fmla="*/ 5547986 h 5547986"/>
              <a:gd name="connsiteX4" fmla="*/ 376042 w 10445924"/>
              <a:gd name="connsiteY4" fmla="*/ 5435252 h 5547986"/>
              <a:gd name="connsiteX0" fmla="*/ 112995 w 10445924"/>
              <a:gd name="connsiteY0" fmla="*/ 5573039 h 5573039"/>
              <a:gd name="connsiteX1" fmla="*/ 0 w 10445924"/>
              <a:gd name="connsiteY1" fmla="*/ 250521 h 5573039"/>
              <a:gd name="connsiteX2" fmla="*/ 10445924 w 10445924"/>
              <a:gd name="connsiteY2" fmla="*/ 0 h 5573039"/>
              <a:gd name="connsiteX3" fmla="*/ 9920092 w 10445924"/>
              <a:gd name="connsiteY3" fmla="*/ 5547986 h 5573039"/>
              <a:gd name="connsiteX4" fmla="*/ 112995 w 10445924"/>
              <a:gd name="connsiteY4" fmla="*/ 5573039 h 5573039"/>
              <a:gd name="connsiteX0" fmla="*/ 112995 w 10464974"/>
              <a:gd name="connsiteY0" fmla="*/ 5592089 h 5592089"/>
              <a:gd name="connsiteX1" fmla="*/ 0 w 10464974"/>
              <a:gd name="connsiteY1" fmla="*/ 269571 h 5592089"/>
              <a:gd name="connsiteX2" fmla="*/ 10464974 w 10464974"/>
              <a:gd name="connsiteY2" fmla="*/ 0 h 5592089"/>
              <a:gd name="connsiteX3" fmla="*/ 9920092 w 10464974"/>
              <a:gd name="connsiteY3" fmla="*/ 5567036 h 5592089"/>
              <a:gd name="connsiteX4" fmla="*/ 112995 w 10464974"/>
              <a:gd name="connsiteY4" fmla="*/ 5592089 h 5592089"/>
              <a:gd name="connsiteX0" fmla="*/ 112995 w 10464974"/>
              <a:gd name="connsiteY0" fmla="*/ 5592089 h 5592089"/>
              <a:gd name="connsiteX1" fmla="*/ 0 w 10464974"/>
              <a:gd name="connsiteY1" fmla="*/ 269571 h 5592089"/>
              <a:gd name="connsiteX2" fmla="*/ 10464974 w 10464974"/>
              <a:gd name="connsiteY2" fmla="*/ 0 h 5592089"/>
              <a:gd name="connsiteX3" fmla="*/ 9920092 w 10464974"/>
              <a:gd name="connsiteY3" fmla="*/ 5547986 h 5592089"/>
              <a:gd name="connsiteX4" fmla="*/ 112995 w 10464974"/>
              <a:gd name="connsiteY4" fmla="*/ 5592089 h 5592089"/>
              <a:gd name="connsiteX0" fmla="*/ 112995 w 10464974"/>
              <a:gd name="connsiteY0" fmla="*/ 5573039 h 5573039"/>
              <a:gd name="connsiteX1" fmla="*/ 0 w 10464974"/>
              <a:gd name="connsiteY1" fmla="*/ 269571 h 5573039"/>
              <a:gd name="connsiteX2" fmla="*/ 10464974 w 10464974"/>
              <a:gd name="connsiteY2" fmla="*/ 0 h 5573039"/>
              <a:gd name="connsiteX3" fmla="*/ 9920092 w 10464974"/>
              <a:gd name="connsiteY3" fmla="*/ 5547986 h 5573039"/>
              <a:gd name="connsiteX4" fmla="*/ 112995 w 10464974"/>
              <a:gd name="connsiteY4" fmla="*/ 5573039 h 5573039"/>
              <a:gd name="connsiteX0" fmla="*/ 132045 w 10484024"/>
              <a:gd name="connsiteY0" fmla="*/ 5573039 h 5573039"/>
              <a:gd name="connsiteX1" fmla="*/ 0 w 10484024"/>
              <a:gd name="connsiteY1" fmla="*/ 269571 h 5573039"/>
              <a:gd name="connsiteX2" fmla="*/ 10484024 w 10484024"/>
              <a:gd name="connsiteY2" fmla="*/ 0 h 5573039"/>
              <a:gd name="connsiteX3" fmla="*/ 9939142 w 10484024"/>
              <a:gd name="connsiteY3" fmla="*/ 5547986 h 5573039"/>
              <a:gd name="connsiteX4" fmla="*/ 132045 w 10484024"/>
              <a:gd name="connsiteY4" fmla="*/ 5573039 h 557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4024" h="5573039">
                <a:moveTo>
                  <a:pt x="132045" y="5573039"/>
                </a:moveTo>
                <a:lnTo>
                  <a:pt x="0" y="269571"/>
                </a:lnTo>
                <a:lnTo>
                  <a:pt x="10484024" y="0"/>
                </a:lnTo>
                <a:lnTo>
                  <a:pt x="9939142" y="5547986"/>
                </a:lnTo>
                <a:lnTo>
                  <a:pt x="132045" y="5573039"/>
                </a:lnTo>
                <a:close/>
              </a:path>
            </a:pathLst>
          </a:custGeom>
          <a:solidFill>
            <a:schemeClr val="bg2">
              <a:lumMod val="25000"/>
              <a:alpha val="73000"/>
            </a:schemeClr>
          </a:solidFill>
          <a:ln cap="rnd"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>
              <a:ln>
                <a:noFill/>
              </a:ln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 bwMode="white">
          <a:xfrm>
            <a:off x="1522413" y="914400"/>
            <a:ext cx="9144000" cy="3505200"/>
          </a:xfrm>
        </p:spPr>
        <p:txBody>
          <a:bodyPr rtlCol="0">
            <a:noAutofit/>
          </a:bodyPr>
          <a:lstStyle>
            <a:lvl1pPr>
              <a:defRPr sz="72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522413" y="44958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C7BB65B7-4670-4AF5-AA3B-E94B7E515AE1}" type="datetime1">
              <a:rPr lang="cs-CZ" smtClean="0"/>
              <a:t>07.02.2021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752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35221CA9-AC85-4335-B7B2-C4E9413326D8}" type="datetime1">
              <a:rPr lang="cs-CZ" smtClean="0"/>
              <a:t>07.02.2021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229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A22F0871-7C4C-4809-BBF9-12E5C39EA77A}" type="datetime1">
              <a:rPr lang="cs-CZ" smtClean="0"/>
              <a:t>07.02.2021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523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F8EE5A92-BCC8-4BC4-A860-8CABB689609C}" type="datetime1">
              <a:rPr lang="cs-CZ" smtClean="0"/>
              <a:t>07.02.2021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332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065213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065212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Kliknutím můžete upravit styly předlohy textu.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17950" y="6327648"/>
            <a:ext cx="6862462" cy="273049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609012" y="6327648"/>
            <a:ext cx="1320059" cy="273049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38FC6609-F910-422F-803B-88F0B4F23DC2}" type="datetime1">
              <a:rPr lang="cs-CZ" smtClean="0"/>
              <a:t>07.02.2021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133012" y="6327648"/>
            <a:ext cx="990601" cy="273049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015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065212" y="533400"/>
            <a:ext cx="9601200" cy="1143000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065212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>
                <a:latin typeface="Palatino Linotype" panose="02040502050505030304" pitchFamily="18" charset="0"/>
              </a:defRPr>
            </a:lvl1pPr>
            <a:lvl2pPr>
              <a:defRPr sz="1800">
                <a:latin typeface="Palatino Linotype" panose="02040502050505030304" pitchFamily="18" charset="0"/>
              </a:defRPr>
            </a:lvl2pPr>
            <a:lvl3pPr>
              <a:defRPr sz="1600">
                <a:latin typeface="Palatino Linotype" panose="02040502050505030304" pitchFamily="18" charset="0"/>
              </a:defRPr>
            </a:lvl3pPr>
            <a:lvl4pPr>
              <a:defRPr sz="1400">
                <a:latin typeface="Palatino Linotype" panose="02040502050505030304" pitchFamily="18" charset="0"/>
              </a:defRPr>
            </a:lvl4pPr>
            <a:lvl5pPr>
              <a:defRPr sz="1400">
                <a:latin typeface="Palatino Linotype" panose="02040502050505030304" pitchFamily="18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018210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>
                <a:latin typeface="Palatino Linotype" panose="02040502050505030304" pitchFamily="18" charset="0"/>
              </a:defRPr>
            </a:lvl1pPr>
            <a:lvl2pPr>
              <a:defRPr sz="1800">
                <a:latin typeface="Palatino Linotype" panose="02040502050505030304" pitchFamily="18" charset="0"/>
              </a:defRPr>
            </a:lvl2pPr>
            <a:lvl3pPr>
              <a:defRPr sz="1600">
                <a:latin typeface="Palatino Linotype" panose="02040502050505030304" pitchFamily="18" charset="0"/>
              </a:defRPr>
            </a:lvl3pPr>
            <a:lvl4pPr>
              <a:defRPr sz="1400">
                <a:latin typeface="Palatino Linotype" panose="02040502050505030304" pitchFamily="18" charset="0"/>
              </a:defRPr>
            </a:lvl4pPr>
            <a:lvl5pPr>
              <a:defRPr sz="1400">
                <a:latin typeface="Palatino Linotype" panose="02040502050505030304" pitchFamily="18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A9652059-1DE6-468E-A365-13A484E057A9}" type="datetime1">
              <a:rPr lang="cs-CZ" smtClean="0"/>
              <a:t>07.02.2021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629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67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065212" y="533400"/>
            <a:ext cx="9601200" cy="1143000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06521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latin typeface="Palatino Linotype" panose="0204050205050503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Kliknutím můžete upravit styly předlohy textu.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06521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>
                <a:latin typeface="Palatino Linotype" panose="02040502050505030304" pitchFamily="18" charset="0"/>
              </a:defRPr>
            </a:lvl1pPr>
            <a:lvl2pPr>
              <a:defRPr sz="1800">
                <a:latin typeface="Palatino Linotype" panose="02040502050505030304" pitchFamily="18" charset="0"/>
              </a:defRPr>
            </a:lvl2pPr>
            <a:lvl3pPr>
              <a:defRPr sz="1600">
                <a:latin typeface="Palatino Linotype" panose="02040502050505030304" pitchFamily="18" charset="0"/>
              </a:defRPr>
            </a:lvl3pPr>
            <a:lvl4pPr>
              <a:defRPr sz="1400">
                <a:latin typeface="Palatino Linotype" panose="02040502050505030304" pitchFamily="18" charset="0"/>
              </a:defRPr>
            </a:lvl4pPr>
            <a:lvl5pPr>
              <a:defRPr sz="1400">
                <a:latin typeface="Palatino Linotype" panose="02040502050505030304" pitchFamily="18" charset="0"/>
              </a:defRPr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021260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latin typeface="Palatino Linotype" panose="0204050205050503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Kliknutím můžete upravit styly předlohy textu.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021260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>
                <a:latin typeface="Palatino Linotype" panose="02040502050505030304" pitchFamily="18" charset="0"/>
              </a:defRPr>
            </a:lvl1pPr>
            <a:lvl2pPr>
              <a:defRPr sz="1800">
                <a:latin typeface="Palatino Linotype" panose="02040502050505030304" pitchFamily="18" charset="0"/>
              </a:defRPr>
            </a:lvl2pPr>
            <a:lvl3pPr>
              <a:defRPr sz="1600">
                <a:latin typeface="Palatino Linotype" panose="02040502050505030304" pitchFamily="18" charset="0"/>
              </a:defRPr>
            </a:lvl3pPr>
            <a:lvl4pPr>
              <a:defRPr sz="1400">
                <a:latin typeface="Palatino Linotype" panose="02040502050505030304" pitchFamily="18" charset="0"/>
              </a:defRPr>
            </a:lvl4pPr>
            <a:lvl5pPr>
              <a:defRPr sz="1400">
                <a:latin typeface="Palatino Linotype" panose="02040502050505030304" pitchFamily="18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AF20AD99-8DAB-4474-A962-22D0413D62ED}" type="datetime1">
              <a:rPr lang="cs-CZ" smtClean="0"/>
              <a:t>07.02.2021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703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96BE1160-F753-4D32-8691-FCA29ED6E2AA}" type="datetime1">
              <a:rPr lang="cs-CZ" smtClean="0"/>
              <a:t>07.02.2021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603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96F135CB-E084-4353-9F09-D9D860654411}" type="datetime1">
              <a:rPr lang="cs-CZ" smtClean="0"/>
              <a:t>07.02.2021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058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065212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646611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>
                <a:latin typeface="Palatino Linotype" panose="02040502050505030304" pitchFamily="18" charset="0"/>
              </a:defRPr>
            </a:lvl1pPr>
            <a:lvl2pPr>
              <a:defRPr sz="1800">
                <a:latin typeface="Palatino Linotype" panose="02040502050505030304" pitchFamily="18" charset="0"/>
              </a:defRPr>
            </a:lvl2pPr>
            <a:lvl3pPr>
              <a:defRPr sz="1600">
                <a:latin typeface="Palatino Linotype" panose="02040502050505030304" pitchFamily="18" charset="0"/>
              </a:defRPr>
            </a:lvl3pPr>
            <a:lvl4pPr>
              <a:defRPr sz="1400">
                <a:latin typeface="Palatino Linotype" panose="02040502050505030304" pitchFamily="18" charset="0"/>
              </a:defRPr>
            </a:lvl4pPr>
            <a:lvl5pPr>
              <a:defRPr sz="1400">
                <a:latin typeface="Palatino Linotype" panose="02040502050505030304" pitchFamily="18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065212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>
                <a:latin typeface="Palatino Linotype" panose="0204050205050503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Kliknutím můžete upravit styly předlohy textu.</a:t>
            </a:r>
            <a:endParaRPr lang="cs-CZ" dirty="0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F4D1DC82-B423-4F8E-B380-4FC2E61056AF}" type="datetime1">
              <a:rPr lang="cs-CZ" smtClean="0"/>
              <a:t>07.02.2021</a:t>
            </a:fld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275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065212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 hasCustomPrompt="1"/>
          </p:nvPr>
        </p:nvSpPr>
        <p:spPr>
          <a:xfrm>
            <a:off x="47990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>
                <a:latin typeface="Palatino Linotype" panose="0204050205050503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dirty="0"/>
              <a:t>Po kliknutí na ikonu můžete přidat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065212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>
                <a:latin typeface="Palatino Linotype" panose="0204050205050503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Kliknutím můžete upravit styly předlohy textu.</a:t>
            </a:r>
            <a:endParaRPr lang="cs-CZ" dirty="0"/>
          </a:p>
        </p:txBody>
      </p:sp>
      <p:sp>
        <p:nvSpPr>
          <p:cNvPr id="5" name="Zástupný symbol pro zápatí 8"/>
          <p:cNvSpPr>
            <a:spLocks noGrp="1"/>
          </p:cNvSpPr>
          <p:nvPr>
            <p:ph type="ftr" sz="quarter" idx="11"/>
          </p:nvPr>
        </p:nvSpPr>
        <p:spPr>
          <a:xfrm>
            <a:off x="1517950" y="6324600"/>
            <a:ext cx="6862462" cy="273049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6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8609012" y="6324600"/>
            <a:ext cx="1320059" cy="273049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17485E71-0DE1-4CA5-8374-A0929DB75B18}" type="datetime1">
              <a:rPr lang="cs-CZ" smtClean="0"/>
              <a:t>07.02.2021</a:t>
            </a:fld>
            <a:endParaRPr lang="cs-CZ" dirty="0"/>
          </a:p>
        </p:txBody>
      </p:sp>
      <p:sp>
        <p:nvSpPr>
          <p:cNvPr id="7" name="Zástupný symbol pro číslo snímku 9"/>
          <p:cNvSpPr>
            <a:spLocks noGrp="1"/>
          </p:cNvSpPr>
          <p:nvPr>
            <p:ph type="sldNum" sz="quarter" idx="12"/>
          </p:nvPr>
        </p:nvSpPr>
        <p:spPr>
          <a:xfrm>
            <a:off x="10133012" y="6324600"/>
            <a:ext cx="990601" cy="273049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077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517950" y="63246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609012" y="63246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</a:lstStyle>
          <a:p>
            <a:fld id="{11A209FC-E0BA-4A3F-95E7-36841E6E1F86}" type="datetime1">
              <a:rPr lang="cs-CZ" smtClean="0"/>
              <a:t>07.02.2021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133012" y="63246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654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671" userDrawn="1">
          <p15:clr>
            <a:srgbClr val="F26B43"/>
          </p15:clr>
        </p15:guide>
        <p15:guide id="3" pos="67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09836" y="914400"/>
            <a:ext cx="10441159" cy="1074440"/>
          </a:xfrm>
        </p:spPr>
        <p:txBody>
          <a:bodyPr rtlCol="0"/>
          <a:lstStyle/>
          <a:p>
            <a:pPr algn="ctr" rtl="0"/>
            <a:r>
              <a:rPr lang="cs-CZ" sz="6600" dirty="0"/>
              <a:t>2</a:t>
            </a:r>
            <a:r>
              <a:rPr lang="cs-CZ" sz="6600" dirty="0" smtClean="0">
                <a:latin typeface="Palatino Linotype" panose="02040502050505030304" pitchFamily="18" charset="0"/>
              </a:rPr>
              <a:t>. týden února (8.2. – 12.2.)</a:t>
            </a:r>
            <a:endParaRPr lang="cs-CZ" sz="66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14840985"/>
              </p:ext>
            </p:extLst>
          </p:nvPr>
        </p:nvGraphicFramePr>
        <p:xfrm>
          <a:off x="1053852" y="1556792"/>
          <a:ext cx="9845649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1207322" y="1181928"/>
            <a:ext cx="4766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NĚCO NAVÍC</a:t>
            </a:r>
            <a:endParaRPr lang="cs-CZ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479670" y="2657418"/>
            <a:ext cx="1934204" cy="470472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498046" y="3545646"/>
            <a:ext cx="792088" cy="300706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125860" y="2072800"/>
            <a:ext cx="6277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Úlohy si překresli na čtverečkovaný papír (třeba do sešitu).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086400" y="638553"/>
            <a:ext cx="1563109" cy="531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8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182952" y="1383143"/>
            <a:ext cx="9601200" cy="1152128"/>
          </a:xfrm>
        </p:spPr>
        <p:txBody>
          <a:bodyPr rtlCol="0">
            <a:noAutofit/>
          </a:bodyPr>
          <a:lstStyle/>
          <a:p>
            <a:pPr lvl="0" rtl="0"/>
            <a:endParaRPr lang="cs-CZ" dirty="0"/>
          </a:p>
          <a:p>
            <a:pPr marL="0" lvl="0" indent="0" algn="ctr" rtl="0">
              <a:buNone/>
            </a:pPr>
            <a:r>
              <a:rPr lang="cs-CZ" sz="4000" b="1" dirty="0" smtClean="0"/>
              <a:t>TEST ZA MĚSÍC LEDEN</a:t>
            </a:r>
          </a:p>
          <a:p>
            <a:pPr marL="0" lvl="0" indent="0" algn="ctr" rtl="0">
              <a:buNone/>
            </a:pPr>
            <a:r>
              <a:rPr lang="cs-CZ" sz="1600" b="1" dirty="0"/>
              <a:t>C</a:t>
            </a:r>
            <a:r>
              <a:rPr lang="cs-CZ" sz="1600" b="1" dirty="0" smtClean="0"/>
              <a:t>elá čísla: absolutní hodnota, číselná osa, sčítání, odčítání, násobení a dělení</a:t>
            </a:r>
          </a:p>
          <a:p>
            <a:pPr marL="0" lvl="0" indent="0" algn="ctr" rtl="0">
              <a:buNone/>
            </a:pPr>
            <a:r>
              <a:rPr lang="cs-CZ" sz="1600" b="1" dirty="0" smtClean="0"/>
              <a:t>Trojúhelník: obsah a obvod, sestrojení podle symbolického zápisu</a:t>
            </a:r>
          </a:p>
          <a:p>
            <a:pPr marL="0" lvl="0" indent="0" algn="ctr" rtl="0">
              <a:buNone/>
            </a:pPr>
            <a:r>
              <a:rPr lang="cs-CZ" sz="1600" b="1" dirty="0" smtClean="0"/>
              <a:t>Rovnoběžník: obsah a obvod, sestrojení podle symbolického zápisu</a:t>
            </a:r>
          </a:p>
          <a:p>
            <a:pPr marL="0" lvl="0" indent="0" algn="ctr" rtl="0">
              <a:buNone/>
            </a:pPr>
            <a:r>
              <a:rPr lang="cs-CZ" sz="4400" b="1" dirty="0" smtClean="0"/>
              <a:t>ZADÁNÍ ÚKOLU NA VEN</a:t>
            </a:r>
          </a:p>
          <a:p>
            <a:pPr marL="0" lvl="0" indent="0" algn="ctr" rtl="0">
              <a:buNone/>
            </a:pPr>
            <a:r>
              <a:rPr lang="cs-CZ" b="1" dirty="0" smtClean="0"/>
              <a:t>MĚJ PŘIPRAVENÝ NA 4. HODINU TOHOTO TÝDNE</a:t>
            </a:r>
          </a:p>
        </p:txBody>
      </p:sp>
      <p:sp>
        <p:nvSpPr>
          <p:cNvPr id="2" name="Obdélník 1"/>
          <p:cNvSpPr/>
          <p:nvPr/>
        </p:nvSpPr>
        <p:spPr>
          <a:xfrm>
            <a:off x="3876974" y="921478"/>
            <a:ext cx="5089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1. hodina týdne</a:t>
            </a:r>
            <a:endParaRPr lang="cs-CZ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197868" y="5517232"/>
            <a:ext cx="33922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K ODEVZDÁNÍ:</a:t>
            </a:r>
            <a:endParaRPr lang="cs-CZ" sz="32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879529" y="5578786"/>
            <a:ext cx="363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dirty="0" smtClean="0"/>
              <a:t>Test v zadání v </a:t>
            </a:r>
            <a:r>
              <a:rPr lang="cs-CZ" sz="2400" dirty="0" err="1" smtClean="0"/>
              <a:t>Teams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na ven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5212" y="1676400"/>
            <a:ext cx="96012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Hledej v přírodě lichoběžníky – třeba takhle: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 smtClean="0"/>
              <a:t>Najdi alespoň 1 lichoběžník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 smtClean="0"/>
              <a:t>Urči, o jaký lichoběžník se jedná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 smtClean="0"/>
              <a:t>Změř délky jeho stran (fotku si na monitoru zobraz na celou obrazovku, nebo měř přímo v přírodě, pokud to jde) a vypočítej jeho obvod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 smtClean="0"/>
              <a:t>Vše si připrav na 4. hodinu týdne, kdy budeme s úkolem dále pracovat</a:t>
            </a:r>
            <a:endParaRPr lang="cs-CZ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28" y="2079681"/>
            <a:ext cx="3168352" cy="237626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604" y="990994"/>
            <a:ext cx="2355726" cy="31409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681" y="2147293"/>
            <a:ext cx="3368841" cy="197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6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2" y="836712"/>
            <a:ext cx="9601200" cy="83968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Týdenní úkol ORANŽOVÍ </a:t>
            </a:r>
            <a:br>
              <a:rPr lang="cs-CZ" dirty="0" smtClean="0"/>
            </a:br>
            <a:r>
              <a:rPr lang="cs-CZ" dirty="0" smtClean="0"/>
              <a:t>(zadání je k dispozici též v MS </a:t>
            </a:r>
            <a:r>
              <a:rPr lang="cs-CZ" dirty="0" err="1" smtClean="0"/>
              <a:t>Teams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45" y="1844824"/>
            <a:ext cx="4107217" cy="309952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324" y="2780928"/>
            <a:ext cx="55054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4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2" y="836712"/>
            <a:ext cx="9601200" cy="83968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Týdenní úkol ZELENÍ </a:t>
            </a:r>
            <a:br>
              <a:rPr lang="cs-CZ" dirty="0" smtClean="0"/>
            </a:br>
            <a:r>
              <a:rPr lang="cs-CZ" dirty="0" smtClean="0"/>
              <a:t>(zadání je k dispozici též v MS </a:t>
            </a:r>
            <a:r>
              <a:rPr lang="cs-CZ" dirty="0" err="1" smtClean="0"/>
              <a:t>Teams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812" y="2852936"/>
            <a:ext cx="5562600" cy="301942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72" y="1772816"/>
            <a:ext cx="4036340" cy="304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2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053852" y="2276872"/>
            <a:ext cx="9601200" cy="2376264"/>
          </a:xfrm>
        </p:spPr>
        <p:txBody>
          <a:bodyPr rtlCol="0">
            <a:normAutofit/>
          </a:bodyPr>
          <a:lstStyle/>
          <a:p>
            <a:pPr lvl="0" rtl="0"/>
            <a:r>
              <a:rPr lang="cs-CZ" sz="2800" dirty="0" smtClean="0"/>
              <a:t>Dokončení: obvod útvaru z minulého týdne</a:t>
            </a:r>
          </a:p>
          <a:p>
            <a:pPr lvl="0" rtl="0"/>
            <a:r>
              <a:rPr lang="cs-CZ" sz="2800" dirty="0" smtClean="0"/>
              <a:t>Racionální čísla – úlohy z pracovního sešitu</a:t>
            </a:r>
          </a:p>
          <a:p>
            <a:pPr lvl="1"/>
            <a:r>
              <a:rPr lang="cs-CZ" sz="2400" dirty="0" smtClean="0"/>
              <a:t>ZELENÍ: 57/15, 57/1B, 59/12, 60/13, 63/2</a:t>
            </a:r>
          </a:p>
          <a:p>
            <a:pPr lvl="1"/>
            <a:r>
              <a:rPr lang="cs-CZ" sz="2400" dirty="0" smtClean="0"/>
              <a:t>ORANŽOVÍ: 55/4, 55/7, 56/13, 58/2, 62/1</a:t>
            </a:r>
          </a:p>
          <a:p>
            <a:pPr lvl="0" rtl="0"/>
            <a:endParaRPr lang="cs-CZ" dirty="0" smtClean="0"/>
          </a:p>
          <a:p>
            <a:pPr lvl="0" rtl="0"/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876975" y="921478"/>
            <a:ext cx="5089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2</a:t>
            </a:r>
            <a:r>
              <a:rPr lang="cs-CZ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. hodina týdne</a:t>
            </a:r>
            <a:endParaRPr lang="cs-CZ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197868" y="5296868"/>
            <a:ext cx="33922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K ODEVZDÁNÍ:</a:t>
            </a:r>
            <a:endParaRPr lang="cs-CZ" sz="32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870276" y="5266089"/>
            <a:ext cx="3256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dirty="0" smtClean="0"/>
              <a:t>zápisky z hodiny v sešitě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dirty="0" smtClean="0"/>
              <a:t>úlohy v pracovním sešitě</a:t>
            </a:r>
          </a:p>
        </p:txBody>
      </p:sp>
    </p:spTree>
    <p:extLst>
      <p:ext uri="{BB962C8B-B14F-4D97-AF65-F5344CB8AC3E}">
        <p14:creationId xmlns:p14="http://schemas.microsoft.com/office/powerpoint/2010/main" val="292865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053852" y="2420888"/>
            <a:ext cx="9601200" cy="2018871"/>
          </a:xfrm>
        </p:spPr>
        <p:txBody>
          <a:bodyPr rtlCol="0">
            <a:normAutofit/>
          </a:bodyPr>
          <a:lstStyle/>
          <a:p>
            <a:pPr lvl="0" rtl="0"/>
            <a:r>
              <a:rPr lang="cs-CZ" sz="2800" dirty="0" smtClean="0"/>
              <a:t>Obvody a obsahy obrazců, racionální čísla – procvičování</a:t>
            </a:r>
          </a:p>
          <a:p>
            <a:pPr lvl="0" rtl="0"/>
            <a:r>
              <a:rPr lang="cs-CZ" sz="2800" dirty="0" smtClean="0"/>
              <a:t>umimematiku.cz</a:t>
            </a:r>
          </a:p>
        </p:txBody>
      </p:sp>
      <p:sp>
        <p:nvSpPr>
          <p:cNvPr id="2" name="Obdélník 1"/>
          <p:cNvSpPr/>
          <p:nvPr/>
        </p:nvSpPr>
        <p:spPr>
          <a:xfrm>
            <a:off x="3876975" y="921478"/>
            <a:ext cx="5089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3</a:t>
            </a:r>
            <a:r>
              <a:rPr lang="cs-CZ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. </a:t>
            </a:r>
            <a:r>
              <a:rPr lang="cs-CZ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hodina týdne</a:t>
            </a:r>
            <a:endParaRPr lang="cs-CZ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197868" y="5296868"/>
            <a:ext cx="33922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K ODEVZDÁNÍ:</a:t>
            </a:r>
            <a:endParaRPr lang="cs-CZ" sz="32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818738" y="5265236"/>
            <a:ext cx="3206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dirty="0"/>
              <a:t>zápisky</a:t>
            </a:r>
            <a:r>
              <a:rPr lang="cs-CZ" dirty="0" smtClean="0"/>
              <a:t> z hodiny v sešitě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dirty="0" smtClean="0"/>
              <a:t>týdenní úkol</a:t>
            </a:r>
          </a:p>
        </p:txBody>
      </p:sp>
    </p:spTree>
    <p:extLst>
      <p:ext uri="{BB962C8B-B14F-4D97-AF65-F5344CB8AC3E}">
        <p14:creationId xmlns:p14="http://schemas.microsoft.com/office/powerpoint/2010/main" val="265839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053852" y="2420888"/>
            <a:ext cx="9601200" cy="2018871"/>
          </a:xfrm>
        </p:spPr>
        <p:txBody>
          <a:bodyPr rtlCol="0">
            <a:normAutofit/>
          </a:bodyPr>
          <a:lstStyle/>
          <a:p>
            <a:pPr lvl="0" rtl="0"/>
            <a:r>
              <a:rPr lang="cs-CZ" sz="2800" dirty="0" smtClean="0"/>
              <a:t>Lichoběžník:</a:t>
            </a:r>
          </a:p>
          <a:p>
            <a:pPr lvl="1"/>
            <a:r>
              <a:rPr lang="cs-CZ" sz="2600" dirty="0" smtClean="0"/>
              <a:t>práce s úkolem na ven</a:t>
            </a:r>
          </a:p>
          <a:p>
            <a:pPr lvl="1"/>
            <a:r>
              <a:rPr lang="cs-CZ" sz="2600" dirty="0" smtClean="0"/>
              <a:t>obsah a obvod</a:t>
            </a:r>
          </a:p>
          <a:p>
            <a:pPr lvl="1"/>
            <a:endParaRPr lang="cs-CZ" sz="2600" dirty="0" smtClean="0"/>
          </a:p>
        </p:txBody>
      </p:sp>
      <p:sp>
        <p:nvSpPr>
          <p:cNvPr id="2" name="Obdélník 1"/>
          <p:cNvSpPr/>
          <p:nvPr/>
        </p:nvSpPr>
        <p:spPr>
          <a:xfrm>
            <a:off x="3876975" y="921478"/>
            <a:ext cx="5089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4</a:t>
            </a:r>
            <a:r>
              <a:rPr lang="cs-CZ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. hodina týdne</a:t>
            </a:r>
            <a:endParaRPr lang="cs-CZ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197868" y="5296868"/>
            <a:ext cx="33922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K ODEVZDÁNÍ:</a:t>
            </a:r>
            <a:endParaRPr lang="cs-CZ" sz="32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818738" y="5266089"/>
            <a:ext cx="3206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dirty="0" smtClean="0"/>
              <a:t>„úkol na ven“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dirty="0" smtClean="0"/>
              <a:t>zápisky z hodiny v sešitě</a:t>
            </a:r>
          </a:p>
        </p:txBody>
      </p:sp>
    </p:spTree>
    <p:extLst>
      <p:ext uri="{BB962C8B-B14F-4D97-AF65-F5344CB8AC3E}">
        <p14:creationId xmlns:p14="http://schemas.microsoft.com/office/powerpoint/2010/main" val="6369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981844" y="2492896"/>
            <a:ext cx="9601200" cy="1224136"/>
          </a:xfrm>
        </p:spPr>
        <p:txBody>
          <a:bodyPr rtlCol="0">
            <a:normAutofit/>
          </a:bodyPr>
          <a:lstStyle/>
          <a:p>
            <a:pPr lvl="0" rtl="0"/>
            <a:r>
              <a:rPr lang="cs-CZ" sz="2800" dirty="0" smtClean="0"/>
              <a:t>Týdenní úkol z minulého týdne: jak je to správně</a:t>
            </a:r>
          </a:p>
          <a:p>
            <a:pPr lvl="0" rtl="0"/>
            <a:r>
              <a:rPr lang="cs-CZ" sz="2800" dirty="0" smtClean="0"/>
              <a:t>Lichoběžník: učebnice G 63/2.31</a:t>
            </a:r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876975" y="921478"/>
            <a:ext cx="5089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5</a:t>
            </a:r>
            <a:r>
              <a:rPr lang="cs-CZ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. </a:t>
            </a:r>
            <a:r>
              <a:rPr lang="cs-CZ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hodina týdne</a:t>
            </a:r>
            <a:endParaRPr lang="cs-CZ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197868" y="5296868"/>
            <a:ext cx="33922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K ODEVZDÁNÍ:</a:t>
            </a:r>
            <a:endParaRPr lang="cs-CZ" sz="32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818738" y="5404589"/>
            <a:ext cx="3206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dirty="0" smtClean="0"/>
              <a:t>zápisky z hodiny v sešitě</a:t>
            </a:r>
          </a:p>
        </p:txBody>
      </p:sp>
    </p:spTree>
    <p:extLst>
      <p:ext uri="{BB962C8B-B14F-4D97-AF65-F5344CB8AC3E}">
        <p14:creationId xmlns:p14="http://schemas.microsoft.com/office/powerpoint/2010/main" val="139517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ablona s geometrickým návrhem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26713251_TF03460518" id="{CE7C0B12-237E-4AC0-911A-958314BA1717}" vid="{2BF73B59-89EC-4C11-BE27-AAFB8D8C01DE}"/>
    </a:ext>
  </a:extLst>
</a:theme>
</file>

<file path=ppt/theme/theme2.xml><?xml version="1.0" encoding="utf-8"?>
<a:theme xmlns:a="http://schemas.openxmlformats.org/drawingml/2006/main" name="Motiv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Snímky s geometrickým návrhem</Template>
  <TotalTime>2067</TotalTime>
  <Words>329</Words>
  <Application>Microsoft Office PowerPoint</Application>
  <PresentationFormat>Vlastní</PresentationFormat>
  <Paragraphs>67</Paragraphs>
  <Slides>10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Palatino Linotype</vt:lpstr>
      <vt:lpstr>Wingdings</vt:lpstr>
      <vt:lpstr>Šablona s geometrickým návrhem</vt:lpstr>
      <vt:lpstr>2. týden února (8.2. – 12.2.)</vt:lpstr>
      <vt:lpstr>Prezentace aplikace PowerPoint</vt:lpstr>
      <vt:lpstr>Úkol na ven</vt:lpstr>
      <vt:lpstr>Týdenní úkol ORANŽOVÍ  (zadání je k dispozici též v MS Teams)</vt:lpstr>
      <vt:lpstr>Týdenní úkol ZELENÍ  (zadání je k dispozici též v MS Teams)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ÚNOR 2021</dc:title>
  <dc:creator>Pařízková Ivana</dc:creator>
  <cp:lastModifiedBy>Pařízková Ivana</cp:lastModifiedBy>
  <cp:revision>36</cp:revision>
  <dcterms:created xsi:type="dcterms:W3CDTF">2021-01-31T21:25:10Z</dcterms:created>
  <dcterms:modified xsi:type="dcterms:W3CDTF">2021-02-07T15:00:38Z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74063800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  <property fmtid="{D5CDD505-2E9C-101B-9397-08002B2CF9AE}" pid="12" name="_MarkAsFinal">
    <vt:bool>true</vt:bool>
  </property>
</Properties>
</file>