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D9C71-D135-4057-AC2E-5194B2EC77F5}" v="1769" dt="2021-01-05T22:11:43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ergyweb.cz/web/index.php?display_page=2&amp;subitem=2&amp;slovnik_page=geoterm_el.html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cs.wikipedia.org/wiki/Geoterm%C3%A1ln%C3%AD_energi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energetice.cz/elektrina/geotermalni-energi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" name="Picture 4" descr="A picture containing outdoor, smoke, nature, track&#10;&#10;Description automatically generated">
            <a:extLst>
              <a:ext uri="{FF2B5EF4-FFF2-40B4-BE49-F238E27FC236}">
                <a16:creationId xmlns:a16="http://schemas.microsoft.com/office/drawing/2014/main" id="{9A372B26-BEA4-4633-9E64-D954469F13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728" r="-1" b="-1"/>
          <a:stretch/>
        </p:blipFill>
        <p:spPr>
          <a:xfrm>
            <a:off x="19965" y="-2"/>
            <a:ext cx="12191695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AF192C-698D-4635-9C9F-F9769A56A9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2054" y="3428998"/>
            <a:ext cx="5816024" cy="2623459"/>
          </a:xfrm>
        </p:spPr>
        <p:txBody>
          <a:bodyPr>
            <a:normAutofit/>
          </a:bodyPr>
          <a:lstStyle/>
          <a:p>
            <a:r>
              <a:rPr lang="tr-TR" sz="4600">
                <a:latin typeface="Arial Black"/>
                <a:cs typeface="Arial"/>
              </a:rPr>
              <a:t>Geotermální zdroje</a:t>
            </a:r>
            <a:br>
              <a:rPr lang="tr-TR" sz="4600">
                <a:latin typeface="Arial Black"/>
                <a:cs typeface="Arial"/>
              </a:rPr>
            </a:br>
            <a:r>
              <a:rPr lang="tr-TR" sz="4600">
                <a:latin typeface="Arial Black"/>
                <a:cs typeface="Arial"/>
              </a:rPr>
              <a:t>energie na Islandu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1093" y="2268786"/>
            <a:ext cx="5676648" cy="1160213"/>
          </a:xfrm>
        </p:spPr>
        <p:txBody>
          <a:bodyPr>
            <a:normAutofit/>
          </a:bodyPr>
          <a:lstStyle/>
          <a:p>
            <a:r>
              <a:rPr lang="tr-TR" sz="2000" err="1">
                <a:latin typeface="Arial Black"/>
                <a:cs typeface="Arial"/>
              </a:rPr>
              <a:t>Vojtěch</a:t>
            </a:r>
            <a:r>
              <a:rPr lang="tr-TR" sz="2000" dirty="0">
                <a:latin typeface="Arial Black"/>
                <a:cs typeface="Arial"/>
              </a:rPr>
              <a:t> </a:t>
            </a:r>
            <a:r>
              <a:rPr lang="tr-TR" sz="2000">
                <a:latin typeface="Arial Black"/>
                <a:cs typeface="Arial"/>
              </a:rPr>
              <a:t>Melzer IX.A.</a:t>
            </a:r>
            <a:endParaRPr lang="tr-TR" sz="2000">
              <a:latin typeface="Arial Black"/>
              <a:cs typeface="Aharon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2091E-8B27-4176-AC58-13096B637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Geotermální</a:t>
            </a:r>
            <a:r>
              <a:rPr lang="en-US" dirty="0">
                <a:cs typeface="Arial"/>
              </a:rPr>
              <a:t/>
            </a:r>
            <a:br>
              <a:rPr lang="en-US" dirty="0">
                <a:cs typeface="Arial"/>
              </a:rPr>
            </a:br>
            <a:r>
              <a:rPr lang="en-US">
                <a:cs typeface="Arial"/>
              </a:rPr>
              <a:t>energie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77389-9F72-4BE4-B8AD-FC470BC3E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>
            <a:normAutofit/>
          </a:bodyPr>
          <a:lstStyle/>
          <a:p>
            <a:pPr marL="344170" indent="-344170"/>
            <a:r>
              <a:rPr lang="en-US" sz="1600">
                <a:cs typeface="Arial"/>
              </a:rPr>
              <a:t>Energie ze Země</a:t>
            </a:r>
          </a:p>
          <a:p>
            <a:pPr marL="344170" indent="-344170"/>
            <a:r>
              <a:rPr lang="en-US" sz="1600">
                <a:cs typeface="Arial"/>
              </a:rPr>
              <a:t>Geotermické ložisko</a:t>
            </a:r>
            <a:endParaRPr lang="en-US" sz="1600" dirty="0">
              <a:cs typeface="Arial"/>
            </a:endParaRPr>
          </a:p>
          <a:p>
            <a:pPr marL="344170" indent="-344170"/>
            <a:r>
              <a:rPr lang="en-US" sz="1600">
                <a:cs typeface="Arial"/>
              </a:rPr>
              <a:t>Gejzíry</a:t>
            </a:r>
          </a:p>
          <a:p>
            <a:pPr marL="344170" indent="-344170"/>
            <a:r>
              <a:rPr lang="en-US" sz="1600">
                <a:cs typeface="Arial"/>
              </a:rPr>
              <a:t>Elektrárny</a:t>
            </a:r>
          </a:p>
          <a:p>
            <a:pPr marL="344170" indent="-344170"/>
            <a:r>
              <a:rPr lang="en-US" sz="1600">
                <a:cs typeface="Arial"/>
              </a:rPr>
              <a:t>Teplárny</a:t>
            </a:r>
          </a:p>
          <a:p>
            <a:pPr marL="344170" indent="-344170"/>
            <a:r>
              <a:rPr lang="en-US" sz="1600">
                <a:cs typeface="Arial"/>
              </a:rPr>
              <a:t>Tepelné čerpadlo</a:t>
            </a:r>
            <a:endParaRPr lang="en-US" sz="1600" dirty="0">
              <a:cs typeface="Arial"/>
            </a:endParaRPr>
          </a:p>
        </p:txBody>
      </p:sp>
      <p:pic>
        <p:nvPicPr>
          <p:cNvPr id="4" name="Picture 4" descr="A group of clouds in the sky&#10;&#10;Description automatically generated">
            <a:extLst>
              <a:ext uri="{FF2B5EF4-FFF2-40B4-BE49-F238E27FC236}">
                <a16:creationId xmlns:a16="http://schemas.microsoft.com/office/drawing/2014/main" id="{CB72A9A0-5347-4C4B-BB5E-D62B902699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7" r="-3" b="-3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6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moke coming from it&#10;&#10;Description automatically generated">
            <a:extLst>
              <a:ext uri="{FF2B5EF4-FFF2-40B4-BE49-F238E27FC236}">
                <a16:creationId xmlns:a16="http://schemas.microsoft.com/office/drawing/2014/main" id="{54EA90A4-E593-458D-9A61-75B47B6E9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16" r="909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EB627-72F4-4FBA-B0B1-DBB760B1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659944" cy="1225532"/>
          </a:xfrm>
        </p:spPr>
        <p:txBody>
          <a:bodyPr>
            <a:normAutofit/>
          </a:bodyPr>
          <a:lstStyle/>
          <a:p>
            <a:pPr algn="l"/>
            <a:r>
              <a:rPr lang="en-US" sz="2600">
                <a:cs typeface="Arial"/>
              </a:rPr>
              <a:t>Gejzír</a:t>
            </a:r>
            <a:endParaRPr lang="en-US" sz="2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A1348-FB92-46AE-844B-BB1589D08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281" y="2171700"/>
            <a:ext cx="2668401" cy="3878243"/>
          </a:xfrm>
        </p:spPr>
        <p:txBody>
          <a:bodyPr>
            <a:normAutofit/>
          </a:bodyPr>
          <a:lstStyle/>
          <a:p>
            <a:pPr marL="344170" indent="-344170"/>
            <a:r>
              <a:rPr lang="en-US" sz="1600">
                <a:cs typeface="Arial"/>
              </a:rPr>
              <a:t>Vodní sopka</a:t>
            </a:r>
          </a:p>
          <a:p>
            <a:pPr marL="344170" indent="-344170"/>
            <a:r>
              <a:rPr lang="en-US" sz="1600">
                <a:cs typeface="Arial"/>
              </a:rPr>
              <a:t>Jak funguje?</a:t>
            </a:r>
          </a:p>
          <a:p>
            <a:pPr marL="344170" indent="-344170"/>
            <a:r>
              <a:rPr lang="en-US" sz="1600">
                <a:cs typeface="Arial"/>
              </a:rPr>
              <a:t>Výskyt</a:t>
            </a:r>
          </a:p>
          <a:p>
            <a:pPr marL="344170" indent="-344170"/>
            <a:r>
              <a:rPr lang="en-US" sz="1600">
                <a:cs typeface="Arial"/>
              </a:rPr>
              <a:t>Steamboat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EDFD2F-1480-498D-9A62-BA55B14A3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D381FB-9400-4C85-9074-8D2C4A88D8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8C39C2-D375-4197-8882-9EBD58C85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306EEC9-6E83-4555-A9D3-7910ED27B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6F7B80-3B04-4C72-BA77-E34EF7FAC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1AC6C6-FE68-4B13-BFCF-D0E8B3D81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5B686-1116-434E-8EF7-CE574C65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>
            <a:normAutofit/>
          </a:bodyPr>
          <a:lstStyle/>
          <a:p>
            <a:pPr algn="l"/>
            <a:r>
              <a:rPr lang="en-US" sz="2800">
                <a:cs typeface="Arial"/>
              </a:rPr>
              <a:t>Geotermální</a:t>
            </a:r>
            <a:br>
              <a:rPr lang="en-US" sz="2800">
                <a:cs typeface="Arial"/>
              </a:rPr>
            </a:br>
            <a:r>
              <a:rPr lang="en-US" sz="2800">
                <a:cs typeface="Arial"/>
              </a:rPr>
              <a:t>elektrárna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0DD0-B99F-4AC1-A393-B1FBE816F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44" y="2052116"/>
            <a:ext cx="2664217" cy="3997828"/>
          </a:xfrm>
        </p:spPr>
        <p:txBody>
          <a:bodyPr>
            <a:normAutofit/>
          </a:bodyPr>
          <a:lstStyle/>
          <a:p>
            <a:pPr marL="344170" indent="-344170"/>
            <a:r>
              <a:rPr lang="en-US" sz="1600">
                <a:cs typeface="Arial"/>
              </a:rPr>
              <a:t>Jak funguje?</a:t>
            </a:r>
          </a:p>
          <a:p>
            <a:pPr marL="344170" indent="-344170"/>
            <a:r>
              <a:rPr lang="en-US" sz="1600">
                <a:cs typeface="Arial"/>
              </a:rPr>
              <a:t>Výkon až 5,9 GW</a:t>
            </a:r>
            <a:endParaRPr lang="en-US" sz="1600" dirty="0">
              <a:cs typeface="Arial"/>
            </a:endParaRPr>
          </a:p>
          <a:p>
            <a:pPr marL="344170" indent="-344170"/>
            <a:r>
              <a:rPr lang="en-US" sz="1600">
                <a:cs typeface="Arial"/>
              </a:rPr>
              <a:t>Jsou i v česku</a:t>
            </a:r>
            <a:endParaRPr lang="en-US" sz="1600" dirty="0">
              <a:cs typeface="Arial"/>
            </a:endParaRPr>
          </a:p>
          <a:p>
            <a:pPr marL="344170" indent="-344170"/>
            <a:r>
              <a:rPr lang="en-US" sz="1600">
                <a:cs typeface="Arial"/>
              </a:rPr>
              <a:t>Druhy:</a:t>
            </a:r>
            <a:endParaRPr lang="en-US" sz="1600" dirty="0">
              <a:cs typeface="Arial"/>
            </a:endParaRPr>
          </a:p>
          <a:p>
            <a:pPr marL="795020" lvl="1" indent="-337820"/>
            <a:r>
              <a:rPr lang="en-US" sz="1400">
                <a:cs typeface="Arial"/>
              </a:rPr>
              <a:t>Na suchou páru</a:t>
            </a:r>
            <a:endParaRPr lang="en-US" sz="1400" dirty="0">
              <a:cs typeface="Arial"/>
            </a:endParaRPr>
          </a:p>
          <a:p>
            <a:pPr marL="795020" lvl="1" indent="-337820"/>
            <a:r>
              <a:rPr lang="en-US" sz="1400">
                <a:cs typeface="Arial"/>
              </a:rPr>
              <a:t>Na mokrou páru</a:t>
            </a:r>
            <a:endParaRPr lang="en-US" sz="1400" dirty="0">
              <a:cs typeface="Arial"/>
            </a:endParaRPr>
          </a:p>
          <a:p>
            <a:pPr marL="795020" lvl="1" indent="-337820"/>
            <a:r>
              <a:rPr lang="en-US" sz="1400">
                <a:cs typeface="Arial"/>
              </a:rPr>
              <a:t>Horkovodní</a:t>
            </a:r>
            <a:endParaRPr lang="en-US" sz="1400" dirty="0">
              <a:cs typeface="Arial"/>
            </a:endParaRPr>
          </a:p>
          <a:p>
            <a:pPr marL="344170" indent="-344170"/>
            <a:endParaRPr lang="en-US" sz="1600"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2C0214-1438-4F5F-8BB7-847D7B2B3A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151" y="0"/>
            <a:ext cx="595084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2D28A9C-56F0-4ADD-8A62-B495709C8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053" y="1836504"/>
            <a:ext cx="5303975" cy="3184452"/>
          </a:xfrm>
          <a:prstGeom prst="rect">
            <a:avLst/>
          </a:prstGeom>
          <a:ln w="12700"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CFFB3C-DBCC-498B-B635-CD1FA730D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6044" y="240175"/>
            <a:ext cx="5461080" cy="63718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B289EA-43E0-4FC3-A38C-8168D8F18A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6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B44AE-26A3-485D-934A-09943A61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Teplárna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E3C86-39AA-49A5-B674-3B082CAB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>
            <a:normAutofit/>
          </a:bodyPr>
          <a:lstStyle/>
          <a:p>
            <a:pPr marL="344170" indent="-344170"/>
            <a:r>
              <a:rPr lang="en-US" sz="1600">
                <a:cs typeface="Arial"/>
              </a:rPr>
              <a:t>Funguje podobně jako Geotermální elektrárna</a:t>
            </a:r>
          </a:p>
          <a:p>
            <a:pPr marL="344170" indent="-344170"/>
            <a:r>
              <a:rPr lang="en-US" sz="1600">
                <a:cs typeface="Arial"/>
              </a:rPr>
              <a:t>Vyskytují se hlavně na Islandu a v Rusku</a:t>
            </a:r>
          </a:p>
          <a:p>
            <a:pPr marL="344170" indent="-344170"/>
            <a:r>
              <a:rPr lang="en-US" sz="1600">
                <a:cs typeface="Arial"/>
              </a:rPr>
              <a:t>Jak funguje?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6179447-73F9-4A7B-8E06-2A60DFF78D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96" r="20066" b="1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8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961F17-D0E4-4576-8697-C062B28F32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F1AEC-0327-4A10-AED3-E227ACAEBC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39742D-6F41-4E7D-9C32-1D9825B40F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F3ADA23-8B3C-4029-923E-81303CBEA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EAE543-FFF6-43C7-AD71-A9856C6E7C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0B05C-7AFC-4E17-ADFC-107C1330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808056"/>
            <a:ext cx="3024722" cy="1249344"/>
          </a:xfrm>
        </p:spPr>
        <p:txBody>
          <a:bodyPr>
            <a:normAutofit/>
          </a:bodyPr>
          <a:lstStyle/>
          <a:p>
            <a:pPr algn="l"/>
            <a:r>
              <a:rPr lang="en-US" sz="2800">
                <a:cs typeface="Arial"/>
              </a:rPr>
              <a:t>Island</a:t>
            </a:r>
            <a:endParaRPr lang="en-US" sz="2800"/>
          </a:p>
        </p:txBody>
      </p:sp>
      <p:pic>
        <p:nvPicPr>
          <p:cNvPr id="4" name="Picture 4" descr="Smoke coming out of the water&#10;&#10;Description automatically generated">
            <a:extLst>
              <a:ext uri="{FF2B5EF4-FFF2-40B4-BE49-F238E27FC236}">
                <a16:creationId xmlns:a16="http://schemas.microsoft.com/office/drawing/2014/main" id="{C3AC1FB0-86AC-40C6-8F28-7FBE243397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0" r="39777" b="-2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D7E355E-8304-4C50-B384-7DAC68D87C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2E2B1-4A3F-468A-8072-F72985692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104" y="2200275"/>
            <a:ext cx="3012735" cy="3849669"/>
          </a:xfrm>
        </p:spPr>
        <p:txBody>
          <a:bodyPr>
            <a:normAutofit lnSpcReduction="10000"/>
          </a:bodyPr>
          <a:lstStyle/>
          <a:p>
            <a:pPr marL="344170" indent="-344170"/>
            <a:r>
              <a:rPr lang="en-US" sz="1600">
                <a:cs typeface="Arial"/>
              </a:rPr>
              <a:t>Oblast s geotermálními prameny, vulkanické oblasti pod zemí</a:t>
            </a:r>
          </a:p>
          <a:p>
            <a:pPr marL="344170" indent="-344170"/>
            <a:r>
              <a:rPr lang="en-US" sz="1600">
                <a:cs typeface="Arial"/>
              </a:rPr>
              <a:t>Gejzíry</a:t>
            </a:r>
          </a:p>
          <a:p>
            <a:pPr marL="344170" indent="-344170"/>
            <a:r>
              <a:rPr lang="en-US" sz="1600">
                <a:cs typeface="Arial"/>
              </a:rPr>
              <a:t>25% celkové produkce elektřiny</a:t>
            </a:r>
          </a:p>
          <a:p>
            <a:pPr marL="344170" indent="-344170"/>
            <a:r>
              <a:rPr lang="en-US" sz="1600">
                <a:cs typeface="Arial"/>
              </a:rPr>
              <a:t>85% všech budov využívají energii a teplo z geotermálních zdrojů</a:t>
            </a:r>
          </a:p>
          <a:p>
            <a:pPr marL="344170" indent="-344170"/>
            <a:r>
              <a:rPr lang="en-US" sz="1600">
                <a:cs typeface="Arial"/>
              </a:rPr>
              <a:t>Světový lídr</a:t>
            </a:r>
          </a:p>
          <a:p>
            <a:pPr marL="344170" indent="-344170"/>
            <a:endParaRPr lang="en-US" sz="1600"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78E784-3C81-4963-ACD9-58EF41CE8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0F4A6A0-9912-44F5-ACFD-7FFBA13A9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3360" y="917448"/>
            <a:ext cx="1320800" cy="94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8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team train on a track with smoke coming out of it&#10;&#10;Description automatically generated">
            <a:extLst>
              <a:ext uri="{FF2B5EF4-FFF2-40B4-BE49-F238E27FC236}">
                <a16:creationId xmlns:a16="http://schemas.microsoft.com/office/drawing/2014/main" id="{0C584D0F-27AB-4D7F-BFB6-180C65B10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89" r="9091"/>
          <a:stretch/>
        </p:blipFill>
        <p:spPr>
          <a:xfrm>
            <a:off x="101620" y="227"/>
            <a:ext cx="1219167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236B1-7491-45D3-8F0A-6D56EBEB2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458" y="625176"/>
            <a:ext cx="2659944" cy="1225532"/>
          </a:xfrm>
        </p:spPr>
        <p:txBody>
          <a:bodyPr>
            <a:normAutofit/>
          </a:bodyPr>
          <a:lstStyle/>
          <a:p>
            <a:pPr algn="l"/>
            <a:r>
              <a:rPr lang="en-US" sz="2600">
                <a:cs typeface="Arial"/>
              </a:rPr>
              <a:t>Co si pamatovat</a:t>
            </a:r>
            <a:endParaRPr lang="en-US" sz="2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240B2-C59E-4E77-9E86-6F8B365B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441" y="2171700"/>
            <a:ext cx="3044321" cy="3878243"/>
          </a:xfrm>
        </p:spPr>
        <p:txBody>
          <a:bodyPr>
            <a:normAutofit/>
          </a:bodyPr>
          <a:lstStyle/>
          <a:p>
            <a:pPr marL="344170" indent="-344170"/>
            <a:r>
              <a:rPr lang="en-US" sz="1600">
                <a:cs typeface="Arial"/>
              </a:rPr>
              <a:t>Geotermální energie je teplo z jádra planety</a:t>
            </a:r>
          </a:p>
          <a:p>
            <a:pPr marL="344170" indent="-344170"/>
            <a:r>
              <a:rPr lang="en-US" sz="1600">
                <a:cs typeface="Arial"/>
              </a:rPr>
              <a:t>Využívá se na Islandu</a:t>
            </a:r>
          </a:p>
          <a:p>
            <a:pPr marL="344170" indent="-344170"/>
            <a:r>
              <a:rPr lang="en-US" sz="1600">
                <a:cs typeface="Arial"/>
              </a:rPr>
              <a:t>Gejzír je výsledek geotermální činnosti po zemí</a:t>
            </a:r>
          </a:p>
          <a:p>
            <a:pPr marL="344170" indent="-344170"/>
            <a:r>
              <a:rPr lang="en-US" sz="1600">
                <a:cs typeface="Arial"/>
              </a:rPr>
              <a:t>Geotermální elektrárna ohřívá vodu v geotermickém ložisku</a:t>
            </a:r>
          </a:p>
          <a:p>
            <a:pPr marL="344170" indent="-344170"/>
            <a:endParaRPr lang="en-US" sz="1600"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AEB148-1634-42DE-9C69-BDF6D1AC4DC3}"/>
              </a:ext>
            </a:extLst>
          </p:cNvPr>
          <p:cNvSpPr txBox="1">
            <a:spLocks/>
          </p:cNvSpPr>
          <p:nvPr/>
        </p:nvSpPr>
        <p:spPr>
          <a:xfrm>
            <a:off x="5540898" y="5938856"/>
            <a:ext cx="5078024" cy="12255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>
                <a:latin typeface="Arial Black"/>
                <a:ea typeface="+mj-lt"/>
                <a:cs typeface="+mj-lt"/>
              </a:rPr>
              <a:t>Geotermální elektrárna Nesjavellir</a:t>
            </a:r>
            <a:endParaRPr lang="en-US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0771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large waterfall over a body of water&#10;&#10;Description automatically generated">
            <a:extLst>
              <a:ext uri="{FF2B5EF4-FFF2-40B4-BE49-F238E27FC236}">
                <a16:creationId xmlns:a16="http://schemas.microsoft.com/office/drawing/2014/main" id="{A67A8DFC-0F37-450A-A68F-21160CE52D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24446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45918B-6272-4727-A3FA-F23651AECA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589207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5FA06-3134-4246-A17F-8CA3BE4ED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119672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Zdroje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BB47-DFBD-4106-979D-214375306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739" y="2052116"/>
            <a:ext cx="4119672" cy="3997828"/>
          </a:xfrm>
        </p:spPr>
        <p:txBody>
          <a:bodyPr>
            <a:normAutofit/>
          </a:bodyPr>
          <a:lstStyle/>
          <a:p>
            <a:pPr marL="344170" indent="-344170">
              <a:lnSpc>
                <a:spcPct val="110000"/>
              </a:lnSpc>
            </a:pPr>
            <a:r>
              <a:rPr lang="en-US" sz="1100">
                <a:cs typeface="Arial"/>
              </a:rPr>
              <a:t>Knihy:</a:t>
            </a:r>
          </a:p>
          <a:p>
            <a:pPr marL="795020" lvl="1" indent="-337820">
              <a:lnSpc>
                <a:spcPct val="110000"/>
              </a:lnSpc>
            </a:pPr>
            <a:r>
              <a:rPr lang="en-US" sz="1100">
                <a:cs typeface="Arial"/>
              </a:rPr>
              <a:t>Stavíme svět - Josef Hons, 1983</a:t>
            </a:r>
          </a:p>
          <a:p>
            <a:pPr marL="795020" lvl="1" indent="-337820">
              <a:lnSpc>
                <a:spcPct val="110000"/>
              </a:lnSpc>
            </a:pPr>
            <a:r>
              <a:rPr lang="en-US" sz="1100">
                <a:cs typeface="Arial"/>
              </a:rPr>
              <a:t>Planeta Země - Petr Jakeš, 1984</a:t>
            </a:r>
          </a:p>
          <a:p>
            <a:pPr marL="795020" lvl="1" indent="-337820">
              <a:lnSpc>
                <a:spcPct val="110000"/>
              </a:lnSpc>
            </a:pPr>
            <a:r>
              <a:rPr lang="en-US" sz="1100">
                <a:cs typeface="Arial"/>
              </a:rPr>
              <a:t>UNIVERSIUM Všeobecná encyklopedie – Euromedia Group k. s.,       2002</a:t>
            </a:r>
          </a:p>
          <a:p>
            <a:pPr marL="344170" indent="-344170">
              <a:lnSpc>
                <a:spcPct val="110000"/>
              </a:lnSpc>
            </a:pPr>
            <a:r>
              <a:rPr lang="en-US" sz="1100">
                <a:cs typeface="Arial"/>
              </a:rPr>
              <a:t>Internetové stránky:</a:t>
            </a:r>
          </a:p>
          <a:p>
            <a:pPr marL="795020" lvl="1" indent="-337820">
              <a:lnSpc>
                <a:spcPct val="110000"/>
              </a:lnSpc>
            </a:pPr>
            <a:r>
              <a:rPr lang="en-US" sz="1100">
                <a:ea typeface="+mn-lt"/>
                <a:cs typeface="+mn-lt"/>
                <a:hlinkClick r:id="rId6"/>
              </a:rPr>
              <a:t>https://oenergetice.cz/elektrina/geotermalni-energie</a:t>
            </a:r>
            <a:endParaRPr lang="en-US" sz="1100">
              <a:cs typeface="Arial"/>
            </a:endParaRPr>
          </a:p>
          <a:p>
            <a:pPr marL="795020" lvl="1" indent="-337820">
              <a:lnSpc>
                <a:spcPct val="110000"/>
              </a:lnSpc>
            </a:pPr>
            <a:r>
              <a:rPr lang="en-US" sz="1100">
                <a:ea typeface="+mn-lt"/>
                <a:cs typeface="+mn-lt"/>
                <a:hlinkClick r:id="rId7"/>
              </a:rPr>
              <a:t>https://cs.wikipedia.org/wiki/Geoterm%C3%A1ln%C3%AD_energie</a:t>
            </a:r>
            <a:endParaRPr lang="en-US" sz="1100">
              <a:cs typeface="Arial"/>
            </a:endParaRPr>
          </a:p>
          <a:p>
            <a:pPr marL="795020" lvl="1" indent="-337820">
              <a:lnSpc>
                <a:spcPct val="110000"/>
              </a:lnSpc>
            </a:pPr>
            <a:r>
              <a:rPr lang="en-US" sz="1100">
                <a:ea typeface="+mn-lt"/>
                <a:cs typeface="+mn-lt"/>
                <a:hlinkClick r:id="rId8"/>
              </a:rPr>
              <a:t>https://www.energyweb.cz/web/index.php?display_page=2&amp;subitem=2&amp;slovnik_page=geoterm_el.html</a:t>
            </a:r>
            <a:endParaRPr lang="en-US" sz="1100">
              <a:cs typeface="Arial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100">
                <a:cs typeface="Arial"/>
              </a:rPr>
              <a:t>         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961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2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2" name="Picture 34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F830B-1340-4F67-8880-3BDFBC32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Děkuji za pozornost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9" descr="A large waterfall over a body of water&#10;&#10;Description automatically generated">
            <a:extLst>
              <a:ext uri="{FF2B5EF4-FFF2-40B4-BE49-F238E27FC236}">
                <a16:creationId xmlns:a16="http://schemas.microsoft.com/office/drawing/2014/main" id="{E638A3DB-9F0E-40A7-8A06-085BD02AAA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658" r="-1" b="-1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28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TM16401379</Template>
  <TotalTime>0</TotalTime>
  <Words>154</Words>
  <Application>Microsoft Office PowerPoint</Application>
  <PresentationFormat>Širokoúhlá obrazovka</PresentationFormat>
  <Paragraphs>50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Aharoni</vt:lpstr>
      <vt:lpstr>Arial</vt:lpstr>
      <vt:lpstr>Arial Black</vt:lpstr>
      <vt:lpstr>MS Shell Dlg 2</vt:lpstr>
      <vt:lpstr>Wingdings</vt:lpstr>
      <vt:lpstr>Wingdings 3</vt:lpstr>
      <vt:lpstr>Madison</vt:lpstr>
      <vt:lpstr>Geotermální zdroje energie na Islandu</vt:lpstr>
      <vt:lpstr>Geotermální energie</vt:lpstr>
      <vt:lpstr>Gejzír</vt:lpstr>
      <vt:lpstr>Geotermální elektrárna</vt:lpstr>
      <vt:lpstr>Teplárna</vt:lpstr>
      <vt:lpstr>Island</vt:lpstr>
      <vt:lpstr>Co si pamatovat</vt:lpstr>
      <vt:lpstr>Zdroje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ucitel</dc:creator>
  <cp:lastModifiedBy>admin</cp:lastModifiedBy>
  <cp:revision>326</cp:revision>
  <dcterms:created xsi:type="dcterms:W3CDTF">2021-01-05T16:14:25Z</dcterms:created>
  <dcterms:modified xsi:type="dcterms:W3CDTF">2021-01-07T06:28:41Z</dcterms:modified>
</cp:coreProperties>
</file>