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6" r:id="rId9"/>
    <p:sldId id="264" r:id="rId10"/>
  </p:sldIdLst>
  <p:sldSz cx="18288000" cy="10287000"/>
  <p:notesSz cx="6858000" cy="9144000"/>
  <p:embeddedFontLst>
    <p:embeddedFont>
      <p:font typeface="HK Grotesk Bold" panose="020B0604020202020204" charset="-18"/>
      <p:regular r:id="rId11"/>
    </p:embeddedFont>
    <p:embeddedFont>
      <p:font typeface="Open Sans Bold" panose="020B0604020202020204" charset="0"/>
      <p:regular r:id="rId12"/>
    </p:embeddedFont>
    <p:embeddedFont>
      <p:font typeface="Open Sans Light" panose="020B0604020202020204" charset="0"/>
      <p:regular r:id="rId13"/>
    </p:embeddedFont>
    <p:embeddedFont>
      <p:font typeface="Open Sans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K Grotesk Light Bold" panose="020B0604020202020204" charset="-18"/>
      <p:regular r:id="rId19"/>
    </p:embeddedFont>
    <p:embeddedFont>
      <p:font typeface="HK Grotesk Light" panose="020B0604020202020204" charset="-18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43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4140" y="3192753"/>
            <a:ext cx="10089735" cy="1595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999"/>
              </a:lnSpc>
            </a:pPr>
            <a:r>
              <a:rPr lang="en-US" sz="11999" spc="-119">
                <a:solidFill>
                  <a:srgbClr val="FF914D"/>
                </a:solidFill>
                <a:latin typeface="HK Grotesk Bold"/>
              </a:rPr>
              <a:t>MATEMATIKA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581573" y="4720155"/>
            <a:ext cx="10973581" cy="1718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439"/>
              </a:lnSpc>
              <a:spcBef>
                <a:spcPct val="0"/>
              </a:spcBef>
            </a:pPr>
            <a:r>
              <a:rPr lang="en-US" sz="9600" dirty="0">
                <a:solidFill>
                  <a:srgbClr val="FF914D"/>
                </a:solidFill>
                <a:latin typeface="HK Grotesk Light"/>
              </a:rPr>
              <a:t>od </a:t>
            </a:r>
            <a:r>
              <a:rPr lang="cs-CZ" sz="9600" dirty="0" smtClean="0">
                <a:solidFill>
                  <a:srgbClr val="FF914D"/>
                </a:solidFill>
                <a:latin typeface="HK Grotesk Light"/>
              </a:rPr>
              <a:t>14.12. do 18.12</a:t>
            </a:r>
            <a:r>
              <a:rPr lang="en-US" sz="9600" dirty="0" smtClean="0">
                <a:solidFill>
                  <a:srgbClr val="FF914D"/>
                </a:solidFill>
                <a:latin typeface="HK Grotesk Light"/>
              </a:rPr>
              <a:t>.</a:t>
            </a:r>
            <a:endParaRPr lang="en-US" sz="9600" dirty="0">
              <a:solidFill>
                <a:srgbClr val="FF914D"/>
              </a:solidFill>
              <a:latin typeface="HK Grotesk Light"/>
            </a:endParaRPr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7986163" y="-1849"/>
            <a:ext cx="10305338" cy="10288849"/>
            <a:chOff x="0" y="0"/>
            <a:chExt cx="6350000" cy="6339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F3D7D6"/>
            </a:solidFill>
          </p:spPr>
        </p:sp>
      </p:grpSp>
      <p:grpSp>
        <p:nvGrpSpPr>
          <p:cNvPr id="6" name="Group 6"/>
          <p:cNvGrpSpPr/>
          <p:nvPr/>
        </p:nvGrpSpPr>
        <p:grpSpPr>
          <a:xfrm rot="-5400000">
            <a:off x="13311405" y="5173799"/>
            <a:ext cx="5050689" cy="5175713"/>
            <a:chOff x="0" y="0"/>
            <a:chExt cx="6350000" cy="650718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507187"/>
            </a:xfrm>
            <a:custGeom>
              <a:avLst/>
              <a:gdLst/>
              <a:ahLst/>
              <a:cxnLst/>
              <a:rect l="l" t="t" r="r" b="b"/>
              <a:pathLst>
                <a:path w="6350000" h="6507187">
                  <a:moveTo>
                    <a:pt x="6350000" y="6507187"/>
                  </a:moveTo>
                  <a:lnTo>
                    <a:pt x="0" y="6507187"/>
                  </a:lnTo>
                  <a:lnTo>
                    <a:pt x="0" y="0"/>
                  </a:lnTo>
                  <a:lnTo>
                    <a:pt x="6350000" y="650718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4972083" y="1028700"/>
            <a:ext cx="2287217" cy="2287217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5644391" y="1189963"/>
            <a:ext cx="1137003" cy="1774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60"/>
              </a:lnSpc>
            </a:pPr>
            <a:r>
              <a:rPr lang="cs-CZ" sz="10400" dirty="0">
                <a:solidFill>
                  <a:srgbClr val="000000"/>
                </a:solidFill>
                <a:latin typeface="Open Sans Bold"/>
              </a:rPr>
              <a:t>3</a:t>
            </a:r>
            <a:r>
              <a:rPr lang="en-US" sz="10400" dirty="0" smtClean="0">
                <a:solidFill>
                  <a:srgbClr val="000000"/>
                </a:solidFill>
                <a:latin typeface="Open Sans Bold"/>
              </a:rPr>
              <a:t>.</a:t>
            </a:r>
            <a:endParaRPr lang="en-US" sz="10400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555155" y="3453180"/>
            <a:ext cx="4563189" cy="885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Open Sans"/>
              </a:rPr>
              <a:t>týden prosince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27069" y="6957245"/>
            <a:ext cx="11495890" cy="25776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cs-CZ" sz="4800" dirty="0" smtClean="0">
                <a:solidFill>
                  <a:srgbClr val="FF914D"/>
                </a:solidFill>
                <a:latin typeface="HK Grotesk Light"/>
              </a:rPr>
              <a:t>Matematické portfolio</a:t>
            </a:r>
          </a:p>
          <a:p>
            <a:pPr algn="ctr">
              <a:lnSpc>
                <a:spcPts val="6719"/>
              </a:lnSpc>
            </a:pPr>
            <a:r>
              <a:rPr lang="cs-CZ" sz="4800" dirty="0" smtClean="0">
                <a:solidFill>
                  <a:srgbClr val="FF914D"/>
                </a:solidFill>
                <a:latin typeface="HK Grotesk Light"/>
              </a:rPr>
              <a:t>Celá čísla – úlohy na úvod</a:t>
            </a:r>
          </a:p>
          <a:p>
            <a:pPr algn="ctr">
              <a:lnSpc>
                <a:spcPts val="6719"/>
              </a:lnSpc>
            </a:pPr>
            <a:r>
              <a:rPr lang="cs-CZ" sz="4800" dirty="0" smtClean="0">
                <a:solidFill>
                  <a:srgbClr val="FF914D"/>
                </a:solidFill>
                <a:latin typeface="HK Grotesk Light"/>
              </a:rPr>
              <a:t>Čtyřúhelníky – obsah</a:t>
            </a:r>
            <a:endParaRPr lang="en-US" sz="4800" dirty="0">
              <a:solidFill>
                <a:srgbClr val="FF914D"/>
              </a:solidFill>
              <a:latin typeface="HK Grotesk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044742" y="-150232"/>
            <a:ext cx="1246758" cy="10437232"/>
          </a:xfrm>
          <a:prstGeom prst="rect">
            <a:avLst/>
          </a:prstGeom>
          <a:solidFill>
            <a:srgbClr val="F3D7D6"/>
          </a:solidFill>
        </p:spPr>
      </p:sp>
      <p:sp>
        <p:nvSpPr>
          <p:cNvPr id="3" name="AutoShape 3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F3D7D6"/>
          </a:solidFill>
        </p:spPr>
      </p:sp>
      <p:grpSp>
        <p:nvGrpSpPr>
          <p:cNvPr id="4" name="Group 4"/>
          <p:cNvGrpSpPr/>
          <p:nvPr/>
        </p:nvGrpSpPr>
        <p:grpSpPr>
          <a:xfrm rot="-10800000">
            <a:off x="13961765" y="-1849"/>
            <a:ext cx="4329736" cy="4322808"/>
            <a:chOff x="0" y="0"/>
            <a:chExt cx="6350000" cy="6339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1B43B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16406647" y="0"/>
            <a:ext cx="1884854" cy="188485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253206" y="1575391"/>
            <a:ext cx="12181388" cy="1254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80"/>
              </a:lnSpc>
            </a:pPr>
            <a:r>
              <a:rPr lang="en-US" sz="8799" spc="-87">
                <a:solidFill>
                  <a:srgbClr val="1B43BD"/>
                </a:solidFill>
                <a:latin typeface="HK Grotesk Bold"/>
              </a:rPr>
              <a:t>CÍLE TOHOTO TÝDNE: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44908" y="3628638"/>
            <a:ext cx="15797984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0"/>
              </a:lnSpc>
            </a:pPr>
            <a:r>
              <a:rPr lang="en-US" sz="3600" spc="-36">
                <a:solidFill>
                  <a:srgbClr val="1B43BD"/>
                </a:solidFill>
                <a:latin typeface="HK Grotesk Bold"/>
              </a:rPr>
              <a:t>Tento týden chceme naplnit následující cíle: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44908" y="5011234"/>
            <a:ext cx="14510891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(tabulku vyplň v zadání při odevzdávání úkolů, nebo přepiš do sešitu a vyplň na konci týdne)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35" y="5526500"/>
            <a:ext cx="16599429" cy="23526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8398242" y="-42541"/>
            <a:ext cx="1246758" cy="19412325"/>
          </a:xfrm>
          <a:prstGeom prst="rect">
            <a:avLst/>
          </a:prstGeom>
          <a:solidFill>
            <a:srgbClr val="1B43BD"/>
          </a:solidFill>
        </p:spPr>
      </p:sp>
      <p:sp>
        <p:nvSpPr>
          <p:cNvPr id="3" name="AutoShape 3"/>
          <p:cNvSpPr/>
          <p:nvPr/>
        </p:nvSpPr>
        <p:spPr>
          <a:xfrm>
            <a:off x="17044742" y="-150232"/>
            <a:ext cx="1246758" cy="10437232"/>
          </a:xfrm>
          <a:prstGeom prst="rect">
            <a:avLst/>
          </a:prstGeom>
          <a:solidFill>
            <a:srgbClr val="1B43BD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604740" y="5594215"/>
            <a:ext cx="4692785" cy="469278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0" y="8290282"/>
            <a:ext cx="1996718" cy="199671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400000">
            <a:off x="16294783" y="0"/>
            <a:ext cx="1996718" cy="1996718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842214" y="978456"/>
            <a:ext cx="12732568" cy="5726001"/>
            <a:chOff x="0" y="123825"/>
            <a:chExt cx="16976757" cy="9675135"/>
          </a:xfrm>
        </p:grpSpPr>
        <p:sp>
          <p:nvSpPr>
            <p:cNvPr id="8" name="TextBox 8"/>
            <p:cNvSpPr txBox="1"/>
            <p:nvPr/>
          </p:nvSpPr>
          <p:spPr>
            <a:xfrm>
              <a:off x="0" y="123825"/>
              <a:ext cx="16672560" cy="2377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580"/>
                </a:lnSpc>
              </a:pPr>
              <a:r>
                <a:rPr lang="en-US" sz="12345" spc="-123">
                  <a:solidFill>
                    <a:srgbClr val="1B43BD"/>
                  </a:solidFill>
                  <a:latin typeface="HK Grotesk Bold"/>
                </a:rPr>
                <a:t>ROZCVIČKY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04197" y="5421693"/>
              <a:ext cx="16672560" cy="4377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19"/>
                </a:lnSpc>
              </a:pPr>
              <a:r>
                <a:rPr lang="en-US" sz="4585" dirty="0">
                  <a:solidFill>
                    <a:srgbClr val="121212"/>
                  </a:solidFill>
                  <a:latin typeface="HK Grotesk Light Bold"/>
                </a:rPr>
                <a:t>TÉMATA ROZCVIČEK TOHOTO TÝDNE:</a:t>
              </a:r>
            </a:p>
            <a:p>
              <a:pPr algn="ctr">
                <a:lnSpc>
                  <a:spcPts val="6419"/>
                </a:lnSpc>
              </a:pPr>
              <a:endParaRPr lang="en-US" sz="4585" dirty="0">
                <a:solidFill>
                  <a:srgbClr val="121212"/>
                </a:solidFill>
                <a:latin typeface="HK Grotesk Light Bold"/>
              </a:endParaRPr>
            </a:p>
            <a:p>
              <a:pPr marL="990037" lvl="1" indent="-495018">
                <a:lnSpc>
                  <a:spcPts val="6419"/>
                </a:lnSpc>
                <a:buFont typeface="Arial"/>
                <a:buChar char="•"/>
              </a:pPr>
              <a:r>
                <a:rPr lang="cs-CZ" sz="4585" dirty="0" smtClean="0">
                  <a:solidFill>
                    <a:srgbClr val="121212"/>
                  </a:solidFill>
                  <a:latin typeface="HK Grotesk Light"/>
                </a:rPr>
                <a:t>Zlomky – všechny operace</a:t>
              </a:r>
              <a:endParaRPr lang="en-US" sz="4585" dirty="0">
                <a:solidFill>
                  <a:srgbClr val="121212"/>
                </a:solidFill>
                <a:latin typeface="HK Grotesk Light"/>
              </a:endParaRPr>
            </a:p>
            <a:p>
              <a:pPr marL="990037" lvl="1" indent="-495018">
                <a:lnSpc>
                  <a:spcPts val="6419"/>
                </a:lnSpc>
                <a:buFont typeface="Arial"/>
                <a:buChar char="•"/>
              </a:pPr>
              <a:r>
                <a:rPr lang="cs-CZ" sz="4585" dirty="0" smtClean="0">
                  <a:solidFill>
                    <a:srgbClr val="121212"/>
                  </a:solidFill>
                  <a:latin typeface="HK Grotesk Light"/>
                </a:rPr>
                <a:t>Násobení a dělení přirozených čísel</a:t>
              </a:r>
              <a:endParaRPr lang="en-US" sz="4585" dirty="0">
                <a:solidFill>
                  <a:srgbClr val="121212"/>
                </a:solidFill>
                <a:latin typeface="HK Grotesk Light"/>
              </a:endParaRPr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5951132" y="7940607"/>
            <a:ext cx="1433382" cy="1433382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362817" y="0"/>
            <a:ext cx="2928678" cy="10287000"/>
          </a:xfrm>
          <a:prstGeom prst="rect">
            <a:avLst/>
          </a:prstGeom>
          <a:solidFill>
            <a:srgbClr val="F3D7D6"/>
          </a:solidFill>
        </p:spPr>
      </p:sp>
      <p:grpSp>
        <p:nvGrpSpPr>
          <p:cNvPr id="3" name="Group 3"/>
          <p:cNvGrpSpPr/>
          <p:nvPr/>
        </p:nvGrpSpPr>
        <p:grpSpPr>
          <a:xfrm rot="-10800000">
            <a:off x="14020799" y="-1852"/>
            <a:ext cx="4270696" cy="3837119"/>
            <a:chOff x="0" y="0"/>
            <a:chExt cx="6350000" cy="63398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1B43B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6826047" y="607663"/>
            <a:ext cx="842075" cy="842075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22162" y="345128"/>
            <a:ext cx="10537189" cy="100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0" lvl="1">
              <a:lnSpc>
                <a:spcPts val="7699"/>
              </a:lnSpc>
            </a:pPr>
            <a:r>
              <a:rPr lang="cs-CZ" sz="6999" spc="-69" dirty="0" smtClean="0">
                <a:solidFill>
                  <a:srgbClr val="1B43BD"/>
                </a:solidFill>
                <a:latin typeface="HK Grotesk Bold"/>
              </a:rPr>
              <a:t>1. hodina týdne</a:t>
            </a:r>
            <a:endParaRPr lang="en-US" sz="6999" spc="-69" dirty="0">
              <a:solidFill>
                <a:srgbClr val="1B43BD"/>
              </a:solidFill>
              <a:latin typeface="HK Grotesk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973188" y="2856586"/>
            <a:ext cx="5105631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39"/>
              </a:lnSpc>
              <a:spcBef>
                <a:spcPct val="0"/>
              </a:spcBef>
            </a:pPr>
            <a:r>
              <a:rPr lang="en-US" sz="5600" dirty="0">
                <a:solidFill>
                  <a:srgbClr val="FF5757"/>
                </a:solidFill>
                <a:latin typeface="HK Grotesk Light"/>
              </a:rPr>
              <a:t>TÝDENNÍ PLÁN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133600" y="6146121"/>
            <a:ext cx="11734800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39"/>
              </a:lnSpc>
              <a:spcBef>
                <a:spcPct val="0"/>
              </a:spcBef>
            </a:pPr>
            <a:r>
              <a:rPr lang="cs-CZ" sz="5600" dirty="0" smtClean="0">
                <a:solidFill>
                  <a:srgbClr val="FF5757"/>
                </a:solidFill>
                <a:latin typeface="HK Grotesk Light"/>
              </a:rPr>
              <a:t>Matematické portfolio – proč, jak, co</a:t>
            </a:r>
            <a:endParaRPr lang="en-US" sz="5600" dirty="0">
              <a:solidFill>
                <a:srgbClr val="FF5757"/>
              </a:solidFill>
              <a:latin typeface="HK Grotesk Light"/>
            </a:endParaRPr>
          </a:p>
        </p:txBody>
      </p:sp>
      <p:sp>
        <p:nvSpPr>
          <p:cNvPr id="13" name="TextBox 13"/>
          <p:cNvSpPr txBox="1"/>
          <p:nvPr/>
        </p:nvSpPr>
        <p:spPr>
          <a:xfrm rot="-5400000">
            <a:off x="13108189" y="4945456"/>
            <a:ext cx="7340470" cy="28597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en-US" sz="5200" dirty="0">
                <a:solidFill>
                  <a:srgbClr val="000000"/>
                </a:solidFill>
                <a:latin typeface="Open Sans"/>
              </a:rPr>
              <a:t>K ODEVZDÁNÍ: </a:t>
            </a:r>
            <a:endParaRPr lang="cs-CZ" sz="5200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5000"/>
              </a:lnSpc>
            </a:pPr>
            <a:r>
              <a:rPr lang="cs-CZ" sz="3200" dirty="0" smtClean="0">
                <a:solidFill>
                  <a:srgbClr val="000000"/>
                </a:solidFill>
                <a:latin typeface="Open Sans"/>
              </a:rPr>
              <a:t>Matematické portfolio – úvodní strana, obsah a kapitoly číselné obory a přirozená čísla</a:t>
            </a:r>
            <a:endParaRPr lang="en-US" sz="32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648127" y="3661265"/>
            <a:ext cx="543069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společně</a:t>
            </a:r>
            <a:r>
              <a:rPr lang="en-US" sz="3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Open Sans Light"/>
              </a:rPr>
              <a:t>projdeme</a:t>
            </a:r>
            <a:endParaRPr lang="en-US" sz="3400" dirty="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Open Sans Light"/>
              </a:rPr>
              <a:t>nastavíme</a:t>
            </a:r>
            <a:r>
              <a:rPr lang="en-US" sz="339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 Light"/>
              </a:rPr>
              <a:t>si</a:t>
            </a:r>
            <a:r>
              <a:rPr lang="en-US" sz="339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 Light"/>
              </a:rPr>
              <a:t>cíle</a:t>
            </a:r>
            <a:r>
              <a:rPr lang="en-US" sz="3399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 Light"/>
              </a:rPr>
              <a:t>týdne</a:t>
            </a:r>
            <a:endParaRPr lang="en-US" sz="3399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62000" y="7028016"/>
            <a:ext cx="13992959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cs-CZ" sz="3400" dirty="0" smtClean="0">
                <a:solidFill>
                  <a:srgbClr val="000000"/>
                </a:solidFill>
                <a:latin typeface="Open Sans Light"/>
              </a:rPr>
              <a:t>vysvětlení, jak budeme na matematickém portfoliu pracovat</a:t>
            </a:r>
          </a:p>
          <a:p>
            <a:pPr algn="ctr">
              <a:lnSpc>
                <a:spcPts val="4759"/>
              </a:lnSpc>
            </a:pPr>
            <a:r>
              <a:rPr lang="cs-CZ" sz="3400" dirty="0">
                <a:solidFill>
                  <a:srgbClr val="000000"/>
                </a:solidFill>
                <a:latin typeface="Open Sans Light"/>
              </a:rPr>
              <a:t>p</a:t>
            </a:r>
            <a:r>
              <a:rPr lang="cs-CZ" sz="3400" dirty="0" smtClean="0">
                <a:solidFill>
                  <a:srgbClr val="000000"/>
                </a:solidFill>
                <a:latin typeface="Open Sans Light"/>
              </a:rPr>
              <a:t>rvní kapitoly portfolia – číselné obory a přirozená čísla</a:t>
            </a:r>
            <a:endParaRPr lang="en-US" sz="3400" dirty="0">
              <a:solidFill>
                <a:srgbClr val="000000"/>
              </a:solidFill>
              <a:latin typeface="Open Sans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581901"/>
            <a:ext cx="18288000" cy="2705100"/>
          </a:xfrm>
          <a:prstGeom prst="rect">
            <a:avLst/>
          </a:prstGeom>
          <a:solidFill>
            <a:srgbClr val="F3D7D6"/>
          </a:solidFill>
        </p:spPr>
      </p:sp>
      <p:grpSp>
        <p:nvGrpSpPr>
          <p:cNvPr id="3" name="Group 3"/>
          <p:cNvGrpSpPr/>
          <p:nvPr/>
        </p:nvGrpSpPr>
        <p:grpSpPr>
          <a:xfrm>
            <a:off x="-117412" y="5722315"/>
            <a:ext cx="4618581" cy="4564685"/>
            <a:chOff x="0" y="0"/>
            <a:chExt cx="6414696" cy="63398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414696" cy="6339840"/>
            </a:xfrm>
            <a:custGeom>
              <a:avLst/>
              <a:gdLst/>
              <a:ahLst/>
              <a:cxnLst/>
              <a:rect l="l" t="t" r="r" b="b"/>
              <a:pathLst>
                <a:path w="6414696" h="6339840">
                  <a:moveTo>
                    <a:pt x="6414696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414696" y="6339840"/>
                  </a:lnTo>
                  <a:close/>
                </a:path>
              </a:pathLst>
            </a:custGeom>
            <a:solidFill>
              <a:srgbClr val="1B43BD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17412" y="8364729"/>
            <a:ext cx="1922271" cy="192227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225604" y="566434"/>
            <a:ext cx="9033696" cy="100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699"/>
              </a:lnSpc>
            </a:pPr>
            <a:r>
              <a:rPr lang="en-US" sz="6999" spc="-69" dirty="0" smtClean="0">
                <a:solidFill>
                  <a:srgbClr val="1B43BD"/>
                </a:solidFill>
                <a:latin typeface="HK Grotesk Bold"/>
              </a:rPr>
              <a:t>2.</a:t>
            </a:r>
            <a:r>
              <a:rPr lang="cs-CZ" sz="6999" spc="-69" dirty="0" smtClean="0">
                <a:solidFill>
                  <a:srgbClr val="1B43BD"/>
                </a:solidFill>
                <a:latin typeface="HK Grotesk Bold"/>
              </a:rPr>
              <a:t> </a:t>
            </a:r>
            <a:r>
              <a:rPr lang="en-US" sz="6999" spc="-69" dirty="0" err="1" smtClean="0">
                <a:solidFill>
                  <a:srgbClr val="1B43BD"/>
                </a:solidFill>
                <a:latin typeface="HK Grotesk Bold"/>
              </a:rPr>
              <a:t>hodina</a:t>
            </a:r>
            <a:r>
              <a:rPr lang="en-US" sz="6999" spc="-69" dirty="0" smtClean="0">
                <a:solidFill>
                  <a:srgbClr val="1B43BD"/>
                </a:solidFill>
                <a:latin typeface="HK Grotesk Bold"/>
              </a:rPr>
              <a:t> </a:t>
            </a:r>
            <a:r>
              <a:rPr lang="en-US" sz="6999" spc="-69" dirty="0" err="1">
                <a:solidFill>
                  <a:srgbClr val="1B43BD"/>
                </a:solidFill>
                <a:latin typeface="HK Grotesk Bold"/>
              </a:rPr>
              <a:t>týdne</a:t>
            </a:r>
            <a:endParaRPr lang="en-US" sz="6999" spc="-69" dirty="0">
              <a:solidFill>
                <a:srgbClr val="1B43BD"/>
              </a:solidFill>
              <a:latin typeface="HK Grotesk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343400" y="1443341"/>
            <a:ext cx="12575696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7839"/>
              </a:lnSpc>
              <a:spcBef>
                <a:spcPct val="0"/>
              </a:spcBef>
            </a:pPr>
            <a:r>
              <a:rPr lang="cs-CZ" sz="5600" b="1" dirty="0" smtClean="0">
                <a:solidFill>
                  <a:srgbClr val="F3D7D6"/>
                </a:solidFill>
                <a:latin typeface="HK Grotesk Light Bold"/>
              </a:rPr>
              <a:t>Čtyřúhelníky</a:t>
            </a:r>
            <a:endParaRPr lang="en-US" sz="5600" b="1" dirty="0">
              <a:solidFill>
                <a:srgbClr val="F3D7D6"/>
              </a:solidFill>
              <a:latin typeface="HK Grotesk Light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43723" y="2735636"/>
            <a:ext cx="140208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cs-CZ" sz="3400" dirty="0" smtClean="0">
                <a:solidFill>
                  <a:srgbClr val="000000"/>
                </a:solidFill>
                <a:latin typeface="Open Sans Light"/>
              </a:rPr>
              <a:t>Výšky a úhlopříčky v rovnoběžníku – definice a náčrt:</a:t>
            </a:r>
          </a:p>
          <a:p>
            <a:pPr>
              <a:lnSpc>
                <a:spcPts val="4759"/>
              </a:lnSpc>
            </a:pPr>
            <a:r>
              <a:rPr lang="cs-CZ" sz="3400" dirty="0" smtClean="0">
                <a:solidFill>
                  <a:srgbClr val="0070C0"/>
                </a:solidFill>
                <a:latin typeface="Open Sans Light"/>
              </a:rPr>
              <a:t>VÝŠKY: učebnice Geometrie – najdi na stranách 54, 55</a:t>
            </a:r>
          </a:p>
          <a:p>
            <a:pPr>
              <a:lnSpc>
                <a:spcPts val="4759"/>
              </a:lnSpc>
            </a:pPr>
            <a:r>
              <a:rPr lang="cs-CZ" sz="3400" dirty="0" smtClean="0">
                <a:solidFill>
                  <a:srgbClr val="0070C0"/>
                </a:solidFill>
                <a:latin typeface="Open Sans Light"/>
              </a:rPr>
              <a:t>ÚHLOPŘÍČKY: vzpomeň si na naši hodinu venku z minulého týdne</a:t>
            </a:r>
            <a:endParaRPr lang="cs-CZ" sz="3400" dirty="0" smtClean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921328" y="7722195"/>
            <a:ext cx="13954836" cy="2564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000"/>
              </a:lnSpc>
            </a:pPr>
            <a:r>
              <a:rPr lang="en-US" sz="3600" dirty="0">
                <a:solidFill>
                  <a:srgbClr val="000000"/>
                </a:solidFill>
                <a:latin typeface="Open Sans"/>
              </a:rPr>
              <a:t>K ODEVZDÁNÍ: </a:t>
            </a:r>
            <a:endParaRPr lang="cs-CZ" sz="3600" dirty="0" smtClean="0">
              <a:solidFill>
                <a:srgbClr val="000000"/>
              </a:solidFill>
              <a:latin typeface="Open Sans"/>
            </a:endParaRPr>
          </a:p>
          <a:p>
            <a:pPr algn="r">
              <a:lnSpc>
                <a:spcPts val="5000"/>
              </a:lnSpc>
            </a:pPr>
            <a:r>
              <a:rPr lang="cs-CZ" sz="3600" dirty="0" smtClean="0">
                <a:solidFill>
                  <a:srgbClr val="000000"/>
                </a:solidFill>
                <a:latin typeface="Open Sans"/>
              </a:rPr>
              <a:t>V sešitě zápis a náčrt, co jsou výšky a úhlopříčky v rovnoběžníku</a:t>
            </a:r>
          </a:p>
          <a:p>
            <a:pPr algn="r">
              <a:lnSpc>
                <a:spcPts val="5000"/>
              </a:lnSpc>
            </a:pPr>
            <a:r>
              <a:rPr lang="cs-CZ" sz="3600" dirty="0" smtClean="0">
                <a:solidFill>
                  <a:srgbClr val="000000"/>
                </a:solidFill>
                <a:latin typeface="Open Sans"/>
              </a:rPr>
              <a:t>Vypracovaný pracovní list „Obsah rovnoběžníku“ – v sešitě nebo vytisknutém PL.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3883797" y="5699783"/>
            <a:ext cx="139446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cs-CZ" sz="3400" dirty="0" smtClean="0">
                <a:solidFill>
                  <a:srgbClr val="000000"/>
                </a:solidFill>
                <a:latin typeface="Open Sans Light"/>
              </a:rPr>
              <a:t>Obsah rovnoběžníku – ve čtvercové síti (připrav si čtverečkovaný papír)</a:t>
            </a:r>
          </a:p>
          <a:p>
            <a:pPr>
              <a:lnSpc>
                <a:spcPts val="4759"/>
              </a:lnSpc>
            </a:pPr>
            <a:r>
              <a:rPr lang="cs-CZ" sz="3400" dirty="0" smtClean="0">
                <a:solidFill>
                  <a:srgbClr val="0070C0"/>
                </a:solidFill>
                <a:latin typeface="Open Sans Light"/>
              </a:rPr>
              <a:t>Vypracuj pracovní list (</a:t>
            </a:r>
            <a:r>
              <a:rPr lang="cs-CZ" sz="3400" dirty="0" err="1" smtClean="0">
                <a:solidFill>
                  <a:srgbClr val="0070C0"/>
                </a:solidFill>
                <a:latin typeface="Open Sans Light"/>
              </a:rPr>
              <a:t>Teams</a:t>
            </a:r>
            <a:r>
              <a:rPr lang="cs-CZ" sz="3400" dirty="0" smtClean="0">
                <a:solidFill>
                  <a:srgbClr val="0070C0"/>
                </a:solidFill>
                <a:latin typeface="Open Sans Light"/>
              </a:rPr>
              <a:t> – soubory – prosinec – 3. týden) </a:t>
            </a:r>
            <a:endParaRPr lang="en-US" sz="3400" dirty="0">
              <a:solidFill>
                <a:srgbClr val="0070C0"/>
              </a:solidFill>
              <a:latin typeface="Open Sans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57947" y="-2"/>
            <a:ext cx="3639348" cy="10287002"/>
          </a:xfrm>
          <a:prstGeom prst="rect">
            <a:avLst/>
          </a:prstGeom>
          <a:solidFill>
            <a:srgbClr val="F3D7D6"/>
          </a:solidFill>
        </p:spPr>
      </p:sp>
      <p:grpSp>
        <p:nvGrpSpPr>
          <p:cNvPr id="3" name="Group 3"/>
          <p:cNvGrpSpPr/>
          <p:nvPr/>
        </p:nvGrpSpPr>
        <p:grpSpPr>
          <a:xfrm rot="5400000">
            <a:off x="-1992" y="1992"/>
            <a:ext cx="2489743" cy="2485760"/>
            <a:chOff x="0" y="0"/>
            <a:chExt cx="6350000" cy="63398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1B43B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391730" y="391730"/>
            <a:ext cx="636970" cy="63697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8225604" y="488729"/>
            <a:ext cx="9033696" cy="100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699"/>
              </a:lnSpc>
            </a:pPr>
            <a:r>
              <a:rPr lang="cs-CZ" sz="6999" spc="-69" dirty="0">
                <a:solidFill>
                  <a:srgbClr val="1B43BD"/>
                </a:solidFill>
                <a:latin typeface="HK Grotesk Bold"/>
              </a:rPr>
              <a:t>3</a:t>
            </a:r>
            <a:r>
              <a:rPr lang="en-US" sz="6999" spc="-69" dirty="0" smtClean="0">
                <a:solidFill>
                  <a:srgbClr val="1B43BD"/>
                </a:solidFill>
                <a:latin typeface="HK Grotesk Bold"/>
              </a:rPr>
              <a:t>. </a:t>
            </a:r>
            <a:r>
              <a:rPr lang="en-US" sz="6999" spc="-69" dirty="0" err="1" smtClean="0">
                <a:solidFill>
                  <a:srgbClr val="1B43BD"/>
                </a:solidFill>
                <a:latin typeface="HK Grotesk Bold"/>
              </a:rPr>
              <a:t>hodina</a:t>
            </a:r>
            <a:r>
              <a:rPr lang="en-US" sz="6999" spc="-69" dirty="0" smtClean="0">
                <a:solidFill>
                  <a:srgbClr val="1B43BD"/>
                </a:solidFill>
                <a:latin typeface="HK Grotesk Bold"/>
              </a:rPr>
              <a:t> </a:t>
            </a:r>
            <a:r>
              <a:rPr lang="en-US" sz="6999" spc="-69" dirty="0" err="1">
                <a:solidFill>
                  <a:srgbClr val="1B43BD"/>
                </a:solidFill>
                <a:latin typeface="HK Grotesk Bold"/>
              </a:rPr>
              <a:t>týdne</a:t>
            </a:r>
            <a:endParaRPr lang="en-US" sz="6999" spc="-69" dirty="0">
              <a:solidFill>
                <a:srgbClr val="1B43BD"/>
              </a:solidFill>
              <a:latin typeface="HK Grotesk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886201" y="1516607"/>
            <a:ext cx="13373100" cy="1872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7280"/>
              </a:lnSpc>
            </a:pPr>
            <a:r>
              <a:rPr lang="cs-CZ" sz="5200" dirty="0" smtClean="0">
                <a:solidFill>
                  <a:srgbClr val="F3D7D6"/>
                </a:solidFill>
                <a:latin typeface="Open Sans Bold"/>
              </a:rPr>
              <a:t>Konzultace: zlomky</a:t>
            </a:r>
          </a:p>
          <a:p>
            <a:pPr algn="r">
              <a:lnSpc>
                <a:spcPts val="7280"/>
              </a:lnSpc>
            </a:pPr>
            <a:r>
              <a:rPr lang="cs-CZ" sz="5200" dirty="0" smtClean="0">
                <a:solidFill>
                  <a:srgbClr val="F3D7D6"/>
                </a:solidFill>
                <a:latin typeface="Open Sans Bold"/>
              </a:rPr>
              <a:t>Rozšiřující učivo: autobus</a:t>
            </a:r>
            <a:endParaRPr lang="en-US" sz="5200" dirty="0">
              <a:solidFill>
                <a:srgbClr val="F3D7D6"/>
              </a:solidFill>
              <a:latin typeface="Open Sans Bold"/>
            </a:endParaRPr>
          </a:p>
        </p:txBody>
      </p:sp>
      <p:sp>
        <p:nvSpPr>
          <p:cNvPr id="10" name="TextBox 10"/>
          <p:cNvSpPr txBox="1"/>
          <p:nvPr/>
        </p:nvSpPr>
        <p:spPr>
          <a:xfrm rot="-5400000">
            <a:off x="-3530821" y="2758678"/>
            <a:ext cx="10306119" cy="3244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3600" dirty="0">
                <a:solidFill>
                  <a:srgbClr val="000000"/>
                </a:solidFill>
                <a:latin typeface="Open Sans"/>
              </a:rPr>
              <a:t>K ODEVZDÁNÍ: </a:t>
            </a:r>
          </a:p>
          <a:p>
            <a:pPr>
              <a:lnSpc>
                <a:spcPts val="6000"/>
              </a:lnSpc>
            </a:pPr>
            <a:r>
              <a:rPr lang="cs-CZ" sz="3600" dirty="0" smtClean="0">
                <a:solidFill>
                  <a:srgbClr val="000000"/>
                </a:solidFill>
                <a:latin typeface="Open Sans"/>
              </a:rPr>
              <a:t>Vyřešený pracovní list „zlomky“</a:t>
            </a:r>
          </a:p>
          <a:p>
            <a:pPr>
              <a:lnSpc>
                <a:spcPts val="6000"/>
              </a:lnSpc>
            </a:pPr>
            <a:r>
              <a:rPr lang="cs-CZ" sz="3600" dirty="0" smtClean="0">
                <a:solidFill>
                  <a:srgbClr val="000000"/>
                </a:solidFill>
                <a:latin typeface="Open Sans"/>
              </a:rPr>
              <a:t>NEBO</a:t>
            </a:r>
          </a:p>
          <a:p>
            <a:pPr>
              <a:lnSpc>
                <a:spcPts val="6000"/>
              </a:lnSpc>
            </a:pPr>
            <a:r>
              <a:rPr lang="cs-CZ" sz="3600" dirty="0" smtClean="0">
                <a:solidFill>
                  <a:srgbClr val="000000"/>
                </a:solidFill>
                <a:latin typeface="Open Sans"/>
              </a:rPr>
              <a:t>Vyřešený pracovní list „Autobus“</a:t>
            </a:r>
            <a:endParaRPr lang="en-US" sz="36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4108367" y="3565944"/>
            <a:ext cx="13472935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cs-CZ" sz="3399" dirty="0" smtClean="0">
                <a:solidFill>
                  <a:srgbClr val="000000"/>
                </a:solidFill>
                <a:latin typeface="Open Sans Light"/>
              </a:rPr>
              <a:t>Zájemci o vylepšení známky z písemné práce za listopad počítají společně pracovní list</a:t>
            </a:r>
            <a:endParaRPr lang="en-US" sz="3399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5181600" y="4640748"/>
            <a:ext cx="9192870" cy="574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cs-CZ" sz="3399" dirty="0" err="1" smtClean="0">
                <a:solidFill>
                  <a:srgbClr val="004AAD"/>
                </a:solidFill>
                <a:latin typeface="Open Sans Light"/>
              </a:rPr>
              <a:t>Teams</a:t>
            </a:r>
            <a:r>
              <a:rPr lang="cs-CZ" sz="3399" dirty="0" smtClean="0">
                <a:solidFill>
                  <a:srgbClr val="004AAD"/>
                </a:solidFill>
                <a:latin typeface="Open Sans Light"/>
              </a:rPr>
              <a:t> – soubory – prosinec – 3. týden</a:t>
            </a:r>
            <a:endParaRPr lang="en-US" sz="3399" dirty="0">
              <a:solidFill>
                <a:srgbClr val="004AAD"/>
              </a:solidFill>
              <a:latin typeface="Open Sans Light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3886201" y="8111053"/>
            <a:ext cx="920573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cs-CZ" sz="3399" dirty="0" smtClean="0">
                <a:solidFill>
                  <a:srgbClr val="000000"/>
                </a:solidFill>
                <a:latin typeface="Open Sans Light"/>
              </a:rPr>
              <a:t>Ostatní se ve skupinách věnují Autobusu</a:t>
            </a:r>
          </a:p>
        </p:txBody>
      </p:sp>
      <p:sp>
        <p:nvSpPr>
          <p:cNvPr id="16" name="TextBox 9"/>
          <p:cNvSpPr txBox="1"/>
          <p:nvPr/>
        </p:nvSpPr>
        <p:spPr>
          <a:xfrm>
            <a:off x="5181600" y="8726606"/>
            <a:ext cx="9192870" cy="574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cs-CZ" sz="3399" dirty="0" err="1" smtClean="0">
                <a:solidFill>
                  <a:srgbClr val="004AAD"/>
                </a:solidFill>
                <a:latin typeface="Open Sans Light"/>
              </a:rPr>
              <a:t>Teams</a:t>
            </a:r>
            <a:r>
              <a:rPr lang="cs-CZ" sz="3399" dirty="0" smtClean="0">
                <a:solidFill>
                  <a:srgbClr val="004AAD"/>
                </a:solidFill>
                <a:latin typeface="Open Sans Light"/>
              </a:rPr>
              <a:t> – soubory – prosinec – 3. týden</a:t>
            </a:r>
            <a:endParaRPr lang="en-US" sz="3399" dirty="0">
              <a:solidFill>
                <a:srgbClr val="004AAD"/>
              </a:solidFill>
              <a:latin typeface="Open Sans Light"/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4572000" y="5937328"/>
            <a:ext cx="13472935" cy="6155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cs-CZ" sz="3399" b="1" dirty="0" smtClean="0">
                <a:solidFill>
                  <a:srgbClr val="0070C0"/>
                </a:solidFill>
                <a:latin typeface="Open Sans Light"/>
              </a:rPr>
              <a:t>TERMÍN NÁHRADNÍHO TESTU ZA LISTOPAD: středa 16.12. od 14:00</a:t>
            </a:r>
            <a:endParaRPr lang="en-US" sz="3399" b="1" dirty="0">
              <a:solidFill>
                <a:srgbClr val="0070C0"/>
              </a:solidFill>
              <a:latin typeface="Open Sans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8113794" y="109294"/>
            <a:ext cx="2063912" cy="18291501"/>
          </a:xfrm>
          <a:prstGeom prst="rect">
            <a:avLst/>
          </a:prstGeom>
          <a:solidFill>
            <a:srgbClr val="F3D7D6"/>
          </a:solidFill>
        </p:spPr>
      </p:sp>
      <p:grpSp>
        <p:nvGrpSpPr>
          <p:cNvPr id="3" name="Group 3"/>
          <p:cNvGrpSpPr/>
          <p:nvPr/>
        </p:nvGrpSpPr>
        <p:grpSpPr>
          <a:xfrm rot="-5400000">
            <a:off x="14486423" y="6502178"/>
            <a:ext cx="4101456" cy="3508701"/>
            <a:chOff x="0" y="0"/>
            <a:chExt cx="6350000" cy="63398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1B43BD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16406647" y="8402146"/>
            <a:ext cx="1884854" cy="188485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95100" y="566434"/>
            <a:ext cx="9033696" cy="100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cs-CZ" sz="6999" spc="-69" dirty="0">
                <a:solidFill>
                  <a:srgbClr val="1B43BD"/>
                </a:solidFill>
                <a:latin typeface="HK Grotesk Bold"/>
              </a:rPr>
              <a:t>4</a:t>
            </a:r>
            <a:r>
              <a:rPr lang="en-US" sz="6999" spc="-69" dirty="0" smtClean="0">
                <a:solidFill>
                  <a:srgbClr val="1B43BD"/>
                </a:solidFill>
                <a:latin typeface="HK Grotesk Bold"/>
              </a:rPr>
              <a:t>. </a:t>
            </a:r>
            <a:r>
              <a:rPr lang="en-US" sz="6999" spc="-69" dirty="0" err="1" smtClean="0">
                <a:solidFill>
                  <a:srgbClr val="1B43BD"/>
                </a:solidFill>
                <a:latin typeface="HK Grotesk Bold"/>
              </a:rPr>
              <a:t>hodina</a:t>
            </a:r>
            <a:r>
              <a:rPr lang="en-US" sz="6999" spc="-69" dirty="0" smtClean="0">
                <a:solidFill>
                  <a:srgbClr val="1B43BD"/>
                </a:solidFill>
                <a:latin typeface="HK Grotesk Bold"/>
              </a:rPr>
              <a:t> </a:t>
            </a:r>
            <a:r>
              <a:rPr lang="en-US" sz="6999" spc="-69" dirty="0" err="1">
                <a:solidFill>
                  <a:srgbClr val="1B43BD"/>
                </a:solidFill>
                <a:latin typeface="HK Grotesk Bold"/>
              </a:rPr>
              <a:t>týdne</a:t>
            </a:r>
            <a:endParaRPr lang="en-US" sz="6999" spc="-69" dirty="0">
              <a:solidFill>
                <a:srgbClr val="1B43BD"/>
              </a:solidFill>
              <a:latin typeface="HK Grotesk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95100" y="1575449"/>
            <a:ext cx="14368700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39"/>
              </a:lnSpc>
              <a:spcBef>
                <a:spcPct val="0"/>
              </a:spcBef>
            </a:pPr>
            <a:r>
              <a:rPr lang="cs-CZ" sz="5600" b="1" dirty="0" smtClean="0">
                <a:solidFill>
                  <a:srgbClr val="F3D7D6"/>
                </a:solidFill>
                <a:latin typeface="HK Grotesk Light Bold"/>
              </a:rPr>
              <a:t>Celá čísla – pokračování z minulého týdne</a:t>
            </a:r>
            <a:endParaRPr lang="en-US" sz="5600" b="1" dirty="0">
              <a:solidFill>
                <a:srgbClr val="F3D7D6"/>
              </a:solidFill>
              <a:latin typeface="HK Grotesk Light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495800" y="3402019"/>
            <a:ext cx="121158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cs-CZ" sz="4400" dirty="0" smtClean="0">
                <a:solidFill>
                  <a:srgbClr val="000000"/>
                </a:solidFill>
                <a:latin typeface="Open Sans Light"/>
              </a:rPr>
              <a:t>Prezentace na téma ZLOMKY</a:t>
            </a:r>
          </a:p>
          <a:p>
            <a:pPr>
              <a:lnSpc>
                <a:spcPts val="4759"/>
              </a:lnSpc>
            </a:pPr>
            <a:r>
              <a:rPr lang="cs-CZ" sz="3200" dirty="0" smtClean="0">
                <a:solidFill>
                  <a:srgbClr val="0070C0"/>
                </a:solidFill>
                <a:latin typeface="Open Sans Light"/>
              </a:rPr>
              <a:t>Dvojice dobrovolníků prezentuje téma do matematického portfolia</a:t>
            </a:r>
            <a:endParaRPr lang="en-US" sz="3200" dirty="0">
              <a:solidFill>
                <a:srgbClr val="0070C0"/>
              </a:solidFill>
              <a:latin typeface="Open Sans Ligh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447800" y="5746878"/>
            <a:ext cx="9987525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29" lvl="1">
              <a:lnSpc>
                <a:spcPts val="4759"/>
              </a:lnSpc>
            </a:pPr>
            <a:r>
              <a:rPr lang="cs-CZ" sz="4400" dirty="0" smtClean="0">
                <a:latin typeface="Open Sans Light"/>
              </a:rPr>
              <a:t>Celá čísla</a:t>
            </a:r>
          </a:p>
          <a:p>
            <a:pPr marL="367029" lvl="1">
              <a:lnSpc>
                <a:spcPts val="4759"/>
              </a:lnSpc>
            </a:pPr>
            <a:r>
              <a:rPr lang="cs-CZ" sz="3400" dirty="0" smtClean="0">
                <a:solidFill>
                  <a:srgbClr val="004AAD"/>
                </a:solidFill>
                <a:latin typeface="Open Sans Light"/>
              </a:rPr>
              <a:t>Vracíme se k učebnici Aritmetiky: stránky 12 a 13</a:t>
            </a:r>
          </a:p>
          <a:p>
            <a:pPr marL="367029" lvl="1">
              <a:lnSpc>
                <a:spcPts val="4759"/>
              </a:lnSpc>
            </a:pPr>
            <a:r>
              <a:rPr lang="cs-CZ" sz="3400" dirty="0" smtClean="0">
                <a:solidFill>
                  <a:srgbClr val="004AAD"/>
                </a:solidFill>
                <a:latin typeface="Open Sans Light"/>
              </a:rPr>
              <a:t>Slovní </a:t>
            </a:r>
            <a:r>
              <a:rPr lang="cs-CZ" sz="3400" dirty="0" smtClean="0">
                <a:solidFill>
                  <a:srgbClr val="004AAD"/>
                </a:solidFill>
                <a:latin typeface="Open Sans Light"/>
              </a:rPr>
              <a:t>úlohy </a:t>
            </a:r>
            <a:r>
              <a:rPr lang="cs-CZ" sz="3400" dirty="0" smtClean="0">
                <a:solidFill>
                  <a:srgbClr val="004AAD"/>
                </a:solidFill>
                <a:latin typeface="Open Sans Light"/>
              </a:rPr>
              <a:t>„teploty“ z hodiny</a:t>
            </a:r>
            <a:endParaRPr lang="en-US" sz="3399" dirty="0">
              <a:solidFill>
                <a:srgbClr val="004AAD"/>
              </a:solidFill>
              <a:latin typeface="Open Sans Ligh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81000" y="8219106"/>
            <a:ext cx="14782800" cy="28597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00"/>
              </a:lnSpc>
            </a:pPr>
            <a:r>
              <a:rPr lang="en-US" sz="3600" dirty="0">
                <a:solidFill>
                  <a:srgbClr val="000000"/>
                </a:solidFill>
                <a:latin typeface="Open Sans"/>
              </a:rPr>
              <a:t>K ODEVZDÁNÍ: </a:t>
            </a:r>
            <a:endParaRPr lang="cs-CZ" sz="3600" dirty="0" smtClean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5000"/>
              </a:lnSpc>
            </a:pPr>
            <a:r>
              <a:rPr lang="cs-CZ" sz="3600" dirty="0" smtClean="0">
                <a:solidFill>
                  <a:srgbClr val="000000"/>
                </a:solidFill>
                <a:latin typeface="Open Sans"/>
              </a:rPr>
              <a:t>Kapitola „Zlomky“ v matematickém portfoliu</a:t>
            </a:r>
          </a:p>
          <a:p>
            <a:pPr>
              <a:lnSpc>
                <a:spcPts val="5000"/>
              </a:lnSpc>
            </a:pPr>
            <a:r>
              <a:rPr lang="cs-CZ" sz="3600" dirty="0" smtClean="0">
                <a:solidFill>
                  <a:srgbClr val="000000"/>
                </a:solidFill>
                <a:latin typeface="Open Sans"/>
              </a:rPr>
              <a:t>Řešení jedné úlohy ze stránek 12 a 13 a slovní </a:t>
            </a:r>
            <a:r>
              <a:rPr lang="cs-CZ" sz="3600" dirty="0" smtClean="0">
                <a:solidFill>
                  <a:srgbClr val="000000"/>
                </a:solidFill>
                <a:latin typeface="Open Sans"/>
              </a:rPr>
              <a:t>úlohy </a:t>
            </a:r>
            <a:r>
              <a:rPr lang="cs-CZ" sz="3600" dirty="0" smtClean="0">
                <a:solidFill>
                  <a:srgbClr val="000000"/>
                </a:solidFill>
                <a:latin typeface="Open Sans"/>
              </a:rPr>
              <a:t>„teploty“ v sešitě</a:t>
            </a:r>
          </a:p>
          <a:p>
            <a:pPr>
              <a:lnSpc>
                <a:spcPts val="7280"/>
              </a:lnSpc>
            </a:pPr>
            <a:endParaRPr lang="en-US" sz="5200" dirty="0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7899129" y="-7899128"/>
            <a:ext cx="2489743" cy="18288001"/>
          </a:xfrm>
          <a:prstGeom prst="rect">
            <a:avLst/>
          </a:prstGeom>
          <a:solidFill>
            <a:srgbClr val="F3D7D6"/>
          </a:solidFill>
        </p:spPr>
      </p:sp>
      <p:grpSp>
        <p:nvGrpSpPr>
          <p:cNvPr id="3" name="Group 3"/>
          <p:cNvGrpSpPr/>
          <p:nvPr/>
        </p:nvGrpSpPr>
        <p:grpSpPr>
          <a:xfrm rot="5400000">
            <a:off x="-1992" y="1992"/>
            <a:ext cx="2489743" cy="2485760"/>
            <a:chOff x="0" y="0"/>
            <a:chExt cx="6350000" cy="63398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1B43B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391730" y="391730"/>
            <a:ext cx="636970" cy="63697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8225604" y="488729"/>
            <a:ext cx="9033696" cy="100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699"/>
              </a:lnSpc>
            </a:pPr>
            <a:r>
              <a:rPr lang="cs-CZ" sz="6999" spc="-69" dirty="0">
                <a:solidFill>
                  <a:srgbClr val="1B43BD"/>
                </a:solidFill>
                <a:latin typeface="HK Grotesk Bold"/>
              </a:rPr>
              <a:t>5</a:t>
            </a:r>
            <a:r>
              <a:rPr lang="en-US" sz="6999" spc="-69" dirty="0" smtClean="0">
                <a:solidFill>
                  <a:srgbClr val="1B43BD"/>
                </a:solidFill>
                <a:latin typeface="HK Grotesk Bold"/>
              </a:rPr>
              <a:t>. </a:t>
            </a:r>
            <a:r>
              <a:rPr lang="en-US" sz="6999" spc="-69" dirty="0" err="1" smtClean="0">
                <a:solidFill>
                  <a:srgbClr val="1B43BD"/>
                </a:solidFill>
                <a:latin typeface="HK Grotesk Bold"/>
              </a:rPr>
              <a:t>hodina</a:t>
            </a:r>
            <a:r>
              <a:rPr lang="en-US" sz="6999" spc="-69" dirty="0" smtClean="0">
                <a:solidFill>
                  <a:srgbClr val="1B43BD"/>
                </a:solidFill>
                <a:latin typeface="HK Grotesk Bold"/>
              </a:rPr>
              <a:t> </a:t>
            </a:r>
            <a:r>
              <a:rPr lang="en-US" sz="6999" spc="-69" dirty="0" err="1">
                <a:solidFill>
                  <a:srgbClr val="1B43BD"/>
                </a:solidFill>
                <a:latin typeface="HK Grotesk Bold"/>
              </a:rPr>
              <a:t>týdne</a:t>
            </a:r>
            <a:endParaRPr lang="en-US" sz="6999" spc="-69" dirty="0">
              <a:solidFill>
                <a:srgbClr val="1B43BD"/>
              </a:solidFill>
              <a:latin typeface="HK Grotesk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886201" y="1516607"/>
            <a:ext cx="13373100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7280"/>
              </a:lnSpc>
            </a:pPr>
            <a:r>
              <a:rPr lang="cs-CZ" sz="5200" dirty="0" smtClean="0">
                <a:solidFill>
                  <a:srgbClr val="0070C0"/>
                </a:solidFill>
                <a:latin typeface="Open Sans Bold"/>
              </a:rPr>
              <a:t>Poslední hodina matematiky v roce 2020</a:t>
            </a:r>
            <a:endParaRPr lang="en-US" sz="5200" dirty="0">
              <a:solidFill>
                <a:srgbClr val="0070C0"/>
              </a:solidFill>
              <a:latin typeface="Open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828800" y="4530262"/>
            <a:ext cx="13472935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cs-CZ" sz="4400" dirty="0" smtClean="0">
                <a:solidFill>
                  <a:srgbClr val="000000"/>
                </a:solidFill>
                <a:latin typeface="Open Sans Light"/>
              </a:rPr>
              <a:t>Dokončení týdenního plánu</a:t>
            </a:r>
            <a:endParaRPr lang="en-US" sz="4400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5867400" y="7200900"/>
            <a:ext cx="11846582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cs-CZ" sz="4400" dirty="0" smtClean="0">
                <a:solidFill>
                  <a:srgbClr val="004AAD"/>
                </a:solidFill>
                <a:latin typeface="Open Sans Light"/>
              </a:rPr>
              <a:t>Rekapitulace, názory, nápady a komentáře</a:t>
            </a:r>
            <a:endParaRPr lang="en-US" sz="4400" dirty="0">
              <a:solidFill>
                <a:srgbClr val="004AAD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484073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259300" y="-150232"/>
            <a:ext cx="1032201" cy="10437232"/>
          </a:xfrm>
          <a:prstGeom prst="rect">
            <a:avLst/>
          </a:prstGeom>
          <a:solidFill>
            <a:srgbClr val="F3D7D6"/>
          </a:solidFill>
        </p:spPr>
      </p:sp>
      <p:sp>
        <p:nvSpPr>
          <p:cNvPr id="3" name="AutoShape 3"/>
          <p:cNvSpPr/>
          <p:nvPr/>
        </p:nvSpPr>
        <p:spPr>
          <a:xfrm>
            <a:off x="0" y="-75116"/>
            <a:ext cx="1028700" cy="10437232"/>
          </a:xfrm>
          <a:prstGeom prst="rect">
            <a:avLst/>
          </a:prstGeom>
          <a:solidFill>
            <a:srgbClr val="F3D7D6"/>
          </a:solidFill>
        </p:spPr>
      </p:sp>
      <p:grpSp>
        <p:nvGrpSpPr>
          <p:cNvPr id="4" name="Group 4"/>
          <p:cNvGrpSpPr/>
          <p:nvPr/>
        </p:nvGrpSpPr>
        <p:grpSpPr>
          <a:xfrm rot="5400000">
            <a:off x="-824" y="824"/>
            <a:ext cx="1030349" cy="1028700"/>
            <a:chOff x="0" y="0"/>
            <a:chExt cx="6350000" cy="6339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1B43BD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0" y="5257590"/>
            <a:ext cx="1028700" cy="5029410"/>
          </a:xfrm>
          <a:prstGeom prst="rect">
            <a:avLst/>
          </a:prstGeom>
          <a:solidFill>
            <a:srgbClr val="1B43BD"/>
          </a:solidFill>
        </p:spPr>
      </p:sp>
      <p:sp>
        <p:nvSpPr>
          <p:cNvPr id="7" name="AutoShape 7"/>
          <p:cNvSpPr/>
          <p:nvPr/>
        </p:nvSpPr>
        <p:spPr>
          <a:xfrm>
            <a:off x="17259300" y="5257590"/>
            <a:ext cx="1028700" cy="5029410"/>
          </a:xfrm>
          <a:prstGeom prst="rect">
            <a:avLst/>
          </a:prstGeom>
          <a:solidFill>
            <a:srgbClr val="1B43BD"/>
          </a:solidFill>
        </p:spPr>
      </p:sp>
      <p:grpSp>
        <p:nvGrpSpPr>
          <p:cNvPr id="8" name="Group 8"/>
          <p:cNvGrpSpPr/>
          <p:nvPr/>
        </p:nvGrpSpPr>
        <p:grpSpPr>
          <a:xfrm rot="-10800000">
            <a:off x="17257651" y="1649"/>
            <a:ext cx="1030349" cy="1028700"/>
            <a:chOff x="0" y="0"/>
            <a:chExt cx="6350000" cy="63398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1B43BD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310962" y="9525000"/>
            <a:ext cx="406777" cy="406777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7572012" y="9525000"/>
            <a:ext cx="406777" cy="406777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3240953" y="534745"/>
            <a:ext cx="11834641" cy="991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cs-CZ" sz="6999" spc="-69" dirty="0" smtClean="0">
                <a:solidFill>
                  <a:srgbClr val="008037"/>
                </a:solidFill>
                <a:latin typeface="HK Grotesk Bold"/>
              </a:rPr>
              <a:t>NĚCO</a:t>
            </a:r>
            <a:r>
              <a:rPr lang="en-US" sz="6999" spc="-69" dirty="0" smtClean="0">
                <a:solidFill>
                  <a:srgbClr val="008037"/>
                </a:solidFill>
                <a:latin typeface="HK Grotesk Bold"/>
              </a:rPr>
              <a:t> </a:t>
            </a:r>
            <a:r>
              <a:rPr lang="en-US" sz="6999" spc="-69" dirty="0">
                <a:solidFill>
                  <a:srgbClr val="008037"/>
                </a:solidFill>
                <a:latin typeface="HK Grotesk Bold"/>
              </a:rPr>
              <a:t>NAVÍC</a:t>
            </a:r>
          </a:p>
        </p:txBody>
      </p:sp>
      <p:sp>
        <p:nvSpPr>
          <p:cNvPr id="18" name="TextBox 11"/>
          <p:cNvSpPr txBox="1"/>
          <p:nvPr/>
        </p:nvSpPr>
        <p:spPr>
          <a:xfrm>
            <a:off x="1981200" y="2352875"/>
            <a:ext cx="124968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cs-CZ" sz="4400" dirty="0" smtClean="0">
                <a:solidFill>
                  <a:srgbClr val="000000"/>
                </a:solidFill>
                <a:latin typeface="Open Sans Light"/>
              </a:rPr>
              <a:t>Podle návodu „Adventní věnec“ (</a:t>
            </a:r>
            <a:r>
              <a:rPr lang="cs-CZ" sz="4400" dirty="0" err="1" smtClean="0">
                <a:solidFill>
                  <a:srgbClr val="000000"/>
                </a:solidFill>
                <a:latin typeface="Open Sans Light"/>
              </a:rPr>
              <a:t>Teams</a:t>
            </a:r>
            <a:r>
              <a:rPr lang="cs-CZ" sz="4400" dirty="0" smtClean="0">
                <a:solidFill>
                  <a:srgbClr val="000000"/>
                </a:solidFill>
                <a:latin typeface="Open Sans Light"/>
              </a:rPr>
              <a:t> – soubory – prosinec – 3. týden) slož adventní věnec</a:t>
            </a:r>
          </a:p>
          <a:p>
            <a:pPr>
              <a:lnSpc>
                <a:spcPts val="4759"/>
              </a:lnSpc>
            </a:pPr>
            <a:r>
              <a:rPr lang="cs-CZ" sz="4400" dirty="0" smtClean="0">
                <a:solidFill>
                  <a:srgbClr val="0070C0"/>
                </a:solidFill>
                <a:latin typeface="Open Sans Light"/>
              </a:rPr>
              <a:t>Poděl se o fotku hotového díla</a:t>
            </a:r>
            <a:endParaRPr lang="en-US" sz="4400" dirty="0">
              <a:solidFill>
                <a:srgbClr val="0070C0"/>
              </a:solidFill>
              <a:latin typeface="Open Sans Light"/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5448300"/>
            <a:ext cx="5046134" cy="3810000"/>
          </a:xfrm>
          <a:prstGeom prst="rect">
            <a:avLst/>
          </a:prstGeom>
        </p:spPr>
      </p:pic>
      <p:sp>
        <p:nvSpPr>
          <p:cNvPr id="20" name="TextBox 11"/>
          <p:cNvSpPr txBox="1"/>
          <p:nvPr/>
        </p:nvSpPr>
        <p:spPr>
          <a:xfrm>
            <a:off x="9520576" y="5814417"/>
            <a:ext cx="5608110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cs-CZ" sz="4400" dirty="0" smtClean="0">
                <a:solidFill>
                  <a:srgbClr val="92D050"/>
                </a:solidFill>
                <a:latin typeface="Open Sans Light"/>
              </a:rPr>
              <a:t>KAŽDÉMU Z VÁS PŘEJI KRÁSNÉ, KLIDNÉ, ZDRAVÉ A ODPOČINKOVÉ VÁNOCE</a:t>
            </a:r>
            <a:endParaRPr lang="en-US" sz="4400" dirty="0">
              <a:solidFill>
                <a:srgbClr val="92D050"/>
              </a:solidFill>
              <a:latin typeface="Open Sans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416</Words>
  <Application>Microsoft Office PowerPoint</Application>
  <PresentationFormat>Vlastní</PresentationFormat>
  <Paragraphs>64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8" baseType="lpstr">
      <vt:lpstr>HK Grotesk Bold</vt:lpstr>
      <vt:lpstr>Open Sans Bold</vt:lpstr>
      <vt:lpstr>Open Sans Light</vt:lpstr>
      <vt:lpstr>Open Sans</vt:lpstr>
      <vt:lpstr>Calibri</vt:lpstr>
      <vt:lpstr>HK Grotesk Light Bold</vt:lpstr>
      <vt:lpstr>HK Grotesk Light</vt:lpstr>
      <vt:lpstr>Arial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</dc:title>
  <dc:creator>ucitel</dc:creator>
  <cp:lastModifiedBy>Pařízková Ivana</cp:lastModifiedBy>
  <cp:revision>32</cp:revision>
  <dcterms:created xsi:type="dcterms:W3CDTF">2006-08-16T00:00:00Z</dcterms:created>
  <dcterms:modified xsi:type="dcterms:W3CDTF">2020-12-13T20:35:57Z</dcterms:modified>
  <dc:identifier>DAEOgtLUQZc</dc:identifier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