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1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4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04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82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3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68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4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982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47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96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271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FAA1FBB-0AC7-462E-981B-978011907B4D}" type="datetimeFigureOut">
              <a:rPr lang="cs-CZ" smtClean="0"/>
              <a:t>08.11.2020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5A07D97-F1B1-4A23-A980-236ACD0D0E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894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skunratice.cz/ucitele/predmety-skolni-vzdelavaci-program/matematika/matematicke-souteze/matematicky-klokan-2020-tentokrat-online.9448" TargetMode="External"/><Relationship Id="rId2" Type="http://schemas.openxmlformats.org/officeDocument/2006/relationships/hyperlink" Target="https://forms.office.com/Pages/ResponsePage.aspx?id=ipYnPYFU3E2J_40BdFpLxldM3gx-SDhGhYxZp-V9lSBUNUxCWFFSNjFIT1ZTNVlaWE1YSjhJNUIyNS4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MATEMATIKA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9.11. – 13.11. 2020</a:t>
            </a:r>
          </a:p>
          <a:p>
            <a:r>
              <a:rPr lang="cs-CZ" dirty="0" smtClean="0"/>
              <a:t>6. 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8316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1852" y="964692"/>
            <a:ext cx="10189028" cy="1188720"/>
          </a:xfrm>
        </p:spPr>
        <p:txBody>
          <a:bodyPr/>
          <a:lstStyle/>
          <a:p>
            <a:r>
              <a:rPr lang="cs-CZ" dirty="0" smtClean="0"/>
              <a:t>Opakování z celého týdne</a:t>
            </a:r>
            <a:br>
              <a:rPr lang="cs-CZ" dirty="0" smtClean="0"/>
            </a:br>
            <a:r>
              <a:rPr lang="cs-CZ" dirty="0" smtClean="0"/>
              <a:t>5. hodina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61852" y="2638043"/>
            <a:ext cx="5676464" cy="3832425"/>
          </a:xfrm>
        </p:spPr>
        <p:txBody>
          <a:bodyPr>
            <a:normAutofit/>
          </a:bodyPr>
          <a:lstStyle/>
          <a:p>
            <a:r>
              <a:rPr lang="cs-CZ" dirty="0" smtClean="0"/>
              <a:t>Dotazy – na probraná témata</a:t>
            </a:r>
          </a:p>
          <a:p>
            <a:r>
              <a:rPr lang="cs-CZ" dirty="0" smtClean="0"/>
              <a:t>V případě potřeby:</a:t>
            </a:r>
          </a:p>
          <a:p>
            <a:pPr lvl="1"/>
            <a:r>
              <a:rPr lang="cs-CZ" dirty="0" smtClean="0"/>
              <a:t>UČ A str. 24 – 26</a:t>
            </a:r>
          </a:p>
          <a:p>
            <a:pPr lvl="1"/>
            <a:r>
              <a:rPr lang="cs-CZ" dirty="0" smtClean="0"/>
              <a:t>PS str. 37 / </a:t>
            </a:r>
            <a:r>
              <a:rPr lang="cs-CZ" dirty="0" err="1" smtClean="0"/>
              <a:t>cv</a:t>
            </a:r>
            <a:r>
              <a:rPr lang="cs-CZ" dirty="0" smtClean="0"/>
              <a:t>. 12</a:t>
            </a:r>
          </a:p>
          <a:p>
            <a:pPr lvl="1"/>
            <a:endParaRPr lang="cs-CZ" dirty="0" smtClean="0"/>
          </a:p>
          <a:p>
            <a:r>
              <a:rPr lang="cs-CZ" sz="2000" b="1" dirty="0" smtClean="0">
                <a:solidFill>
                  <a:srgbClr val="002060"/>
                </a:solidFill>
              </a:rPr>
              <a:t>Otázky pro všechny (do sešitu):</a:t>
            </a:r>
          </a:p>
          <a:p>
            <a:pPr lvl="1"/>
            <a:r>
              <a:rPr lang="cs-CZ" sz="1800" b="1" dirty="0" smtClean="0">
                <a:solidFill>
                  <a:srgbClr val="002060"/>
                </a:solidFill>
              </a:rPr>
              <a:t>Co se mi na mém učení tento týden líbilo?</a:t>
            </a:r>
          </a:p>
          <a:p>
            <a:pPr lvl="1"/>
            <a:r>
              <a:rPr lang="cs-CZ" sz="1800" b="1" dirty="0" smtClean="0">
                <a:solidFill>
                  <a:srgbClr val="002060"/>
                </a:solidFill>
              </a:rPr>
              <a:t>Co nového za tento týden umím /vím?</a:t>
            </a:r>
            <a:endParaRPr lang="cs-CZ" sz="1800" b="1" dirty="0">
              <a:solidFill>
                <a:srgbClr val="00206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80633" y="2638043"/>
            <a:ext cx="4270247" cy="3101982"/>
          </a:xfrm>
        </p:spPr>
        <p:txBody>
          <a:bodyPr>
            <a:normAutofit/>
          </a:bodyPr>
          <a:lstStyle/>
          <a:p>
            <a:r>
              <a:rPr lang="cs-CZ" b="1" dirty="0" smtClean="0"/>
              <a:t>Co odevzdávám do zadání?</a:t>
            </a:r>
          </a:p>
          <a:p>
            <a:pPr lvl="1"/>
            <a:r>
              <a:rPr lang="cs-CZ" dirty="0" smtClean="0"/>
              <a:t>Práci v modrém a zeleném sešitě za celý týden</a:t>
            </a:r>
          </a:p>
          <a:p>
            <a:pPr lvl="1"/>
            <a:r>
              <a:rPr lang="cs-CZ" dirty="0" smtClean="0"/>
              <a:t>Pokud chci, tak i vyřešené </a:t>
            </a:r>
            <a:r>
              <a:rPr lang="cs-CZ" b="1" dirty="0" smtClean="0"/>
              <a:t>úkoly pro rychlíky</a:t>
            </a:r>
            <a:r>
              <a:rPr lang="cs-CZ" dirty="0" smtClean="0"/>
              <a:t> (příloha </a:t>
            </a:r>
            <a:r>
              <a:rPr lang="cs-CZ" dirty="0" err="1" smtClean="0"/>
              <a:t>týdeňáku</a:t>
            </a:r>
            <a:r>
              <a:rPr lang="cs-CZ" dirty="0" smtClean="0"/>
              <a:t>)</a:t>
            </a:r>
          </a:p>
          <a:p>
            <a:endParaRPr lang="cs-CZ" b="1" dirty="0"/>
          </a:p>
          <a:p>
            <a:r>
              <a:rPr lang="cs-CZ" b="1" dirty="0" smtClean="0"/>
              <a:t>Hodnocení:</a:t>
            </a:r>
          </a:p>
          <a:p>
            <a:pPr lvl="1"/>
            <a:r>
              <a:rPr lang="cs-CZ" dirty="0" smtClean="0"/>
              <a:t>Spolupráce v hodinách a kvalita práce dokázaná zápisy v sešitech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88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0181" y="964692"/>
            <a:ext cx="9908087" cy="1188720"/>
          </a:xfrm>
        </p:spPr>
        <p:txBody>
          <a:bodyPr/>
          <a:lstStyle/>
          <a:p>
            <a:r>
              <a:rPr lang="cs-CZ" dirty="0" smtClean="0"/>
              <a:t>Co nás tento týden čeká?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0181" y="2325189"/>
            <a:ext cx="9908087" cy="4119154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Rozcvičky</a:t>
            </a:r>
            <a:r>
              <a:rPr lang="cs-CZ" sz="2800" dirty="0" smtClean="0"/>
              <a:t> na velkou násobilku</a:t>
            </a:r>
          </a:p>
          <a:p>
            <a:r>
              <a:rPr lang="cs-CZ" sz="2800" b="1" dirty="0" smtClean="0"/>
              <a:t>Cvičení</a:t>
            </a:r>
            <a:r>
              <a:rPr lang="cs-CZ" sz="2800" dirty="0" smtClean="0"/>
              <a:t> s „čokoládou a koláči“ na zlomky a desetinná čísla</a:t>
            </a:r>
          </a:p>
          <a:p>
            <a:r>
              <a:rPr lang="cs-CZ" sz="2800" b="1" dirty="0" smtClean="0"/>
              <a:t>Projekt</a:t>
            </a:r>
            <a:r>
              <a:rPr lang="cs-CZ" sz="2800" dirty="0" smtClean="0"/>
              <a:t> </a:t>
            </a:r>
            <a:r>
              <a:rPr lang="cs-CZ" sz="2800" dirty="0"/>
              <a:t>– délkové jednotky</a:t>
            </a:r>
          </a:p>
          <a:p>
            <a:r>
              <a:rPr lang="cs-CZ" sz="2800" b="1" dirty="0" smtClean="0"/>
              <a:t>Převody jednotek </a:t>
            </a:r>
            <a:r>
              <a:rPr lang="cs-CZ" sz="2800" dirty="0" smtClean="0"/>
              <a:t>– jednotky délky</a:t>
            </a:r>
          </a:p>
          <a:p>
            <a:r>
              <a:rPr lang="cs-CZ" sz="2800" dirty="0" smtClean="0"/>
              <a:t>Násobení </a:t>
            </a:r>
            <a:r>
              <a:rPr lang="cs-CZ" sz="2800" dirty="0"/>
              <a:t>a dělení </a:t>
            </a:r>
            <a:r>
              <a:rPr lang="cs-CZ" sz="2800" b="1" dirty="0"/>
              <a:t>10, 100, 1 000</a:t>
            </a:r>
            <a:r>
              <a:rPr lang="cs-CZ" sz="2800" dirty="0" smtClean="0"/>
              <a:t>,…</a:t>
            </a:r>
          </a:p>
          <a:p>
            <a:r>
              <a:rPr lang="cs-CZ" sz="2800" b="1" dirty="0" smtClean="0"/>
              <a:t>Geometrie</a:t>
            </a:r>
            <a:r>
              <a:rPr lang="cs-CZ" sz="2800" dirty="0" smtClean="0"/>
              <a:t> – rýsování kružnice x kruh</a:t>
            </a:r>
          </a:p>
          <a:p>
            <a:r>
              <a:rPr lang="cs-CZ" sz="2800" b="1" dirty="0" smtClean="0"/>
              <a:t>Matematický klokan</a:t>
            </a:r>
            <a:endParaRPr lang="cs-CZ" sz="2800" b="1" dirty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5613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5887" y="398635"/>
            <a:ext cx="8577942" cy="1188720"/>
          </a:xfrm>
        </p:spPr>
        <p:txBody>
          <a:bodyPr/>
          <a:lstStyle/>
          <a:p>
            <a:r>
              <a:rPr lang="cs-CZ" dirty="0" smtClean="0"/>
              <a:t>Převody jednotek délky – projekt</a:t>
            </a:r>
            <a:br>
              <a:rPr lang="cs-CZ" dirty="0" smtClean="0"/>
            </a:br>
            <a:r>
              <a:rPr lang="cs-CZ" dirty="0" smtClean="0"/>
              <a:t>1.HOdina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31136" y="1785258"/>
            <a:ext cx="7729728" cy="333538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1. </a:t>
            </a:r>
            <a:r>
              <a:rPr lang="cs-CZ" dirty="0"/>
              <a:t>U</a:t>
            </a:r>
            <a:r>
              <a:rPr lang="cs-CZ" dirty="0" smtClean="0"/>
              <a:t>dělej si /vyrob  tři měřidla délky: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cm, 1 dm, 1 m</a:t>
            </a:r>
            <a:r>
              <a:rPr lang="cs-CZ" dirty="0" smtClean="0"/>
              <a:t>.</a:t>
            </a:r>
          </a:p>
          <a:p>
            <a:r>
              <a:rPr lang="cs-CZ" dirty="0" smtClean="0"/>
              <a:t>2. Udělej si do školního (zeleného) sešitu tabulku.</a:t>
            </a:r>
          </a:p>
          <a:p>
            <a:r>
              <a:rPr lang="cs-CZ" dirty="0" smtClean="0"/>
              <a:t>3. Najdi ke každému měřidlu 3 předměty dané délky (drobná odchylka povolena :-))</a:t>
            </a:r>
          </a:p>
          <a:p>
            <a:r>
              <a:rPr lang="cs-CZ" dirty="0" smtClean="0"/>
              <a:t>4. Vyhledané předměty si zapiš do tabulky.</a:t>
            </a:r>
          </a:p>
          <a:p>
            <a:endParaRPr lang="cs-CZ" dirty="0"/>
          </a:p>
          <a:p>
            <a:r>
              <a:rPr lang="cs-CZ" b="1" dirty="0" smtClean="0"/>
              <a:t>Úkol</a:t>
            </a:r>
            <a:r>
              <a:rPr lang="cs-CZ" dirty="0" smtClean="0"/>
              <a:t>: </a:t>
            </a:r>
          </a:p>
          <a:p>
            <a:r>
              <a:rPr lang="cs-CZ" dirty="0" smtClean="0"/>
              <a:t>Projekt dokonči před třetí vyučovací hodinou matematiky, kdy budeme dělat převody jednotek.</a:t>
            </a:r>
          </a:p>
          <a:p>
            <a:r>
              <a:rPr lang="cs-CZ" b="1" dirty="0" smtClean="0"/>
              <a:t>Odpověz si na otázku:</a:t>
            </a:r>
          </a:p>
          <a:p>
            <a:pPr lvl="1"/>
            <a:r>
              <a:rPr lang="cs-CZ" b="1" dirty="0" smtClean="0"/>
              <a:t>Co mě na měření a hledání objektů </a:t>
            </a:r>
            <a:r>
              <a:rPr lang="cs-CZ" b="1" dirty="0"/>
              <a:t>překvapilo?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55614"/>
              </p:ext>
            </p:extLst>
          </p:nvPr>
        </p:nvGraphicFramePr>
        <p:xfrm>
          <a:off x="2109216" y="5197066"/>
          <a:ext cx="81280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095">
                  <a:extLst>
                    <a:ext uri="{9D8B030D-6E8A-4147-A177-3AD203B41FA5}">
                      <a16:colId xmlns:a16="http://schemas.microsoft.com/office/drawing/2014/main" val="1457797036"/>
                    </a:ext>
                  </a:extLst>
                </a:gridCol>
                <a:gridCol w="1825905">
                  <a:extLst>
                    <a:ext uri="{9D8B030D-6E8A-4147-A177-3AD203B41FA5}">
                      <a16:colId xmlns:a16="http://schemas.microsoft.com/office/drawing/2014/main" val="30591276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9868117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39347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Převody jednotek</a:t>
                      </a:r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PROJEKT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72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cs-CZ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Objekt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Objekt 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Objekt 3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951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dm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13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</a:t>
                      </a:r>
                      <a:endPara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977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2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3843" cy="97516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Násobení a dělení 10, 100, 1000,…</a:t>
            </a:r>
            <a:br>
              <a:rPr lang="cs-CZ" sz="3600" dirty="0" smtClean="0"/>
            </a:br>
            <a:r>
              <a:rPr lang="cs-CZ" sz="3600" dirty="0" smtClean="0"/>
              <a:t>1. + 2. hodina (1.část)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8" y="2307771"/>
            <a:ext cx="5005253" cy="3994452"/>
          </a:xfrm>
        </p:spPr>
        <p:txBody>
          <a:bodyPr/>
          <a:lstStyle/>
          <a:p>
            <a:r>
              <a:rPr lang="cs-CZ" dirty="0" smtClean="0"/>
              <a:t>Sešit – nadpis a zápis</a:t>
            </a:r>
          </a:p>
          <a:p>
            <a:r>
              <a:rPr lang="cs-CZ" dirty="0" smtClean="0"/>
              <a:t>Příklad 1 a Cvičení 1 – společně</a:t>
            </a:r>
          </a:p>
          <a:p>
            <a:r>
              <a:rPr lang="cs-CZ" dirty="0" smtClean="0"/>
              <a:t>Úloha:</a:t>
            </a:r>
          </a:p>
          <a:p>
            <a:pPr lvl="1"/>
            <a:r>
              <a:rPr lang="cs-CZ" dirty="0" smtClean="0"/>
              <a:t>Jakou dráhu ujedou kolečka skateboardu, když se jednou otočí?</a:t>
            </a:r>
          </a:p>
          <a:p>
            <a:pPr lvl="1"/>
            <a:r>
              <a:rPr lang="cs-CZ" dirty="0" smtClean="0"/>
              <a:t>Jak daleko dojede „skejťák“, když se kolečka otočí 10x, 100x, 1000x?</a:t>
            </a:r>
          </a:p>
          <a:p>
            <a:pPr lvl="1"/>
            <a:r>
              <a:rPr lang="cs-CZ" dirty="0" smtClean="0"/>
              <a:t>… další otázky</a:t>
            </a:r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5803" t="15642" r="8189" b="20227"/>
          <a:stretch/>
        </p:blipFill>
        <p:spPr bwMode="auto">
          <a:xfrm>
            <a:off x="5686697" y="1478071"/>
            <a:ext cx="6125345" cy="4836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335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863" y="496390"/>
            <a:ext cx="10232571" cy="1158240"/>
          </a:xfrm>
        </p:spPr>
        <p:txBody>
          <a:bodyPr>
            <a:noAutofit/>
          </a:bodyPr>
          <a:lstStyle/>
          <a:p>
            <a:r>
              <a:rPr lang="cs-CZ" sz="3200" dirty="0" smtClean="0"/>
              <a:t>Násobení a dělení 10, 100, 1000,…</a:t>
            </a:r>
            <a:br>
              <a:rPr lang="cs-CZ" sz="3200" dirty="0" smtClean="0"/>
            </a:br>
            <a:r>
              <a:rPr lang="cs-CZ" sz="3200" dirty="0" smtClean="0"/>
              <a:t>2. hodina (2. část)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9864" y="2124892"/>
            <a:ext cx="3605348" cy="357159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PS </a:t>
            </a:r>
            <a:r>
              <a:rPr lang="cs-CZ" dirty="0"/>
              <a:t>35/ </a:t>
            </a:r>
            <a:r>
              <a:rPr lang="cs-CZ" dirty="0" err="1"/>
              <a:t>cv</a:t>
            </a:r>
            <a:r>
              <a:rPr lang="cs-CZ" dirty="0"/>
              <a:t>. 1-3</a:t>
            </a:r>
          </a:p>
          <a:p>
            <a:r>
              <a:rPr lang="cs-CZ" dirty="0"/>
              <a:t>PS 36/ </a:t>
            </a:r>
            <a:r>
              <a:rPr lang="cs-CZ" dirty="0" err="1"/>
              <a:t>cv</a:t>
            </a:r>
            <a:r>
              <a:rPr lang="cs-CZ" dirty="0"/>
              <a:t>. 4</a:t>
            </a:r>
          </a:p>
          <a:p>
            <a:endParaRPr lang="cs-CZ" dirty="0"/>
          </a:p>
          <a:p>
            <a:r>
              <a:rPr lang="cs-CZ" dirty="0"/>
              <a:t>Domácí úkol po hodině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Dokonči, co jsi nestihl/a v hodině.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1795" t="13806" r="13469" b="33236"/>
          <a:stretch/>
        </p:blipFill>
        <p:spPr bwMode="auto">
          <a:xfrm>
            <a:off x="4998720" y="1811383"/>
            <a:ext cx="6313715" cy="48245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824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0824" y="381217"/>
            <a:ext cx="10171610" cy="1188720"/>
          </a:xfrm>
        </p:spPr>
        <p:txBody>
          <a:bodyPr>
            <a:noAutofit/>
          </a:bodyPr>
          <a:lstStyle/>
          <a:p>
            <a:r>
              <a:rPr lang="cs-CZ" dirty="0" smtClean="0"/>
              <a:t>Převody jednotek – jednotky délky</a:t>
            </a:r>
            <a:br>
              <a:rPr lang="cs-CZ" dirty="0" smtClean="0"/>
            </a:br>
            <a:r>
              <a:rPr lang="cs-CZ" dirty="0" smtClean="0"/>
              <a:t>3. hodina (1.část)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0824" y="1880397"/>
            <a:ext cx="4084319" cy="4128517"/>
          </a:xfrm>
        </p:spPr>
        <p:txBody>
          <a:bodyPr>
            <a:normAutofit/>
          </a:bodyPr>
          <a:lstStyle/>
          <a:p>
            <a:r>
              <a:rPr lang="cs-CZ" dirty="0" smtClean="0"/>
              <a:t>Sešit – nadpis + zápis</a:t>
            </a:r>
          </a:p>
          <a:p>
            <a:endParaRPr lang="cs-CZ" dirty="0"/>
          </a:p>
          <a:p>
            <a:r>
              <a:rPr lang="cs-CZ" b="1" dirty="0" smtClean="0"/>
              <a:t>Výsledky projektu</a:t>
            </a:r>
          </a:p>
          <a:p>
            <a:pPr lvl="1"/>
            <a:r>
              <a:rPr lang="cs-CZ" b="1" dirty="0" smtClean="0"/>
              <a:t>Co jste zjistili?</a:t>
            </a:r>
          </a:p>
          <a:p>
            <a:pPr lvl="1"/>
            <a:r>
              <a:rPr lang="cs-CZ" b="1" dirty="0" smtClean="0"/>
              <a:t>Co vás překvapilo?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Společně – odhad viz obrázek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4970" t="55981" r="6959" b="10821"/>
          <a:stretch/>
        </p:blipFill>
        <p:spPr bwMode="auto">
          <a:xfrm>
            <a:off x="5138057" y="1880397"/>
            <a:ext cx="6174377" cy="4128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214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5954" y="416052"/>
            <a:ext cx="9858102" cy="1188720"/>
          </a:xfrm>
        </p:spPr>
        <p:txBody>
          <a:bodyPr>
            <a:normAutofit/>
          </a:bodyPr>
          <a:lstStyle/>
          <a:p>
            <a:r>
              <a:rPr lang="cs-CZ" dirty="0"/>
              <a:t>Převody jednotek – jednotky délky</a:t>
            </a:r>
            <a:br>
              <a:rPr lang="cs-CZ" dirty="0"/>
            </a:br>
            <a:r>
              <a:rPr lang="cs-CZ" dirty="0"/>
              <a:t>3. hodina </a:t>
            </a:r>
            <a:r>
              <a:rPr lang="cs-CZ" dirty="0" smtClean="0"/>
              <a:t>(2.část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2" y="1732734"/>
            <a:ext cx="3347139" cy="4694192"/>
          </a:xfrm>
        </p:spPr>
        <p:txBody>
          <a:bodyPr/>
          <a:lstStyle/>
          <a:p>
            <a:r>
              <a:rPr lang="cs-CZ" dirty="0" smtClean="0"/>
              <a:t>Najdi chyby v Příkladu 1.</a:t>
            </a:r>
          </a:p>
          <a:p>
            <a:endParaRPr lang="cs-CZ" dirty="0"/>
          </a:p>
          <a:p>
            <a:r>
              <a:rPr lang="cs-CZ" dirty="0" smtClean="0"/>
              <a:t>Zapiš si do sešitu převody jednotek</a:t>
            </a:r>
          </a:p>
          <a:p>
            <a:endParaRPr lang="cs-CZ" dirty="0"/>
          </a:p>
          <a:p>
            <a:r>
              <a:rPr lang="cs-CZ" dirty="0" smtClean="0"/>
              <a:t>UČ A str. 26 / </a:t>
            </a:r>
            <a:r>
              <a:rPr lang="cs-CZ" dirty="0" err="1" smtClean="0"/>
              <a:t>cv</a:t>
            </a:r>
            <a:r>
              <a:rPr lang="cs-CZ" dirty="0" smtClean="0"/>
              <a:t>. 5.6</a:t>
            </a:r>
          </a:p>
          <a:p>
            <a:r>
              <a:rPr lang="cs-CZ" dirty="0" smtClean="0"/>
              <a:t>UČ A str. 27 / </a:t>
            </a:r>
            <a:r>
              <a:rPr lang="cs-CZ" dirty="0" err="1" smtClean="0"/>
              <a:t>cv</a:t>
            </a:r>
            <a:r>
              <a:rPr lang="cs-CZ" dirty="0" smtClean="0"/>
              <a:t>. 5.7</a:t>
            </a:r>
          </a:p>
          <a:p>
            <a:endParaRPr lang="cs-CZ" dirty="0"/>
          </a:p>
          <a:p>
            <a:r>
              <a:rPr lang="cs-CZ" b="1" dirty="0" smtClean="0"/>
              <a:t>Pro rychlíky:</a:t>
            </a:r>
          </a:p>
          <a:p>
            <a:pPr lvl="1"/>
            <a:r>
              <a:rPr lang="cs-CZ" dirty="0" smtClean="0"/>
              <a:t>UČ A str.26 / </a:t>
            </a:r>
            <a:r>
              <a:rPr lang="cs-CZ" dirty="0" err="1" smtClean="0"/>
              <a:t>cv</a:t>
            </a:r>
            <a:r>
              <a:rPr lang="cs-CZ" dirty="0" smtClean="0"/>
              <a:t>. 5.5 a brýle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3578" t="16870" r="9004" b="11866"/>
          <a:stretch/>
        </p:blipFill>
        <p:spPr bwMode="auto">
          <a:xfrm>
            <a:off x="5207727" y="1732734"/>
            <a:ext cx="6026330" cy="49031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99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Geometrie – kružnice a kruh</a:t>
            </a:r>
            <a:br>
              <a:rPr lang="cs-CZ" dirty="0" smtClean="0"/>
            </a:br>
            <a:r>
              <a:rPr lang="cs-CZ" dirty="0" smtClean="0"/>
              <a:t>4.hodina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Modrý sešit – nadpis, rýsování, zápis</a:t>
            </a:r>
          </a:p>
          <a:p>
            <a:endParaRPr lang="cs-CZ" dirty="0" smtClean="0"/>
          </a:p>
          <a:p>
            <a:r>
              <a:rPr lang="cs-CZ" b="1" dirty="0" smtClean="0"/>
              <a:t>Které předměty kolem nás mají tvar kruhu nebo kružnice?</a:t>
            </a:r>
          </a:p>
          <a:p>
            <a:r>
              <a:rPr lang="cs-CZ" b="1" dirty="0" smtClean="0"/>
              <a:t>Jaký je rozdíl mezi kruhem a kružnicí? (UČ G 17)</a:t>
            </a:r>
          </a:p>
          <a:p>
            <a:endParaRPr lang="cs-CZ" dirty="0"/>
          </a:p>
          <a:p>
            <a:r>
              <a:rPr lang="cs-CZ" dirty="0" smtClean="0"/>
              <a:t>UČ G str. 18 / </a:t>
            </a:r>
            <a:r>
              <a:rPr lang="cs-CZ" dirty="0" err="1" smtClean="0"/>
              <a:t>cv</a:t>
            </a:r>
            <a:r>
              <a:rPr lang="cs-CZ" dirty="0" smtClean="0"/>
              <a:t>. 2.1, 2.2, 2.4; pro rychlíky 2.3</a:t>
            </a:r>
          </a:p>
          <a:p>
            <a:r>
              <a:rPr lang="cs-CZ" dirty="0" smtClean="0"/>
              <a:t>Zapiš si do sešitu, co je důležité vědět o kruhu a kružnici (viz Slovníček).</a:t>
            </a:r>
          </a:p>
        </p:txBody>
      </p:sp>
    </p:spTree>
    <p:extLst>
      <p:ext uri="{BB962C8B-B14F-4D97-AF65-F5344CB8AC3E}">
        <p14:creationId xmlns:p14="http://schemas.microsoft.com/office/powerpoint/2010/main" val="266362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78885" y="191589"/>
            <a:ext cx="7729728" cy="149156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MATEMATICKÝ KLOKAN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čtvrtek – účast povinná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0230" y="2046514"/>
            <a:ext cx="2525485" cy="4119155"/>
          </a:xfrm>
        </p:spPr>
        <p:txBody>
          <a:bodyPr>
            <a:normAutofit/>
          </a:bodyPr>
          <a:lstStyle/>
          <a:p>
            <a:r>
              <a:rPr lang="pl-PL" b="1" dirty="0"/>
              <a:t>12.11. </a:t>
            </a:r>
            <a:endParaRPr lang="pl-PL" b="1" dirty="0" smtClean="0"/>
          </a:p>
          <a:p>
            <a:r>
              <a:rPr lang="pl-PL" dirty="0" smtClean="0"/>
              <a:t>od 8:20 info</a:t>
            </a:r>
          </a:p>
          <a:p>
            <a:r>
              <a:rPr lang="pl-PL" b="1" dirty="0" smtClean="0"/>
              <a:t>8:30 - 10:00</a:t>
            </a:r>
          </a:p>
          <a:p>
            <a:r>
              <a:rPr lang="pl-PL" dirty="0" smtClean="0"/>
              <a:t>6. r. kategorie </a:t>
            </a:r>
            <a:r>
              <a:rPr lang="pl-PL" b="1" dirty="0" smtClean="0"/>
              <a:t>Benjamín</a:t>
            </a:r>
          </a:p>
          <a:p>
            <a:endParaRPr lang="pl-PL" b="1" dirty="0" smtClean="0"/>
          </a:p>
          <a:p>
            <a:r>
              <a:rPr lang="pl-PL" b="1" dirty="0" smtClean="0"/>
              <a:t>Odpovědi vyplníme </a:t>
            </a:r>
            <a:r>
              <a:rPr lang="pl-PL" b="1" dirty="0" smtClean="0">
                <a:hlinkClick r:id="rId2"/>
              </a:rPr>
              <a:t>ve Forms Kvízu v Teams</a:t>
            </a:r>
            <a:endParaRPr lang="pl-PL" b="1" dirty="0" smtClean="0"/>
          </a:p>
          <a:p>
            <a:endParaRPr lang="pl-PL" b="1" dirty="0" smtClean="0"/>
          </a:p>
          <a:p>
            <a:r>
              <a:rPr lang="pl-PL" b="1" dirty="0" smtClean="0"/>
              <a:t>Další informace </a:t>
            </a:r>
            <a:r>
              <a:rPr lang="pl-PL" b="1" dirty="0" smtClean="0">
                <a:hlinkClick r:id="rId3"/>
              </a:rPr>
              <a:t>zde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09554" y="1872343"/>
            <a:ext cx="8342811" cy="4458787"/>
          </a:xfrm>
        </p:spPr>
        <p:txBody>
          <a:bodyPr>
            <a:normAutofit/>
          </a:bodyPr>
          <a:lstStyle/>
          <a:p>
            <a:r>
              <a:rPr lang="cs-CZ" dirty="0"/>
              <a:t>Soutěžící v kategoriích Klokánek, Benjamín a Kadet mají čas na zpracování 60 minut + 15 minut organizační práce.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všech kategoriích řeší soutěžící 24 úloh. Úlohy jsou rozlišeny podle předpokládané obtížnosti: 1. – 8. úloha za 3 body, 9. – 16. úloha za 4 body, 17. – 24. úloha za 5 bodů. </a:t>
            </a:r>
            <a:endParaRPr lang="cs-CZ" dirty="0" smtClean="0"/>
          </a:p>
          <a:p>
            <a:r>
              <a:rPr lang="cs-CZ" dirty="0" smtClean="0"/>
              <a:t>Za </a:t>
            </a:r>
            <a:r>
              <a:rPr lang="cs-CZ" dirty="0"/>
              <a:t>každou správnou odpověď získá soutěžící příslušný počet bodů (3, 4 nebo 5), za každou neřešenou úlohu body nezíská ani žádné neztratí (je mu přiděleno 0 bodů), za každou nesprávnou odpověď se 1 bod odečítá (nikoli 3, 4 nebo 5 bodů, ale pouze 1 bod</a:t>
            </a:r>
            <a:r>
              <a:rPr lang="cs-CZ" dirty="0" smtClean="0"/>
              <a:t>)!</a:t>
            </a:r>
          </a:p>
          <a:p>
            <a:r>
              <a:rPr lang="cs-CZ" dirty="0" smtClean="0"/>
              <a:t>Každý </a:t>
            </a:r>
            <a:r>
              <a:rPr lang="cs-CZ" dirty="0"/>
              <a:t>soutěžící ve zmíněných kategoriích vstupuje do soutěže s 24 body, to aby soutěžící nedosahovali záporných výsledků. Znamená to tedy, že lze tedy získat maximálně 120 </a:t>
            </a:r>
            <a:r>
              <a:rPr lang="cs-CZ" dirty="0" smtClean="0"/>
              <a:t>bodů.</a:t>
            </a:r>
          </a:p>
          <a:p>
            <a:r>
              <a:rPr lang="cs-CZ" b="1" dirty="0" smtClean="0"/>
              <a:t>Soutěžící </a:t>
            </a:r>
            <a:r>
              <a:rPr lang="cs-CZ" b="1" dirty="0"/>
              <a:t>zaznamenávají své odpovědi do „karty odpovědí“ zatržením nejvýše jedné z nabízených možností. Při řešení není dovoleno užívat kalkulačky, tabulky ani žádnou jinou literaturu.</a:t>
            </a:r>
          </a:p>
        </p:txBody>
      </p:sp>
    </p:spTree>
    <p:extLst>
      <p:ext uri="{BB962C8B-B14F-4D97-AF65-F5344CB8AC3E}">
        <p14:creationId xmlns:p14="http://schemas.microsoft.com/office/powerpoint/2010/main" val="118184035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210</TotalTime>
  <Words>691</Words>
  <Application>Microsoft Office PowerPoint</Application>
  <PresentationFormat>Širokoúhlá obrazovka</PresentationFormat>
  <Paragraphs>98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Times New Roman</vt:lpstr>
      <vt:lpstr>Parcel</vt:lpstr>
      <vt:lpstr>MATEMATIKA</vt:lpstr>
      <vt:lpstr>Co nás tento týden čeká?</vt:lpstr>
      <vt:lpstr>Převody jednotek délky – projekt 1.HOdina</vt:lpstr>
      <vt:lpstr>Násobení a dělení 10, 100, 1000,… 1. + 2. hodina (1.část)</vt:lpstr>
      <vt:lpstr>Násobení a dělení 10, 100, 1000,… 2. hodina (2. část)</vt:lpstr>
      <vt:lpstr>Převody jednotek – jednotky délky 3. hodina (1.část)</vt:lpstr>
      <vt:lpstr>Převody jednotek – jednotky délky 3. hodina (2.část)</vt:lpstr>
      <vt:lpstr>Geometrie – kružnice a kruh 4.hodina</vt:lpstr>
      <vt:lpstr>MATEMATICKÝ KLOKAN  čtvrtek – účast povinná</vt:lpstr>
      <vt:lpstr>Opakování z celého týdne 5. hodina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</dc:title>
  <dc:creator>Admin</dc:creator>
  <cp:lastModifiedBy>Admin</cp:lastModifiedBy>
  <cp:revision>23</cp:revision>
  <dcterms:created xsi:type="dcterms:W3CDTF">2020-11-08T19:39:35Z</dcterms:created>
  <dcterms:modified xsi:type="dcterms:W3CDTF">2020-11-08T23:09:43Z</dcterms:modified>
</cp:coreProperties>
</file>