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70" r:id="rId4"/>
    <p:sldId id="260" r:id="rId5"/>
    <p:sldId id="261" r:id="rId6"/>
    <p:sldId id="272" r:id="rId7"/>
    <p:sldId id="271" r:id="rId8"/>
    <p:sldId id="273" r:id="rId9"/>
    <p:sldId id="274" r:id="rId10"/>
    <p:sldId id="268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82" y="5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 rot="21420000">
            <a:off x="901711" y="357855"/>
            <a:ext cx="9755187" cy="2766528"/>
          </a:xfrm>
        </p:spPr>
        <p:txBody>
          <a:bodyPr/>
          <a:lstStyle/>
          <a:p>
            <a:pPr algn="ctr"/>
            <a:r>
              <a:rPr lang="cs-CZ" dirty="0" smtClean="0"/>
              <a:t>Matematika </a:t>
            </a:r>
            <a:br>
              <a:rPr lang="cs-CZ" dirty="0" smtClean="0"/>
            </a:br>
            <a:r>
              <a:rPr lang="cs-CZ" dirty="0" smtClean="0"/>
              <a:t>od 9. do 13. listopadu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 rot="21420000">
            <a:off x="1361434" y="3407395"/>
            <a:ext cx="9755187" cy="550333"/>
          </a:xfrm>
        </p:spPr>
        <p:txBody>
          <a:bodyPr/>
          <a:lstStyle/>
          <a:p>
            <a:r>
              <a:rPr lang="cs-CZ" dirty="0" smtClean="0"/>
              <a:t>Zlomky: sčítání a odčítání smíšených čísel</a:t>
            </a:r>
          </a:p>
          <a:p>
            <a:r>
              <a:rPr lang="cs-CZ" dirty="0" smtClean="0"/>
              <a:t>Čtyřúhelníky: dělení, základní vlastnosti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576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budu tento týden odevzdávat?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5801" y="2452279"/>
            <a:ext cx="10394707" cy="3311189"/>
          </a:xfrm>
        </p:spPr>
        <p:txBody>
          <a:bodyPr/>
          <a:lstStyle/>
          <a:p>
            <a:pPr marL="0" indent="0">
              <a:buNone/>
            </a:pPr>
            <a:r>
              <a:rPr lang="cs-CZ" cap="none" dirty="0" smtClean="0">
                <a:solidFill>
                  <a:srgbClr val="0070C0"/>
                </a:solidFill>
              </a:rPr>
              <a:t>zadání se jmenuje „</a:t>
            </a:r>
            <a:r>
              <a:rPr lang="cs-CZ" dirty="0" smtClean="0">
                <a:solidFill>
                  <a:srgbClr val="0070C0"/>
                </a:solidFill>
              </a:rPr>
              <a:t>Listopad: 9. – 13.11.“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Náčrtky čtyřúhelníků z klacků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Fotky ke čtyřúhelníku, se kterým jsme pracovali ve skupině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Zápisky v sešitě ze 3. online hodiny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Sčítání a odčítání zlomků: co zvládneme na 2. online hodině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A ještě to, co zvládnu navíc</a:t>
            </a:r>
          </a:p>
          <a:p>
            <a:endParaRPr lang="cs-CZ" dirty="0" smtClean="0">
              <a:solidFill>
                <a:srgbClr val="0070C0"/>
              </a:solidFill>
            </a:endParaRPr>
          </a:p>
          <a:p>
            <a:endParaRPr lang="cs-CZ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75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 je to! Děkuji za vaši spolupráci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5801" y="1837765"/>
            <a:ext cx="10394707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raději ještě jednou zkontroluj, že v zadání „Listopad: 9.11. – 13.11.“ máš odevzdané úkoly ze všech hodin (ideálně s názvem odpovídajícím tomu, co odevzdáváš) a vyplněnou kontrolní tabulku!!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22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1. Online hodina týdne:</a:t>
            </a:r>
            <a:br>
              <a:rPr lang="cs-CZ" dirty="0" smtClean="0"/>
            </a:br>
            <a:r>
              <a:rPr lang="cs-CZ" sz="4000" dirty="0" err="1" smtClean="0"/>
              <a:t>nearpod</a:t>
            </a:r>
            <a:r>
              <a:rPr lang="cs-CZ" sz="4000" dirty="0" smtClean="0"/>
              <a:t> – zlomky</a:t>
            </a:r>
            <a:br>
              <a:rPr lang="cs-CZ" sz="4000" dirty="0" smtClean="0"/>
            </a:br>
            <a:r>
              <a:rPr lang="cs-CZ" sz="4000" dirty="0" smtClean="0"/>
              <a:t>„úkol na ven“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Opakování učiva o zlomcích na několika různých hrách v aplikaci </a:t>
            </a:r>
            <a:r>
              <a:rPr lang="cs-CZ" dirty="0" err="1" smtClean="0"/>
              <a:t>nearpod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Najdi si venku 4 tenčí klacky dlouhé asi 20 cm. Sestrojuj s nimi různé čtyřúhelníky podle zadání. Každý čtyřúhelník načrtni na papír a vyfoť.</a:t>
            </a:r>
          </a:p>
        </p:txBody>
      </p:sp>
    </p:spTree>
    <p:extLst>
      <p:ext uri="{BB962C8B-B14F-4D97-AF65-F5344CB8AC3E}">
        <p14:creationId xmlns:p14="http://schemas.microsoft.com/office/powerpoint/2010/main" val="100951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2739" y="465083"/>
            <a:ext cx="10396882" cy="1151965"/>
          </a:xfrm>
        </p:spPr>
        <p:txBody>
          <a:bodyPr/>
          <a:lstStyle/>
          <a:p>
            <a:r>
              <a:rPr lang="cs-CZ" dirty="0" smtClean="0"/>
              <a:t>Zadání ke čtyřúhelníkům z klacků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75593" y="1617048"/>
            <a:ext cx="10394707" cy="3801376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Ze 4 klacků sestav čtyřúhelník podle následujících pravidel. Snaž se najít více možností. </a:t>
            </a:r>
          </a:p>
          <a:p>
            <a:r>
              <a:rPr lang="cs-CZ" dirty="0" smtClean="0"/>
              <a:t>Každý ze čtyřúhelníků načrtni na papír (k náčrtku napiš vše potřebné pro přesné rýsování) a vyfoť. </a:t>
            </a:r>
          </a:p>
          <a:p>
            <a:r>
              <a:rPr lang="cs-CZ" dirty="0" smtClean="0"/>
              <a:t>a připrav si na 3. online hodinu týdne.</a:t>
            </a:r>
          </a:p>
          <a:p>
            <a:endParaRPr lang="cs-CZ" dirty="0" smtClean="0"/>
          </a:p>
          <a:p>
            <a:pPr marL="800100" lvl="1" indent="-342900">
              <a:buFont typeface="+mj-lt"/>
              <a:buAutoNum type="arabicParenR"/>
            </a:pPr>
            <a:r>
              <a:rPr lang="cs-CZ" dirty="0" smtClean="0"/>
              <a:t>4 různoběžky</a:t>
            </a:r>
          </a:p>
          <a:p>
            <a:pPr marL="800100" lvl="1" indent="-342900">
              <a:buFont typeface="+mj-lt"/>
              <a:buAutoNum type="arabicParenR"/>
            </a:pPr>
            <a:r>
              <a:rPr lang="cs-CZ" dirty="0" smtClean="0"/>
              <a:t>2x2 rovnoběžky a všechny strany jsou stejně dlouhé</a:t>
            </a:r>
          </a:p>
          <a:p>
            <a:pPr marL="800100" lvl="1" indent="-342900">
              <a:buFont typeface="+mj-lt"/>
              <a:buAutoNum type="arabicParenR"/>
            </a:pPr>
            <a:r>
              <a:rPr lang="cs-CZ" dirty="0" smtClean="0"/>
              <a:t>2x2 rovnoběžky a všechny strany nejsou stejně dlouhé</a:t>
            </a:r>
          </a:p>
          <a:p>
            <a:pPr marL="800100" lvl="1" indent="-342900">
              <a:buFont typeface="+mj-lt"/>
              <a:buAutoNum type="arabicParenR"/>
            </a:pPr>
            <a:r>
              <a:rPr lang="cs-CZ" dirty="0" smtClean="0"/>
              <a:t>2x2 rovnoběžky a každá strana je jinak dlouhá</a:t>
            </a:r>
          </a:p>
          <a:p>
            <a:pPr marL="800100" lvl="1" indent="-342900">
              <a:buFont typeface="+mj-lt"/>
              <a:buAutoNum type="arabicParenR"/>
            </a:pPr>
            <a:r>
              <a:rPr lang="cs-CZ" dirty="0" smtClean="0"/>
              <a:t>2 rovnoběžky a 2 různoběžky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306" y="2599176"/>
            <a:ext cx="4339896" cy="319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7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2. ONLINE HODINA TÝDNE:</a:t>
            </a:r>
            <a:r>
              <a:rPr lang="cs-CZ" dirty="0"/>
              <a:t/>
            </a:r>
            <a:br>
              <a:rPr lang="cs-CZ" dirty="0"/>
            </a:br>
            <a:r>
              <a:rPr lang="cs-CZ" sz="4000" dirty="0" smtClean="0"/>
              <a:t>sčítání a odčítání zlomků</a:t>
            </a:r>
            <a:endParaRPr lang="cs-CZ" sz="4000" cap="non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00B050"/>
                </a:solidFill>
              </a:rPr>
              <a:t>Zelení – </a:t>
            </a:r>
            <a:r>
              <a:rPr lang="cs-CZ" cap="none" dirty="0" smtClean="0">
                <a:solidFill>
                  <a:srgbClr val="00B050"/>
                </a:solidFill>
              </a:rPr>
              <a:t>mám hotovou úlohu z </a:t>
            </a:r>
            <a:r>
              <a:rPr lang="cs-CZ" cap="none" dirty="0" err="1" smtClean="0">
                <a:solidFill>
                  <a:srgbClr val="00B050"/>
                </a:solidFill>
              </a:rPr>
              <a:t>ps</a:t>
            </a:r>
            <a:r>
              <a:rPr lang="cs-CZ" cap="none" dirty="0" smtClean="0">
                <a:solidFill>
                  <a:srgbClr val="00B050"/>
                </a:solidFill>
              </a:rPr>
              <a:t>: 19/6, umím sčítat a odčítat smíšená čísla</a:t>
            </a:r>
            <a:endParaRPr lang="cs-CZ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FFC000"/>
                </a:solidFill>
              </a:rPr>
              <a:t>Oranžoví – </a:t>
            </a:r>
            <a:r>
              <a:rPr lang="cs-CZ" cap="none" dirty="0" smtClean="0">
                <a:solidFill>
                  <a:srgbClr val="FFC000"/>
                </a:solidFill>
              </a:rPr>
              <a:t>nemám hotovou úlohu z </a:t>
            </a:r>
            <a:r>
              <a:rPr lang="cs-CZ" cap="none" dirty="0" err="1" smtClean="0">
                <a:solidFill>
                  <a:srgbClr val="FFC000"/>
                </a:solidFill>
              </a:rPr>
              <a:t>ps</a:t>
            </a:r>
            <a:r>
              <a:rPr lang="cs-CZ" cap="none" dirty="0" smtClean="0">
                <a:solidFill>
                  <a:srgbClr val="FFC000"/>
                </a:solidFill>
              </a:rPr>
              <a:t>: 19/6, potřebuji ještě pomoci se sčítáním a odčítáním zlomků a smíšených čísel</a:t>
            </a:r>
            <a:endParaRPr lang="cs-CZ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94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4270" y="927538"/>
            <a:ext cx="10396882" cy="627993"/>
          </a:xfrm>
        </p:spPr>
        <p:txBody>
          <a:bodyPr>
            <a:normAutofit fontScale="90000"/>
          </a:bodyPr>
          <a:lstStyle/>
          <a:p>
            <a:r>
              <a:rPr lang="cs-CZ" dirty="0"/>
              <a:t>2. ONLINE HODINA </a:t>
            </a:r>
            <a:r>
              <a:rPr lang="cs-CZ" dirty="0" smtClean="0"/>
              <a:t>TÝDNE</a:t>
            </a:r>
            <a:br>
              <a:rPr lang="cs-CZ" dirty="0" smtClean="0"/>
            </a:br>
            <a:r>
              <a:rPr lang="cs-CZ" sz="3600" dirty="0" smtClean="0"/>
              <a:t>úkoly</a:t>
            </a:r>
            <a:r>
              <a:rPr lang="cs-CZ" dirty="0" smtClean="0"/>
              <a:t> </a:t>
            </a:r>
            <a:br>
              <a:rPr lang="cs-CZ" dirty="0" smtClean="0"/>
            </a:br>
            <a:endParaRPr lang="cs-CZ" sz="4000" cap="none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62756" y="2015375"/>
            <a:ext cx="1099382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solidFill>
                  <a:srgbClr val="FFC000"/>
                </a:solidFill>
              </a:rPr>
              <a:t>ORANŽOVÍ</a:t>
            </a:r>
            <a:endParaRPr lang="cs-CZ" sz="2000" dirty="0">
              <a:solidFill>
                <a:srgbClr val="FFC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FFC000"/>
                </a:solidFill>
              </a:rPr>
              <a:t>PS: 19/6A – s pomocí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FFC000"/>
                </a:solidFill>
              </a:rPr>
              <a:t>Práce s pracovními listy (v souborech v </a:t>
            </a:r>
            <a:r>
              <a:rPr lang="cs-CZ" sz="2000" dirty="0" err="1" smtClean="0">
                <a:solidFill>
                  <a:srgbClr val="FFC000"/>
                </a:solidFill>
              </a:rPr>
              <a:t>Teams</a:t>
            </a:r>
            <a:r>
              <a:rPr lang="cs-CZ" sz="2000" dirty="0" smtClean="0">
                <a:solidFill>
                  <a:srgbClr val="FFC000"/>
                </a:solidFill>
              </a:rPr>
              <a:t>) – řazení zlomků podle velikosti, sčítání a odčítání tří zlomků a smíšených čísel </a:t>
            </a:r>
          </a:p>
          <a:p>
            <a:r>
              <a:rPr lang="cs-CZ" sz="2000" dirty="0" smtClean="0">
                <a:solidFill>
                  <a:srgbClr val="FFC000"/>
                </a:solidFill>
              </a:rPr>
              <a:t>ODEVZDÁVAT BUDETE TO, CO STIHNEME SPOLEČNĚ V HODINĚ (pokud nestihneme vše, zbytek je dobrovolný)!</a:t>
            </a:r>
            <a:endParaRPr lang="cs-CZ" sz="2000" dirty="0">
              <a:solidFill>
                <a:srgbClr val="FFC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62756" y="3952787"/>
            <a:ext cx="105103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solidFill>
                  <a:srgbClr val="00B050"/>
                </a:solidFill>
              </a:rPr>
              <a:t>ZELENÍ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00B050"/>
                </a:solidFill>
              </a:rPr>
              <a:t>Práce s pracovním listem (v souborech v </a:t>
            </a:r>
            <a:r>
              <a:rPr lang="cs-CZ" sz="2000" dirty="0" err="1" smtClean="0">
                <a:solidFill>
                  <a:srgbClr val="00B050"/>
                </a:solidFill>
              </a:rPr>
              <a:t>Teams</a:t>
            </a:r>
            <a:r>
              <a:rPr lang="cs-CZ" sz="2000" dirty="0" smtClean="0">
                <a:solidFill>
                  <a:srgbClr val="00B050"/>
                </a:solidFill>
              </a:rPr>
              <a:t>) – sčítání a odčítání tří zlomků a smíšených čísel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00B050"/>
                </a:solidFill>
              </a:rPr>
              <a:t>Slovní úlohy – vyber si a vyřeš alespoň 2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4226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4573" y="381992"/>
            <a:ext cx="7344103" cy="115196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2. Online hodina týdne</a:t>
            </a:r>
            <a:br>
              <a:rPr lang="cs-CZ" dirty="0" smtClean="0"/>
            </a:br>
            <a:r>
              <a:rPr lang="cs-CZ" sz="3600" dirty="0" smtClean="0"/>
              <a:t>slovní úlohy pro zelené – vyřeš alespoň 2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691020" y="154398"/>
            <a:ext cx="1828379" cy="4713624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5137185" y="1730445"/>
                <a:ext cx="4403835" cy="2147319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Římský spisovatel Plinius (1. století n.l.) uvádí velikosti tří tehdy známých světadílů ve srovnání s velikostí zemské pevniny takto: </a:t>
                </a: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Evropa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Asie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Afrika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 součtem těchto kmenných zlomků celá pevnina, nebo Plinius již tehdy tušil, že má zeměkoule i jiné pevninské části?</a:t>
                </a: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185" y="1730445"/>
                <a:ext cx="4403835" cy="2147319"/>
              </a:xfrm>
              <a:prstGeom prst="rect">
                <a:avLst/>
              </a:prstGeom>
              <a:blipFill>
                <a:blip r:embed="rId3"/>
                <a:stretch>
                  <a:fillRect l="-963" t="-1120" r="-1926" b="-2801"/>
                </a:stretch>
              </a:blipFill>
              <a:ln w="28575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2840421" y="5766015"/>
            <a:ext cx="7638393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Sestroj kružnici 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středem 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 poloměrem 6cm. Rozděl tuto kružnici graficky (ideálně s použitím pouze kružítka a pravítka) na 6 stejně velkých částí.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5739" y="163858"/>
            <a:ext cx="3390900" cy="158115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31" y="3940827"/>
            <a:ext cx="6962775" cy="1762125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7423292" y="3940827"/>
                <a:ext cx="4235455" cy="442044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cs-CZ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Na součet kmenných zlomků převeď zlomek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cs-CZ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292" y="3940827"/>
                <a:ext cx="4235455" cy="442044"/>
              </a:xfrm>
              <a:prstGeom prst="rect">
                <a:avLst/>
              </a:prstGeom>
              <a:blipFill>
                <a:blip r:embed="rId6"/>
                <a:stretch>
                  <a:fillRect l="-571"/>
                </a:stretch>
              </a:blipFill>
              <a:ln w="28575"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7773465" y="4570848"/>
                <a:ext cx="2457724" cy="859018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cs-CZ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Je tento převod správný?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52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104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465" y="4570848"/>
                <a:ext cx="2457724" cy="859018"/>
              </a:xfrm>
              <a:prstGeom prst="rect">
                <a:avLst/>
              </a:prstGeom>
              <a:blipFill>
                <a:blip r:embed="rId7"/>
                <a:stretch>
                  <a:fillRect l="-735" t="-685"/>
                </a:stretch>
              </a:blipFill>
              <a:ln w="28575"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37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3. ONLINE HODINA TÝDNE</a:t>
            </a:r>
            <a:r>
              <a:rPr lang="cs-CZ" dirty="0" smtClean="0"/>
              <a:t>:</a:t>
            </a:r>
            <a:br>
              <a:rPr lang="cs-CZ" dirty="0" smtClean="0"/>
            </a:br>
            <a:r>
              <a:rPr lang="cs-CZ" sz="4000" dirty="0" smtClean="0"/>
              <a:t>práce s „úkolem na ven“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Práce s úkolem na ven – ve skupinách</a:t>
            </a:r>
          </a:p>
          <a:p>
            <a:r>
              <a:rPr lang="cs-CZ" dirty="0" smtClean="0"/>
              <a:t>Pomůcky na tuto hodinu:</a:t>
            </a:r>
          </a:p>
          <a:p>
            <a:pPr lvl="1"/>
            <a:r>
              <a:rPr lang="cs-CZ" dirty="0" smtClean="0"/>
              <a:t>Rýsovací potřeby (kružítko, pravítko, trojúhelník s ryskou, ořezaná tužka)</a:t>
            </a:r>
          </a:p>
          <a:p>
            <a:pPr lvl="1"/>
            <a:r>
              <a:rPr lang="cs-CZ" dirty="0" smtClean="0"/>
              <a:t>Sešit</a:t>
            </a:r>
          </a:p>
          <a:p>
            <a:pPr lvl="1"/>
            <a:r>
              <a:rPr lang="cs-CZ" dirty="0" smtClean="0"/>
              <a:t>Náčrtky a fotky z „úkolu na ven“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822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4. Online hodina týdne:</a:t>
            </a:r>
            <a:br>
              <a:rPr lang="cs-CZ" dirty="0" smtClean="0"/>
            </a:br>
            <a:r>
              <a:rPr lang="cs-CZ" sz="3600" dirty="0" smtClean="0"/>
              <a:t>odevzdání úkolů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Budeme se věnovat i případným otázkám k matematickému klokanovi</a:t>
            </a:r>
          </a:p>
          <a:p>
            <a:r>
              <a:rPr lang="cs-CZ" dirty="0" smtClean="0"/>
              <a:t>Odevzdáš všechny úkoly tohoto týdne</a:t>
            </a:r>
          </a:p>
          <a:p>
            <a:r>
              <a:rPr lang="cs-CZ" dirty="0" smtClean="0"/>
              <a:t>Bude čas i na otázky</a:t>
            </a:r>
          </a:p>
          <a:p>
            <a:r>
              <a:rPr lang="cs-CZ" dirty="0" smtClean="0"/>
              <a:t>A samozřejmě jsou tu i úkoly navíc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664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3556" y="729110"/>
            <a:ext cx="4897821" cy="115196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Úkoly navíc:</a:t>
            </a:r>
            <a:br>
              <a:rPr lang="cs-CZ" dirty="0" smtClean="0"/>
            </a:br>
            <a:r>
              <a:rPr lang="cs-CZ" sz="4000" dirty="0" smtClean="0"/>
              <a:t>„</a:t>
            </a:r>
            <a:r>
              <a:rPr lang="cs-CZ" sz="4000" cap="none" dirty="0"/>
              <a:t>C</a:t>
            </a:r>
            <a:r>
              <a:rPr lang="cs-CZ" sz="4000" cap="none" dirty="0" smtClean="0"/>
              <a:t>o mám dělat, když mám všechno hotové?“</a:t>
            </a:r>
            <a:endParaRPr lang="cs-CZ" sz="4000" cap="non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53440" y="2357686"/>
            <a:ext cx="1679027" cy="6587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 smtClean="0"/>
              <a:t>PS 95/2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945" y="392314"/>
            <a:ext cx="6378923" cy="278833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47" y="3326889"/>
            <a:ext cx="7769477" cy="264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8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lavní událost">
  <a:themeElements>
    <a:clrScheme name="Žluto-oranžová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TM04033927[[fn=Hlavní událost]]</Template>
  <TotalTime>975</TotalTime>
  <Words>522</Words>
  <Application>Microsoft Office PowerPoint</Application>
  <PresentationFormat>Širokoúhlá obrazovka</PresentationFormat>
  <Paragraphs>60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Cambria Math</vt:lpstr>
      <vt:lpstr>Impact</vt:lpstr>
      <vt:lpstr>Times New Roman</vt:lpstr>
      <vt:lpstr>Wingdings</vt:lpstr>
      <vt:lpstr>Hlavní událost</vt:lpstr>
      <vt:lpstr>Matematika  od 9. do 13. listopadu</vt:lpstr>
      <vt:lpstr>1. Online hodina týdne: nearpod – zlomky „úkol na ven“</vt:lpstr>
      <vt:lpstr>Zadání ke čtyřúhelníkům z klacků</vt:lpstr>
      <vt:lpstr>2. ONLINE HODINA TÝDNE: sčítání a odčítání zlomků</vt:lpstr>
      <vt:lpstr>2. ONLINE HODINA TÝDNE úkoly  </vt:lpstr>
      <vt:lpstr>2. Online hodina týdne slovní úlohy pro zelené – vyřeš alespoň 2</vt:lpstr>
      <vt:lpstr>3. ONLINE HODINA TÝDNE: práce s „úkolem na ven“</vt:lpstr>
      <vt:lpstr>4. Online hodina týdne: odevzdání úkolů</vt:lpstr>
      <vt:lpstr>Úkoly navíc: „Co mám dělat, když mám všechno hotové?“</vt:lpstr>
      <vt:lpstr>Co budu tento týden odevzdávat?</vt:lpstr>
      <vt:lpstr>A je to! Děkuji za vaši spolupráci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 od 2. do 11. listopadu</dc:title>
  <dc:creator>Pařízková Ivana</dc:creator>
  <cp:lastModifiedBy>Pařízková Ivana</cp:lastModifiedBy>
  <cp:revision>45</cp:revision>
  <dcterms:created xsi:type="dcterms:W3CDTF">2020-10-27T11:54:54Z</dcterms:created>
  <dcterms:modified xsi:type="dcterms:W3CDTF">2020-11-08T22:58:42Z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