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0" r:id="rId4"/>
    <p:sldId id="261" r:id="rId5"/>
    <p:sldId id="262" r:id="rId6"/>
    <p:sldId id="265" r:id="rId7"/>
    <p:sldId id="264" r:id="rId8"/>
    <p:sldId id="263" r:id="rId9"/>
    <p:sldId id="268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Matematika </a:t>
            </a:r>
            <a:br>
              <a:rPr lang="cs-CZ" dirty="0" smtClean="0"/>
            </a:br>
            <a:r>
              <a:rPr lang="cs-CZ" dirty="0" smtClean="0"/>
              <a:t>od 2. do 11. listopadu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Zlomky: porovnávání, sčítání a odčítání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76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je to! Děkuji za vaši spolupráci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Všem skupinám: 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raději ještě jednou zkontroluj, že v zadání „Listopad: 2.11. – 6.11.“ máš odevzdané úkoly ze všech hodin a vyplněnou kontrolní tabulku!!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Změna!! </a:t>
            </a:r>
            <a:br>
              <a:rPr lang="cs-CZ" dirty="0" smtClean="0"/>
            </a:br>
            <a:r>
              <a:rPr lang="cs-CZ" dirty="0" smtClean="0"/>
              <a:t>Co z týdenního plánu mám mít hotové?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2227" y="2575034"/>
            <a:ext cx="10394707" cy="31884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ČERVENÍ: </a:t>
            </a:r>
            <a:r>
              <a:rPr lang="cs-CZ" cap="none" dirty="0" smtClean="0">
                <a:solidFill>
                  <a:srgbClr val="FF0000"/>
                </a:solidFill>
              </a:rPr>
              <a:t>zápis z hodin v sešitě – porovnávání zlomků, sčítání a odčítání zlomků (tyč, čokoláda)</a:t>
            </a:r>
          </a:p>
          <a:p>
            <a:pPr marL="0" indent="0">
              <a:buNone/>
            </a:pPr>
            <a:r>
              <a:rPr lang="cs-CZ" cap="none" dirty="0">
                <a:solidFill>
                  <a:srgbClr val="FF0000"/>
                </a:solidFill>
              </a:rPr>
              <a:t>	</a:t>
            </a:r>
            <a:r>
              <a:rPr lang="cs-CZ" cap="none" dirty="0" smtClean="0">
                <a:solidFill>
                  <a:srgbClr val="FF0000"/>
                </a:solidFill>
              </a:rPr>
              <a:t>PS: 17/1A, 18/4A</a:t>
            </a:r>
          </a:p>
          <a:p>
            <a:pPr marL="0" indent="0">
              <a:buNone/>
            </a:pPr>
            <a:r>
              <a:rPr lang="cs-CZ" cap="none" dirty="0" smtClean="0">
                <a:solidFill>
                  <a:srgbClr val="FFC000"/>
                </a:solidFill>
              </a:rPr>
              <a:t>ORANŽOVÍ</a:t>
            </a:r>
            <a:r>
              <a:rPr lang="cs-CZ" cap="none" dirty="0">
                <a:solidFill>
                  <a:srgbClr val="FFC000"/>
                </a:solidFill>
              </a:rPr>
              <a:t>: </a:t>
            </a:r>
            <a:r>
              <a:rPr lang="cs-CZ" cap="none" dirty="0" smtClean="0">
                <a:solidFill>
                  <a:srgbClr val="FFC000"/>
                </a:solidFill>
              </a:rPr>
              <a:t>učebnice A 48/3.10</a:t>
            </a:r>
          </a:p>
          <a:p>
            <a:pPr marL="0" indent="0">
              <a:buNone/>
            </a:pPr>
            <a:r>
              <a:rPr lang="cs-CZ" cap="none" dirty="0">
                <a:solidFill>
                  <a:srgbClr val="FFC000"/>
                </a:solidFill>
              </a:rPr>
              <a:t>	</a:t>
            </a:r>
            <a:r>
              <a:rPr lang="cs-CZ" cap="none" dirty="0" smtClean="0">
                <a:solidFill>
                  <a:srgbClr val="FFC000"/>
                </a:solidFill>
              </a:rPr>
              <a:t>zápis z hodin v sešitě – sčítání a odčítání zlomků (tyč)</a:t>
            </a:r>
          </a:p>
          <a:p>
            <a:pPr marL="0" indent="0">
              <a:buNone/>
            </a:pPr>
            <a:r>
              <a:rPr lang="cs-CZ" cap="none" dirty="0">
                <a:solidFill>
                  <a:srgbClr val="FFC000"/>
                </a:solidFill>
              </a:rPr>
              <a:t>	</a:t>
            </a:r>
            <a:r>
              <a:rPr lang="cs-CZ" cap="none" dirty="0" smtClean="0">
                <a:solidFill>
                  <a:srgbClr val="FFC000"/>
                </a:solidFill>
              </a:rPr>
              <a:t>PS: 17/1A, 18/4A</a:t>
            </a:r>
            <a:endParaRPr lang="cs-CZ" cap="none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cap="none" dirty="0">
                <a:solidFill>
                  <a:srgbClr val="00B050"/>
                </a:solidFill>
              </a:rPr>
              <a:t>ZELENÍ: </a:t>
            </a:r>
            <a:r>
              <a:rPr lang="cs-CZ" cap="none" dirty="0" smtClean="0">
                <a:solidFill>
                  <a:srgbClr val="00B050"/>
                </a:solidFill>
              </a:rPr>
              <a:t>PS 17/13, 17/1B, 18/4B, 19/6A nebo </a:t>
            </a:r>
            <a:r>
              <a:rPr lang="cs-CZ" cap="none" dirty="0" smtClean="0">
                <a:solidFill>
                  <a:srgbClr val="00B050"/>
                </a:solidFill>
              </a:rPr>
              <a:t>B</a:t>
            </a:r>
          </a:p>
          <a:p>
            <a:pPr marL="0" indent="0">
              <a:buNone/>
            </a:pPr>
            <a:r>
              <a:rPr lang="cs-CZ" cap="none" dirty="0">
                <a:solidFill>
                  <a:srgbClr val="00B050"/>
                </a:solidFill>
              </a:rPr>
              <a:t>	</a:t>
            </a:r>
            <a:r>
              <a:rPr lang="cs-CZ" cap="none" dirty="0" smtClean="0">
                <a:solidFill>
                  <a:srgbClr val="00B050"/>
                </a:solidFill>
              </a:rPr>
              <a:t>zápis v sešitě</a:t>
            </a:r>
            <a:endParaRPr lang="cs-CZ" cap="non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cap="non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1. Online hodina týdne:</a:t>
            </a:r>
            <a:br>
              <a:rPr lang="cs-CZ" dirty="0" smtClean="0"/>
            </a:br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Opakování říjnového učiva: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Trojúhelník – kružnice opsaná a vepsaná</a:t>
            </a:r>
            <a:br>
              <a:rPr lang="cs-CZ" dirty="0" smtClean="0"/>
            </a:br>
            <a:r>
              <a:rPr lang="cs-CZ" dirty="0" smtClean="0"/>
              <a:t>zlomky – zlomky a desetinná čísla, smíšená čísla, krácení a rozšiřování zlomků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5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ONLINE HODINA TÝDNE:</a:t>
            </a:r>
            <a:br>
              <a:rPr lang="cs-CZ" dirty="0" smtClean="0"/>
            </a:br>
            <a:r>
              <a:rPr lang="cs-CZ" dirty="0" smtClean="0"/>
              <a:t>Rozdělení do skupin </a:t>
            </a:r>
            <a:r>
              <a:rPr lang="cs-CZ" sz="3100" dirty="0" smtClean="0"/>
              <a:t>- </a:t>
            </a:r>
            <a:r>
              <a:rPr lang="cs-CZ" sz="3100" cap="none" dirty="0" smtClean="0"/>
              <a:t>červení, oranžoví a zelení</a:t>
            </a:r>
            <a:endParaRPr lang="cs-CZ" sz="310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Na základě úloh zadaných ve 2. vyučovací hodině týdne proběhne rozdělení do skupin. </a:t>
            </a:r>
            <a:endParaRPr lang="cs-CZ" dirty="0"/>
          </a:p>
          <a:p>
            <a:r>
              <a:rPr lang="cs-CZ" dirty="0" smtClean="0"/>
              <a:t>2., 3. a 4. vyučovací hodinu budeš pracovat v této skupině a na úkolech pro tuto skupinu zadaných</a:t>
            </a:r>
          </a:p>
          <a:p>
            <a:r>
              <a:rPr lang="cs-CZ" dirty="0" smtClean="0"/>
              <a:t>5. vyučovací hodinu týdne věnuješ dokončení všech úkolů (případně úkolům rozšiřujícím) a jejich uložení do zadání v </a:t>
            </a:r>
            <a:r>
              <a:rPr lang="cs-CZ" dirty="0" err="1" smtClean="0"/>
              <a:t>teams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94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27993"/>
          </a:xfrm>
        </p:spPr>
        <p:txBody>
          <a:bodyPr>
            <a:normAutofit fontScale="90000"/>
          </a:bodyPr>
          <a:lstStyle/>
          <a:p>
            <a:r>
              <a:rPr lang="cs-CZ" dirty="0"/>
              <a:t>2. ONLINE HODINA TÝDNE: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4000" cap="none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2756" y="1282262"/>
            <a:ext cx="9806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ČERVENÍ </a:t>
            </a:r>
            <a:r>
              <a:rPr lang="cs-CZ" sz="2000" dirty="0">
                <a:solidFill>
                  <a:srgbClr val="FF0000"/>
                </a:solidFill>
              </a:rPr>
              <a:t>– porovnávání </a:t>
            </a:r>
            <a:r>
              <a:rPr lang="cs-CZ" sz="2000" dirty="0" smtClean="0">
                <a:solidFill>
                  <a:srgbClr val="FF0000"/>
                </a:solidFill>
              </a:rPr>
              <a:t>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0000"/>
                </a:solidFill>
              </a:rPr>
              <a:t>Práce </a:t>
            </a:r>
            <a:r>
              <a:rPr lang="cs-CZ" sz="2000" dirty="0">
                <a:solidFill>
                  <a:srgbClr val="FF0000"/>
                </a:solidFill>
              </a:rPr>
              <a:t>v hodině – společně porovnáme několik zlomků a učivo si na tom vysvětlíme: učebnice </a:t>
            </a:r>
            <a:r>
              <a:rPr lang="cs-CZ" sz="2000" dirty="0" smtClean="0">
                <a:solidFill>
                  <a:srgbClr val="FF0000"/>
                </a:solidFill>
              </a:rPr>
              <a:t>A48/3.10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55" y="2877223"/>
            <a:ext cx="10510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ORANŽOVÍ – porovnávání zlomků</a:t>
            </a:r>
            <a:endParaRPr lang="cs-CZ" sz="20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C000"/>
                </a:solidFill>
              </a:rPr>
              <a:t>Samostatně UČEBNICE A48/3.10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2756" y="4215546"/>
            <a:ext cx="10510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ZELENÍ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Samostatně PS 17/13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643" y="2297925"/>
            <a:ext cx="5227745" cy="22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739" y="423041"/>
            <a:ext cx="10396882" cy="1151965"/>
          </a:xfrm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ONLINE HODINA TÝDNE:</a:t>
            </a:r>
            <a:endParaRPr lang="cs-CZ" sz="4000" cap="none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3266" y="1869296"/>
            <a:ext cx="98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ČERVENÍ </a:t>
            </a:r>
            <a:r>
              <a:rPr lang="cs-CZ" sz="2000" dirty="0">
                <a:solidFill>
                  <a:srgbClr val="FF0000"/>
                </a:solidFill>
              </a:rPr>
              <a:t>– </a:t>
            </a:r>
            <a:r>
              <a:rPr lang="cs-CZ" sz="2000" dirty="0" smtClean="0">
                <a:solidFill>
                  <a:srgbClr val="FF0000"/>
                </a:solidFill>
              </a:rPr>
              <a:t>sčítání a odčítání 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0000"/>
                </a:solidFill>
              </a:rPr>
              <a:t>Práce při hodině: učebnice A50 – 51, PS 18/5A – změna, nedělat!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3266" y="2988648"/>
            <a:ext cx="98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ORANŽOVÍ – sčítání a odčítání 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C000"/>
                </a:solidFill>
              </a:rPr>
              <a:t>Práce při hodině: učebnice A50 – 51, PS 18/5A – změna, nedělat!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3266" y="4270910"/>
            <a:ext cx="9806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ZELENÍ – sčítání a odčítání 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Samostatně: učebnice A52 – přečíst „Co jsme objevili?“, výpisky DŮLEŽITÉHO „Slovníček“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PS 17/1B, 18/4B, 19/6A nebo B</a:t>
            </a:r>
          </a:p>
        </p:txBody>
      </p:sp>
    </p:spTree>
    <p:extLst>
      <p:ext uri="{BB962C8B-B14F-4D97-AF65-F5344CB8AC3E}">
        <p14:creationId xmlns:p14="http://schemas.microsoft.com/office/powerpoint/2010/main" val="48361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2739" y="423041"/>
            <a:ext cx="10396882" cy="1151965"/>
          </a:xfrm>
        </p:spPr>
        <p:txBody>
          <a:bodyPr/>
          <a:lstStyle/>
          <a:p>
            <a:r>
              <a:rPr lang="cs-CZ" dirty="0"/>
              <a:t>4</a:t>
            </a:r>
            <a:r>
              <a:rPr lang="cs-CZ" dirty="0" smtClean="0"/>
              <a:t>. </a:t>
            </a:r>
            <a:r>
              <a:rPr lang="cs-CZ" dirty="0"/>
              <a:t>ONLINE HODINA TÝDNE:</a:t>
            </a:r>
            <a:endParaRPr lang="cs-CZ" sz="4000" cap="none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3266" y="1837765"/>
            <a:ext cx="98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ČERVENÍ </a:t>
            </a:r>
            <a:r>
              <a:rPr lang="cs-CZ" sz="2000" dirty="0">
                <a:solidFill>
                  <a:srgbClr val="FF0000"/>
                </a:solidFill>
              </a:rPr>
              <a:t>– </a:t>
            </a:r>
            <a:r>
              <a:rPr lang="cs-CZ" sz="2000" dirty="0" smtClean="0">
                <a:solidFill>
                  <a:srgbClr val="FF0000"/>
                </a:solidFill>
              </a:rPr>
              <a:t>sčítání a odčítání 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0000"/>
                </a:solidFill>
              </a:rPr>
              <a:t>Samostatně: PS 17/1A, 18/4A, 19/6A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3266" y="2988648"/>
            <a:ext cx="98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ORANŽOVÍ – sčítání a odčítání zlomků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FFC000"/>
                </a:solidFill>
              </a:rPr>
              <a:t>Samostatně: PS 17/1A, 18/4A, 19/6A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73266" y="4270910"/>
            <a:ext cx="980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ZELENÍ – úlohy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00B050"/>
                </a:solidFill>
              </a:rPr>
              <a:t>Společně při hodině: učebnice A53/4.15 a 3 úlohy na další straně</a:t>
            </a:r>
          </a:p>
        </p:txBody>
      </p:sp>
    </p:spTree>
    <p:extLst>
      <p:ext uri="{BB962C8B-B14F-4D97-AF65-F5344CB8AC3E}">
        <p14:creationId xmlns:p14="http://schemas.microsoft.com/office/powerpoint/2010/main" val="257362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615" y="83791"/>
            <a:ext cx="10396882" cy="841120"/>
          </a:xfrm>
        </p:spPr>
        <p:txBody>
          <a:bodyPr>
            <a:normAutofit/>
          </a:bodyPr>
          <a:lstStyle/>
          <a:p>
            <a:r>
              <a:rPr lang="cs-CZ" sz="4000" cap="none" dirty="0" smtClean="0">
                <a:solidFill>
                  <a:srgbClr val="00B050"/>
                </a:solidFill>
              </a:rPr>
              <a:t>ZELENÍ – úlohy na 4. online hodinu</a:t>
            </a:r>
            <a:endParaRPr lang="cs-CZ" sz="4000" cap="none" dirty="0">
              <a:solidFill>
                <a:srgbClr val="00B05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11563" y="1208818"/>
            <a:ext cx="2486025" cy="62198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" y="924911"/>
            <a:ext cx="6962775" cy="17621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53" y="3360482"/>
            <a:ext cx="3390900" cy="158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115504" y="924911"/>
                <a:ext cx="4235455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Na součet kmenných zlomků převeď zlomek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cs-CZ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4" y="924911"/>
                <a:ext cx="4235455" cy="442044"/>
              </a:xfrm>
              <a:prstGeom prst="rect">
                <a:avLst/>
              </a:prstGeom>
              <a:blipFill>
                <a:blip r:embed="rId5"/>
                <a:stretch>
                  <a:fillRect l="-719"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115504" y="1612822"/>
                <a:ext cx="2457724" cy="85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Je tento převod správný?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504" y="1612822"/>
                <a:ext cx="2457724" cy="859018"/>
              </a:xfrm>
              <a:prstGeom prst="rect">
                <a:avLst/>
              </a:prstGeom>
              <a:blipFill>
                <a:blip r:embed="rId6"/>
                <a:stretch>
                  <a:fillRect l="-1241" t="-2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79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384" y="400778"/>
            <a:ext cx="10396882" cy="890451"/>
          </a:xfrm>
        </p:spPr>
        <p:txBody>
          <a:bodyPr/>
          <a:lstStyle/>
          <a:p>
            <a:r>
              <a:rPr lang="cs-CZ" dirty="0"/>
              <a:t>5. Online hodina týdne: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28144" y="1837765"/>
            <a:ext cx="10394707" cy="553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Všechny skupiny: pokud máš všechny úkoly tohoto týdne hotové a odevzdané, řeš tyto úlohy: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70768" y="1006711"/>
            <a:ext cx="1828379" cy="4713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821213" y="2345855"/>
                <a:ext cx="4403835" cy="214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Římský spisovatel Plinius (1. století n.l.) uvádí velikosti tří tehdy známých světadílů ve srovnání s velikostí zemské pevniny takto: 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Evropa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Afrika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součtem těchto kmenných zlomků celá pevnina, nebo Plinius již tehdy tušil, že má zeměkoule i jiné pevninské části?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13" y="2345855"/>
                <a:ext cx="4403835" cy="2147319"/>
              </a:xfrm>
              <a:prstGeom prst="rect">
                <a:avLst/>
              </a:prstGeom>
              <a:blipFill>
                <a:blip r:embed="rId3"/>
                <a:stretch>
                  <a:fillRect l="-1247" t="-1705" r="-2355" b="-36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1074683" y="4824249"/>
            <a:ext cx="763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Sestroj kružnici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středem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poloměrem 6cm. Rozděl tuto kružnici graficky (ideálně s použitím pouze kružítka a pravítka) na 6 stejně velkých částí.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3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budu tento týden odevzdávat?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cap="none" dirty="0" smtClean="0">
                <a:solidFill>
                  <a:srgbClr val="0070C0"/>
                </a:solidFill>
              </a:rPr>
              <a:t>zadání se jmenuje „</a:t>
            </a:r>
            <a:r>
              <a:rPr lang="cs-CZ" dirty="0" smtClean="0">
                <a:solidFill>
                  <a:srgbClr val="0070C0"/>
                </a:solidFill>
              </a:rPr>
              <a:t>Listopad: 2. – 6.11.“</a:t>
            </a:r>
          </a:p>
          <a:p>
            <a:pPr marL="0" indent="0">
              <a:buNone/>
            </a:pPr>
            <a:endParaRPr lang="cs-CZ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ČERVENÍ: vyfoť PS </a:t>
            </a:r>
            <a:r>
              <a:rPr lang="cs-CZ" cap="none" dirty="0" smtClean="0">
                <a:solidFill>
                  <a:srgbClr val="FF0000"/>
                </a:solidFill>
              </a:rPr>
              <a:t>strany 17, 18, 19 + 2 stránky zápisu v sešitě</a:t>
            </a:r>
          </a:p>
          <a:p>
            <a:pPr marL="0" indent="0">
              <a:buNone/>
            </a:pPr>
            <a:r>
              <a:rPr lang="cs-CZ" cap="none" dirty="0" smtClean="0">
                <a:solidFill>
                  <a:srgbClr val="FFC000"/>
                </a:solidFill>
              </a:rPr>
              <a:t>ORANŽOVÍ: VYFOŤ PS strany </a:t>
            </a:r>
            <a:r>
              <a:rPr lang="cs-CZ" cap="none" dirty="0">
                <a:solidFill>
                  <a:srgbClr val="FFC000"/>
                </a:solidFill>
              </a:rPr>
              <a:t>17, 18, 19 + 2 stránky zápisu v </a:t>
            </a:r>
            <a:r>
              <a:rPr lang="cs-CZ" cap="none" dirty="0" smtClean="0">
                <a:solidFill>
                  <a:srgbClr val="FFC000"/>
                </a:solidFill>
              </a:rPr>
              <a:t>sešitě</a:t>
            </a:r>
          </a:p>
          <a:p>
            <a:pPr marL="0" indent="0">
              <a:buNone/>
            </a:pPr>
            <a:r>
              <a:rPr lang="cs-CZ" cap="none" dirty="0" smtClean="0">
                <a:solidFill>
                  <a:srgbClr val="92D050"/>
                </a:solidFill>
              </a:rPr>
              <a:t>ZELENÍ: VYFOŤ PS strany 17, 18, 19 + 3 stránky zápisu v sešitě</a:t>
            </a:r>
            <a:endParaRPr lang="cs-CZ" cap="none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224175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778</TotalTime>
  <Words>473</Words>
  <Application>Microsoft Office PowerPoint</Application>
  <PresentationFormat>Širokoúhlá obrazovka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Impact</vt:lpstr>
      <vt:lpstr>Times New Roman</vt:lpstr>
      <vt:lpstr>Wingdings</vt:lpstr>
      <vt:lpstr>Hlavní událost</vt:lpstr>
      <vt:lpstr>Matematika  od 2. do 11. listopadu</vt:lpstr>
      <vt:lpstr>1. Online hodina týdne: test</vt:lpstr>
      <vt:lpstr>2. ONLINE HODINA TÝDNE: Rozdělení do skupin - červení, oranžoví a zelení</vt:lpstr>
      <vt:lpstr>2. ONLINE HODINA TÝDNE:  </vt:lpstr>
      <vt:lpstr>3. ONLINE HODINA TÝDNE:</vt:lpstr>
      <vt:lpstr>4. ONLINE HODINA TÝDNE:</vt:lpstr>
      <vt:lpstr>ZELENÍ – úlohy na 4. online hodinu</vt:lpstr>
      <vt:lpstr>5. Online hodina týdne:</vt:lpstr>
      <vt:lpstr>Co budu tento týden odevzdávat?</vt:lpstr>
      <vt:lpstr>A je to! Děkuji za vaši spolupráci </vt:lpstr>
      <vt:lpstr>Změna!!  Co z týdenního plánu mám mít hotové?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od 2. do 11. listopadu</dc:title>
  <dc:creator>Pařízková Ivana</dc:creator>
  <cp:lastModifiedBy>Pařízková Ivana</cp:lastModifiedBy>
  <cp:revision>32</cp:revision>
  <dcterms:created xsi:type="dcterms:W3CDTF">2020-10-27T11:54:54Z</dcterms:created>
  <dcterms:modified xsi:type="dcterms:W3CDTF">2020-11-06T07:40:52Z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