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9" r:id="rId3"/>
    <p:sldId id="264" r:id="rId4"/>
    <p:sldId id="258" r:id="rId5"/>
    <p:sldId id="257" r:id="rId6"/>
    <p:sldId id="261" r:id="rId7"/>
    <p:sldId id="260" r:id="rId8"/>
    <p:sldId id="262" r:id="rId9"/>
    <p:sldId id="265" r:id="rId10"/>
    <p:sldId id="263" r:id="rId11"/>
  </p:sldIdLst>
  <p:sldSz cx="12192000" cy="6858000"/>
  <p:notesSz cx="9872663" cy="6742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0FBB8-AACC-44D1-B58C-C36B2B964AD7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2225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2B30F-1FCB-4785-9A51-EE83C3978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87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8041" y="2090058"/>
            <a:ext cx="8557737" cy="1204440"/>
          </a:xfrm>
        </p:spPr>
        <p:txBody>
          <a:bodyPr/>
          <a:lstStyle/>
          <a:p>
            <a:r>
              <a:rPr lang="cs-CZ" sz="5400" dirty="0" smtClean="0"/>
              <a:t>MATEMATIKA 12. - 16. října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celkem 4 hodiny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30374" y="4156576"/>
            <a:ext cx="7543957" cy="1138236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Učivo: </a:t>
            </a:r>
          </a:p>
          <a:p>
            <a:pPr algn="l"/>
            <a:r>
              <a:rPr lang="cs-CZ" dirty="0" smtClean="0"/>
              <a:t>TROJÚHELNÍK – výšky, </a:t>
            </a:r>
            <a:r>
              <a:rPr lang="cs-CZ" dirty="0" smtClean="0"/>
              <a:t>těžnice, </a:t>
            </a:r>
            <a:r>
              <a:rPr lang="cs-CZ" dirty="0" smtClean="0"/>
              <a:t>kružnice opsaná a vepsaná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12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975669" cy="7424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MENŠÍ </a:t>
            </a:r>
            <a:r>
              <a:rPr lang="cs-CZ" dirty="0" smtClean="0"/>
              <a:t>DÍLO – pokud máš vše povinné hotovo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2552" y="1598022"/>
            <a:ext cx="5156077" cy="438434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642551" y="1598022"/>
            <a:ext cx="5156077" cy="4454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02823" y="2242456"/>
            <a:ext cx="3435532" cy="416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narýsuj rovnostranný trojúhelník</a:t>
            </a:r>
          </a:p>
          <a:p>
            <a:r>
              <a:rPr lang="cs-CZ" dirty="0" smtClean="0"/>
              <a:t>sestroj jeho těžnice, výšky, kružnici opsanou a vepsanou</a:t>
            </a:r>
          </a:p>
          <a:p>
            <a:r>
              <a:rPr lang="cs-CZ" dirty="0" smtClean="0"/>
              <a:t>pokud zvolíš tuto variantu, je třeba mít sestrojené rovněž výšky v jednotlivých typech trojúhelníků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14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VÝKLADOVÉ HODINY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72938"/>
            <a:ext cx="9601200" cy="416269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cs-CZ" sz="2800" dirty="0" smtClean="0"/>
              <a:t>Zadání </a:t>
            </a:r>
            <a:r>
              <a:rPr lang="cs-CZ" sz="2800" dirty="0"/>
              <a:t>měsíčního </a:t>
            </a:r>
            <a:r>
              <a:rPr lang="cs-CZ" sz="2800" dirty="0" smtClean="0"/>
              <a:t>plánu</a:t>
            </a:r>
            <a:br>
              <a:rPr lang="cs-CZ" sz="2800" dirty="0" smtClean="0"/>
            </a:br>
            <a:r>
              <a:rPr lang="cs-CZ" sz="2800" i="0" dirty="0" smtClean="0"/>
              <a:t>Výšky v trojúhelníku ostroúhl</a:t>
            </a:r>
            <a:r>
              <a:rPr lang="cs-CZ" sz="2800" dirty="0" smtClean="0"/>
              <a:t>ém, pravoúhlém a tupoúhlém</a:t>
            </a:r>
            <a:endParaRPr lang="cs-CZ" sz="2800" i="0" dirty="0" smtClean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cs-CZ" sz="2800" dirty="0" smtClean="0"/>
              <a:t>Těžnice v trojúhelníku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cs-CZ" sz="2800" dirty="0" smtClean="0"/>
              <a:t>Osy stran a osy úhlů v trojúhelníku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cs-CZ" sz="2800" dirty="0" smtClean="0"/>
              <a:t>Kružnice opsaná a vepsaná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5177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Povinné úkoly</a:t>
            </a:r>
            <a:br>
              <a:rPr lang="cs-CZ" b="1" dirty="0" smtClean="0"/>
            </a:br>
            <a:r>
              <a:rPr lang="cs-CZ" b="1" dirty="0" smtClean="0"/>
              <a:t>!!</a:t>
            </a:r>
            <a:r>
              <a:rPr lang="cs-CZ" sz="4000" b="1" dirty="0" smtClean="0"/>
              <a:t>VELMI DŮLEŽITÁ JE I KVALITA ZPRACOVÁNÍ!!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VŠE RÝSUJ NA BÍLÉ PAPÍRY!!</a:t>
            </a:r>
            <a:endParaRPr lang="cs-CZ" sz="1400" dirty="0" smtClean="0"/>
          </a:p>
          <a:p>
            <a:pPr marL="457200" indent="-457200">
              <a:buFont typeface="+mj-lt"/>
              <a:buAutoNum type="arabicParenR"/>
            </a:pPr>
            <a:r>
              <a:rPr lang="cs-CZ" sz="2400" b="1" dirty="0" smtClean="0"/>
              <a:t>Sestrojené výšky v ostroúhlém, pravoúhlém a tupoúhlém trojúhelníku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b="1" dirty="0" smtClean="0"/>
              <a:t>Sestrojené těžnice v libovolném trojúhelníku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b="1" dirty="0" smtClean="0"/>
              <a:t>Sestrojená kružnice opsaná tupoúhlému trojúhelníku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b="1" dirty="0" smtClean="0"/>
              <a:t>Sestrojená kružnice vepsaná libovolnému trojúhelníku</a:t>
            </a:r>
          </a:p>
          <a:p>
            <a:pPr marL="0" indent="0">
              <a:buNone/>
            </a:pPr>
            <a:r>
              <a:rPr lang="cs-CZ" sz="2400" b="1" dirty="0" smtClean="0"/>
              <a:t>NEBO</a:t>
            </a:r>
          </a:p>
          <a:p>
            <a:pPr marL="0" indent="0">
              <a:buNone/>
            </a:pPr>
            <a:r>
              <a:rPr lang="cs-CZ" sz="2400" b="1" dirty="0" smtClean="0"/>
              <a:t>„Velké dílo“ namísto všeho výše uvedeného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972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9657" y="125024"/>
            <a:ext cx="9601200" cy="1485900"/>
          </a:xfrm>
        </p:spPr>
        <p:txBody>
          <a:bodyPr/>
          <a:lstStyle/>
          <a:p>
            <a:r>
              <a:rPr lang="cs-CZ" dirty="0" smtClean="0"/>
              <a:t>Výšky v ostroúhlém, pravoúhlém a tupoúhlém trojúhelníku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1610924"/>
            <a:ext cx="3228912" cy="29610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9" y="949073"/>
            <a:ext cx="3676131" cy="27078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576" y="1497713"/>
            <a:ext cx="3069360" cy="399983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66801" y="5497548"/>
            <a:ext cx="80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DÉLKA VÝŠKY NÁM ŘÍKÁ, JAK JE TROJÚHELNÍK VYSOKÝ OD VRCHOLU K PROTĚJŠÍ STRANĚ (vzpomeňte si na pokus s provázkem a předmětem na něm přivázaným)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94301" y="6322424"/>
            <a:ext cx="564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výšky se protínají v 1 bodě – jmenuje se ORTOCENTRUM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14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346166"/>
            <a:ext cx="9601200" cy="1485900"/>
          </a:xfrm>
        </p:spPr>
        <p:txBody>
          <a:bodyPr/>
          <a:lstStyle/>
          <a:p>
            <a:r>
              <a:rPr lang="cs-CZ" dirty="0" smtClean="0"/>
              <a:t>Těžnice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19645"/>
            <a:ext cx="3993450" cy="49112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17865" y="2246811"/>
            <a:ext cx="558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úsečka z vrcholu do středu protilehlé strany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všechny těžnice se protínají v jednom bodě, v těžišti (zde bod T)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těžiště je rovnovážným bodem trojúhelníku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60869" y="4136572"/>
            <a:ext cx="5538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POKUS: na tvrdý karton narýsuj libovolný trojúhelník, sestroj všechny jeho výšky a najdi těžiště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polož si trojúhelník na prst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prst umísti přímo na těžiště… co pozoruješ?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62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9382" y="276497"/>
            <a:ext cx="9871166" cy="1485900"/>
          </a:xfrm>
        </p:spPr>
        <p:txBody>
          <a:bodyPr/>
          <a:lstStyle/>
          <a:p>
            <a:r>
              <a:rPr lang="cs-CZ" dirty="0" smtClean="0"/>
              <a:t>Osy stran a kružnice trojúhelníku opsaná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5131" y="1975214"/>
            <a:ext cx="3908055" cy="3435531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049382" y="1632857"/>
            <a:ext cx="6483531" cy="4515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sestroj trojúhelník </a:t>
            </a:r>
            <a:r>
              <a:rPr lang="cs-CZ" i="1" dirty="0" smtClean="0"/>
              <a:t>OPQ</a:t>
            </a:r>
            <a:r>
              <a:rPr lang="cs-CZ" dirty="0" smtClean="0"/>
              <a:t>, ve kterém: o = 9</a:t>
            </a:r>
            <a:r>
              <a:rPr lang="cs-CZ" i="1" dirty="0" smtClean="0"/>
              <a:t>cm</a:t>
            </a:r>
            <a:r>
              <a:rPr lang="cs-CZ" dirty="0" smtClean="0"/>
              <a:t>, </a:t>
            </a:r>
            <a:r>
              <a:rPr lang="cs-CZ" i="1" dirty="0" smtClean="0"/>
              <a:t>p</a:t>
            </a:r>
            <a:r>
              <a:rPr lang="cs-CZ" dirty="0" smtClean="0"/>
              <a:t> = 12</a:t>
            </a:r>
            <a:r>
              <a:rPr lang="cs-CZ" i="1" dirty="0" smtClean="0"/>
              <a:t>cm</a:t>
            </a:r>
            <a:r>
              <a:rPr lang="cs-CZ" dirty="0" smtClean="0"/>
              <a:t>, </a:t>
            </a:r>
            <a:r>
              <a:rPr lang="cs-CZ" i="1" dirty="0"/>
              <a:t>q</a:t>
            </a:r>
            <a:r>
              <a:rPr lang="cs-CZ" dirty="0" smtClean="0"/>
              <a:t> = 6</a:t>
            </a:r>
            <a:r>
              <a:rPr lang="cs-CZ" i="1" dirty="0" smtClean="0"/>
              <a:t>cm</a:t>
            </a:r>
          </a:p>
          <a:p>
            <a:r>
              <a:rPr lang="cs-CZ" dirty="0" smtClean="0"/>
              <a:t>dále sestroj osy stran:</a:t>
            </a:r>
          </a:p>
          <a:p>
            <a:pPr lvl="1"/>
            <a:r>
              <a:rPr lang="cs-CZ" dirty="0" smtClean="0"/>
              <a:t>OP</a:t>
            </a:r>
          </a:p>
          <a:p>
            <a:pPr lvl="1"/>
            <a:r>
              <a:rPr lang="cs-CZ" dirty="0" smtClean="0"/>
              <a:t>PQ</a:t>
            </a:r>
          </a:p>
          <a:p>
            <a:pPr lvl="1"/>
            <a:r>
              <a:rPr lang="cs-CZ" dirty="0" smtClean="0"/>
              <a:t>OQ</a:t>
            </a:r>
          </a:p>
          <a:p>
            <a:r>
              <a:rPr lang="cs-CZ" dirty="0" smtClean="0"/>
              <a:t>průsečík všech os nazvi </a:t>
            </a:r>
            <a:r>
              <a:rPr lang="cs-CZ" i="1" dirty="0" smtClean="0"/>
              <a:t>S</a:t>
            </a:r>
          </a:p>
          <a:p>
            <a:r>
              <a:rPr lang="cs-CZ" dirty="0" smtClean="0"/>
              <a:t>sestroj kružnici, která má střed v bodě </a:t>
            </a:r>
            <a:r>
              <a:rPr lang="cs-CZ" i="1" dirty="0" smtClean="0"/>
              <a:t>S</a:t>
            </a:r>
            <a:r>
              <a:rPr lang="cs-CZ" dirty="0" smtClean="0"/>
              <a:t> a poloměr je rovný vzdálenosti bodu </a:t>
            </a:r>
            <a:r>
              <a:rPr lang="cs-CZ" i="1" dirty="0" smtClean="0"/>
              <a:t>S</a:t>
            </a:r>
            <a:r>
              <a:rPr lang="cs-CZ" dirty="0" smtClean="0"/>
              <a:t> od bodu </a:t>
            </a:r>
            <a:r>
              <a:rPr lang="cs-CZ" i="1" dirty="0" smtClean="0"/>
              <a:t>O</a:t>
            </a:r>
            <a:endParaRPr lang="cs-CZ" dirty="0" smtClean="0"/>
          </a:p>
          <a:p>
            <a:r>
              <a:rPr lang="cs-CZ" dirty="0" smtClean="0"/>
              <a:t>sestrojil/a jsi KRUŽNICI TROJÚHELNÍKU OPSANOU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85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2262" y="343656"/>
            <a:ext cx="9601200" cy="85083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Osy úhlů a kružnice trojúhelníku vepsaná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32262" y="1371599"/>
            <a:ext cx="6422571" cy="4654732"/>
          </a:xfrm>
        </p:spPr>
        <p:txBody>
          <a:bodyPr>
            <a:normAutofit/>
          </a:bodyPr>
          <a:lstStyle/>
          <a:p>
            <a:r>
              <a:rPr lang="cs-CZ" dirty="0"/>
              <a:t>sestroj trojúhelník </a:t>
            </a:r>
            <a:r>
              <a:rPr lang="cs-CZ" i="1" dirty="0"/>
              <a:t>KLM</a:t>
            </a:r>
            <a:r>
              <a:rPr lang="cs-CZ" dirty="0"/>
              <a:t>, ve kterém: </a:t>
            </a:r>
            <a:r>
              <a:rPr lang="cs-CZ" i="1" dirty="0"/>
              <a:t>k</a:t>
            </a:r>
            <a:r>
              <a:rPr lang="cs-CZ" dirty="0"/>
              <a:t> = 8</a:t>
            </a:r>
            <a:r>
              <a:rPr lang="cs-CZ" i="1" dirty="0"/>
              <a:t>cm</a:t>
            </a:r>
            <a:r>
              <a:rPr lang="cs-CZ" dirty="0"/>
              <a:t>, </a:t>
            </a:r>
            <a:r>
              <a:rPr lang="cs-CZ" i="1" dirty="0"/>
              <a:t>l</a:t>
            </a:r>
            <a:r>
              <a:rPr lang="cs-CZ" dirty="0"/>
              <a:t> = 12</a:t>
            </a:r>
            <a:r>
              <a:rPr lang="cs-CZ" i="1" dirty="0"/>
              <a:t>cm</a:t>
            </a:r>
            <a:r>
              <a:rPr lang="cs-CZ" dirty="0"/>
              <a:t>, </a:t>
            </a:r>
            <a:r>
              <a:rPr lang="cs-CZ" i="1" dirty="0"/>
              <a:t>m</a:t>
            </a:r>
            <a:r>
              <a:rPr lang="cs-CZ" dirty="0"/>
              <a:t> = 13</a:t>
            </a:r>
            <a:r>
              <a:rPr lang="cs-CZ" i="1" dirty="0"/>
              <a:t>cm</a:t>
            </a:r>
            <a:endParaRPr lang="cs-CZ" i="1" dirty="0" smtClean="0"/>
          </a:p>
          <a:p>
            <a:r>
              <a:rPr lang="cs-CZ" dirty="0" smtClean="0"/>
              <a:t>dále sestroj osy úhlů:</a:t>
            </a:r>
          </a:p>
          <a:p>
            <a:pPr lvl="1"/>
            <a:r>
              <a:rPr lang="cs-CZ" dirty="0" smtClean="0"/>
              <a:t>KLM</a:t>
            </a:r>
          </a:p>
          <a:p>
            <a:pPr lvl="1"/>
            <a:r>
              <a:rPr lang="cs-CZ" dirty="0" smtClean="0"/>
              <a:t>LMK</a:t>
            </a:r>
          </a:p>
          <a:p>
            <a:pPr lvl="1"/>
            <a:r>
              <a:rPr lang="cs-CZ" dirty="0" smtClean="0"/>
              <a:t>MKL</a:t>
            </a:r>
          </a:p>
          <a:p>
            <a:r>
              <a:rPr lang="cs-CZ" dirty="0" smtClean="0"/>
              <a:t>průsečík všech os nazvi </a:t>
            </a:r>
            <a:r>
              <a:rPr lang="cs-CZ" i="1" dirty="0" smtClean="0"/>
              <a:t>S</a:t>
            </a:r>
          </a:p>
          <a:p>
            <a:r>
              <a:rPr lang="cs-CZ" dirty="0" smtClean="0"/>
              <a:t>z bodu </a:t>
            </a:r>
            <a:r>
              <a:rPr lang="cs-CZ" i="1" dirty="0" smtClean="0"/>
              <a:t>S</a:t>
            </a:r>
            <a:r>
              <a:rPr lang="cs-CZ" dirty="0" smtClean="0"/>
              <a:t> veď kolmici na stranu </a:t>
            </a:r>
            <a:r>
              <a:rPr lang="cs-CZ" i="1" dirty="0" smtClean="0"/>
              <a:t>m, </a:t>
            </a:r>
            <a:r>
              <a:rPr lang="cs-CZ" dirty="0" smtClean="0"/>
              <a:t>průsečík této kolmice se stranou </a:t>
            </a:r>
            <a:r>
              <a:rPr lang="cs-CZ" i="1" dirty="0" smtClean="0"/>
              <a:t>KL</a:t>
            </a:r>
            <a:r>
              <a:rPr lang="cs-CZ" dirty="0" smtClean="0"/>
              <a:t> nazvi </a:t>
            </a:r>
            <a:r>
              <a:rPr lang="cs-CZ" i="1" dirty="0" smtClean="0"/>
              <a:t>P</a:t>
            </a:r>
            <a:endParaRPr lang="cs-CZ" dirty="0" smtClean="0"/>
          </a:p>
          <a:p>
            <a:r>
              <a:rPr lang="cs-CZ" dirty="0" smtClean="0"/>
              <a:t>sestroj kružnici se středem </a:t>
            </a:r>
            <a:r>
              <a:rPr lang="cs-CZ" i="1" dirty="0" smtClean="0"/>
              <a:t>S</a:t>
            </a:r>
            <a:r>
              <a:rPr lang="cs-CZ" dirty="0" smtClean="0"/>
              <a:t> a poloměrem rovným délce úsečky </a:t>
            </a:r>
            <a:r>
              <a:rPr lang="cs-CZ" i="1" dirty="0" smtClean="0"/>
              <a:t>SP</a:t>
            </a:r>
          </a:p>
          <a:p>
            <a:r>
              <a:rPr lang="cs-CZ" dirty="0" smtClean="0"/>
              <a:t>sestrojil/a jsi KRUŽNICI TROJÚHELNÍKU VEPSANOU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419" y="1868224"/>
            <a:ext cx="4348026" cy="27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4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„VELKÉ DÍLO“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845" y="897527"/>
            <a:ext cx="6828639" cy="5241701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284514" y="1972490"/>
            <a:ext cx="3435532" cy="416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narýsuj libovolný ostroúhlý obecný trojúhelník</a:t>
            </a:r>
          </a:p>
          <a:p>
            <a:r>
              <a:rPr lang="cs-CZ" dirty="0" smtClean="0"/>
              <a:t>sestroj do něj kružnici vepsanou</a:t>
            </a:r>
          </a:p>
          <a:p>
            <a:r>
              <a:rPr lang="cs-CZ" dirty="0" smtClean="0"/>
              <a:t>sestroj do něj kružnici opsanou</a:t>
            </a:r>
          </a:p>
          <a:p>
            <a:r>
              <a:rPr lang="cs-CZ" dirty="0" smtClean="0"/>
              <a:t>sestroj všechny jeho výšky</a:t>
            </a:r>
          </a:p>
          <a:p>
            <a:r>
              <a:rPr lang="cs-CZ" dirty="0" smtClean="0"/>
              <a:t>sestroj všechny jeho těžnice</a:t>
            </a:r>
          </a:p>
          <a:p>
            <a:pPr marL="0" indent="0">
              <a:buNone/>
            </a:pPr>
            <a:r>
              <a:rPr lang="cs-CZ" dirty="0" smtClean="0"/>
              <a:t>TOTO PŘIJÍMÁM ZA TVOU TÝDENNÍ PRÁCI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40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2594" y="250371"/>
            <a:ext cx="9601200" cy="1485900"/>
          </a:xfrm>
        </p:spPr>
        <p:txBody>
          <a:bodyPr/>
          <a:lstStyle/>
          <a:p>
            <a:r>
              <a:rPr lang="cs-CZ" dirty="0" smtClean="0"/>
              <a:t>Pokud máš vše předchozí hotové…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sz="4000" dirty="0" smtClean="0"/>
              <a:t>řeš do sešitu)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422" y="1928948"/>
            <a:ext cx="84792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4537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939</TotalTime>
  <Words>374</Words>
  <Application>Microsoft Office PowerPoint</Application>
  <PresentationFormat>Širokoúhlá obrazovka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Calibri</vt:lpstr>
      <vt:lpstr>Franklin Gothic Book</vt:lpstr>
      <vt:lpstr>Crop</vt:lpstr>
      <vt:lpstr>MATEMATIKA 12. - 16. října celkem 4 hodiny</vt:lpstr>
      <vt:lpstr>VÝKLADOVÉ HODINY</vt:lpstr>
      <vt:lpstr>Povinné úkoly !!VELMI DŮLEŽITÁ JE I KVALITA ZPRACOVÁNÍ!!</vt:lpstr>
      <vt:lpstr>Výšky v ostroúhlém, pravoúhlém a tupoúhlém trojúhelníku</vt:lpstr>
      <vt:lpstr>Těžnice</vt:lpstr>
      <vt:lpstr>Osy stran a kružnice trojúhelníku opsaná</vt:lpstr>
      <vt:lpstr>Osy úhlů a kružnice trojúhelníku vepsaná</vt:lpstr>
      <vt:lpstr>„VELKÉ DÍLO“</vt:lpstr>
      <vt:lpstr>Pokud máš vše předchozí hotové… (řeš do sešitu)</vt:lpstr>
      <vt:lpstr>MENŠÍ DÍLO – pokud máš vše povinné hotovo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ŘÍJEN</dc:title>
  <dc:creator>Pařízková Ivana</dc:creator>
  <cp:lastModifiedBy>Pařízková Ivana</cp:lastModifiedBy>
  <cp:revision>40</cp:revision>
  <cp:lastPrinted>2020-10-05T05:46:37Z</cp:lastPrinted>
  <dcterms:created xsi:type="dcterms:W3CDTF">2020-09-24T12:20:00Z</dcterms:created>
  <dcterms:modified xsi:type="dcterms:W3CDTF">2020-10-09T12:51:33Z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