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0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29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45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69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44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65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22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22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35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89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tx2">
                <a:lumMod val="60000"/>
                <a:lumOff val="40000"/>
              </a:schemeClr>
            </a:gs>
            <a:gs pos="8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99F3-CBFB-47BB-8CA4-0D9A5D8C87A0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E2E5-27FC-486C-AC15-7DF17B89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1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Hydroxid vápenatý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tx1"/>
                </a:solidFill>
              </a:rPr>
              <a:t>využití</a:t>
            </a:r>
            <a:endParaRPr lang="cs-CZ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 smtClean="0"/>
              <a:t>= Hašené </a:t>
            </a:r>
            <a:r>
              <a:rPr lang="cs-CZ" b="1" dirty="0" smtClean="0"/>
              <a:t>vápno </a:t>
            </a:r>
            <a:r>
              <a:rPr lang="cs-CZ" b="1" dirty="0" smtClean="0"/>
              <a:t>- příprava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Těžba vápence </a:t>
            </a:r>
            <a:r>
              <a:rPr lang="cs-CZ" dirty="0" smtClean="0"/>
              <a:t>CaCO</a:t>
            </a:r>
            <a:r>
              <a:rPr lang="cs-CZ" baseline="-25000" dirty="0" smtClean="0"/>
              <a:t>3 </a:t>
            </a:r>
            <a:r>
              <a:rPr lang="cs-CZ" dirty="0" smtClean="0"/>
              <a:t>- lomy</a:t>
            </a:r>
            <a:endParaRPr lang="cs-CZ" baseline="-25000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Vápenka</a:t>
            </a:r>
          </a:p>
          <a:p>
            <a:pPr lvl="1"/>
            <a:r>
              <a:rPr lang="cs-CZ" dirty="0" smtClean="0"/>
              <a:t>výroba páleného vápna </a:t>
            </a:r>
            <a:r>
              <a:rPr lang="cs-CZ" dirty="0" err="1" smtClean="0"/>
              <a:t>CaO</a:t>
            </a:r>
            <a:endParaRPr lang="cs-CZ" dirty="0"/>
          </a:p>
          <a:p>
            <a:endParaRPr lang="cs-CZ" baseline="-25000" dirty="0" smtClean="0"/>
          </a:p>
          <a:p>
            <a:endParaRPr lang="cs-CZ" baseline="-25000" dirty="0"/>
          </a:p>
          <a:p>
            <a:endParaRPr lang="cs-CZ" baseline="-25000" dirty="0" smtClean="0"/>
          </a:p>
          <a:p>
            <a:endParaRPr lang="cs-CZ" dirty="0" smtClean="0"/>
          </a:p>
          <a:p>
            <a:r>
              <a:rPr lang="cs-CZ" dirty="0" smtClean="0"/>
              <a:t>Smísením </a:t>
            </a:r>
            <a:r>
              <a:rPr lang="cs-CZ" dirty="0" smtClean="0"/>
              <a:t>páleného vápna </a:t>
            </a:r>
            <a:r>
              <a:rPr lang="cs-CZ" dirty="0" smtClean="0"/>
              <a:t>s vodou – hašené vápno Ca(OH)</a:t>
            </a:r>
            <a:r>
              <a:rPr lang="cs-CZ" baseline="-25000" dirty="0" smtClean="0"/>
              <a:t>2</a:t>
            </a:r>
            <a:endParaRPr lang="cs-CZ" baseline="-25000" dirty="0" smtClean="0"/>
          </a:p>
          <a:p>
            <a:endParaRPr lang="cs-CZ" dirty="0" smtClean="0"/>
          </a:p>
        </p:txBody>
      </p:sp>
      <p:pic>
        <p:nvPicPr>
          <p:cNvPr id="1026" name="Picture 2" descr="http://bagry.cz/var/ezwebin_site/storage/images/clanky/fotoreportaze/tezba_vapence_spolecnosti_lomy_morina_v_lomu_cerinka/kolovy_nakladac_komatsu_wa_600/575955-1-cze-CZ/kolovy_nakladac_komatsu_wa_600_gallerysli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27660"/>
            <a:ext cx="2377750" cy="185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bor:Vápenka ve Velké Chuchli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3429000"/>
            <a:ext cx="270198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tavmachem.eu/ESHOP/obrazky/img_E5100001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126460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8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 err="1" smtClean="0"/>
              <a:t>Satvebnictví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Vápenná </a:t>
            </a:r>
            <a:r>
              <a:rPr lang="cs-CZ" dirty="0"/>
              <a:t>malta (+ písek a voda)</a:t>
            </a:r>
          </a:p>
          <a:p>
            <a:r>
              <a:rPr lang="cs-CZ" dirty="0"/>
              <a:t>Bílení zdiva, desinfekce</a:t>
            </a:r>
          </a:p>
          <a:p>
            <a:endParaRPr lang="cs-CZ" dirty="0"/>
          </a:p>
        </p:txBody>
      </p:sp>
      <p:pic>
        <p:nvPicPr>
          <p:cNvPr id="2050" name="Picture 2" descr="http://www.sdh.pikov.cz/fotky/cinnosti/2005_08_20_--_brigada-zed_--_kostelec/slides/borotin_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2664296" cy="355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3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 smtClean="0"/>
              <a:t>Kosmetika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Bezlouhový</a:t>
            </a:r>
            <a:r>
              <a:rPr lang="cs-CZ" dirty="0" smtClean="0"/>
              <a:t> (bez </a:t>
            </a:r>
            <a:r>
              <a:rPr lang="cs-CZ" dirty="0" err="1" smtClean="0"/>
              <a:t>NaOH</a:t>
            </a:r>
            <a:r>
              <a:rPr lang="cs-CZ" dirty="0" smtClean="0"/>
              <a:t>) </a:t>
            </a:r>
            <a:r>
              <a:rPr lang="cs-CZ" dirty="0" err="1" smtClean="0"/>
              <a:t>narovnávač</a:t>
            </a:r>
            <a:r>
              <a:rPr lang="cs-CZ" dirty="0" smtClean="0"/>
              <a:t> vlasů</a:t>
            </a:r>
          </a:p>
          <a:p>
            <a:r>
              <a:rPr lang="cs-CZ" dirty="0" smtClean="0"/>
              <a:t>Chemická depilace</a:t>
            </a:r>
          </a:p>
          <a:p>
            <a:r>
              <a:rPr lang="cs-CZ" dirty="0" smtClean="0"/>
              <a:t>Součást zubní pasty s bakteriocidním účinkem</a:t>
            </a:r>
          </a:p>
          <a:p>
            <a:endParaRPr lang="cs-CZ" dirty="0"/>
          </a:p>
        </p:txBody>
      </p:sp>
      <p:pic>
        <p:nvPicPr>
          <p:cNvPr id="6146" name="Picture 2" descr="http://www.nonrx.cz/index.php?dispatch=image.fetch_ext_image&amp;code=5425005120013&amp;w=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73016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7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 smtClean="0"/>
              <a:t>Doplněk stravy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Vápníkový doplněk přípravků pro děti</a:t>
            </a:r>
          </a:p>
          <a:p>
            <a:r>
              <a:rPr lang="cs-CZ" dirty="0" smtClean="0"/>
              <a:t>Zdroj vápníku v akváriích</a:t>
            </a:r>
            <a:endParaRPr lang="cs-CZ" dirty="0"/>
          </a:p>
        </p:txBody>
      </p:sp>
      <p:pic>
        <p:nvPicPr>
          <p:cNvPr id="5122" name="Picture 2" descr="http://www.elvina.cz/fotky9536/fotos/_vyr_86imag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64904"/>
            <a:ext cx="178219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8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 smtClean="0"/>
              <a:t>Potravinářství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Úprava vody</a:t>
            </a:r>
          </a:p>
          <a:p>
            <a:r>
              <a:rPr lang="cs-CZ" dirty="0" smtClean="0"/>
              <a:t>Separace cukru z cukrové třtiny</a:t>
            </a:r>
          </a:p>
          <a:p>
            <a:r>
              <a:rPr lang="cs-CZ" dirty="0" smtClean="0"/>
              <a:t>Norský </a:t>
            </a:r>
            <a:r>
              <a:rPr lang="cs-CZ" dirty="0" err="1" smtClean="0"/>
              <a:t>lutefisk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sušená </a:t>
            </a:r>
            <a:r>
              <a:rPr lang="cs-CZ" dirty="0" smtClean="0"/>
              <a:t>treska se namáčí ve směsi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hašeného </a:t>
            </a:r>
            <a:r>
              <a:rPr lang="cs-CZ" dirty="0" smtClean="0"/>
              <a:t>vápna a sody aby změkla)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 smtClean="0"/>
              <a:t>indiánské </a:t>
            </a:r>
            <a:r>
              <a:rPr lang="cs-CZ" dirty="0" smtClean="0"/>
              <a:t>kuchyni</a:t>
            </a:r>
            <a:endParaRPr lang="cs-CZ" dirty="0" smtClean="0"/>
          </a:p>
          <a:p>
            <a:pPr lvl="1"/>
            <a:r>
              <a:rPr lang="cs-CZ" dirty="0" smtClean="0"/>
              <a:t> úprava kukuřice (výživnější)</a:t>
            </a:r>
          </a:p>
          <a:p>
            <a:pPr lvl="1"/>
            <a:r>
              <a:rPr lang="cs-CZ" dirty="0" smtClean="0"/>
              <a:t>Při žvýkání tabáku, listů koky (zvyšuje absorpci ve střevě)</a:t>
            </a:r>
          </a:p>
          <a:p>
            <a:endParaRPr lang="cs-CZ" dirty="0" smtClean="0"/>
          </a:p>
        </p:txBody>
      </p:sp>
      <p:pic>
        <p:nvPicPr>
          <p:cNvPr id="3074" name="Picture 2" descr="http://www.delsjourney.com/images/close-ups/us/food/Lutefi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943" y="2492896"/>
            <a:ext cx="297633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6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 smtClean="0"/>
              <a:t>Zajímavost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Přidáván do mořské vody aby reagoval s CO</a:t>
            </a:r>
            <a:r>
              <a:rPr lang="cs-CZ" baseline="-25000" dirty="0" smtClean="0"/>
              <a:t>2</a:t>
            </a:r>
            <a:r>
              <a:rPr lang="cs-CZ" dirty="0" smtClean="0"/>
              <a:t> (snížení množství skleníkového plynu)</a:t>
            </a:r>
            <a:endParaRPr lang="cs-CZ" dirty="0"/>
          </a:p>
        </p:txBody>
      </p:sp>
      <p:pic>
        <p:nvPicPr>
          <p:cNvPr id="4098" name="Picture 2" descr="https://lh6.googleusercontent.com/_60kP9y97a90/TW5ZtdUeGtI/AAAAAAAAAVA/NUAs3C4tahY/4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52936"/>
            <a:ext cx="48768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0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 smtClean="0"/>
              <a:t>Přiřaď odpovídající si pojmy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Pálené vápno</a:t>
            </a:r>
          </a:p>
          <a:p>
            <a:r>
              <a:rPr lang="cs-CZ" dirty="0" smtClean="0"/>
              <a:t>Hašené vápno</a:t>
            </a:r>
          </a:p>
          <a:p>
            <a:r>
              <a:rPr lang="cs-CZ" dirty="0" smtClean="0"/>
              <a:t>Vápenec</a:t>
            </a:r>
          </a:p>
          <a:p>
            <a:r>
              <a:rPr lang="cs-CZ" dirty="0" smtClean="0"/>
              <a:t>Vápenná voda</a:t>
            </a:r>
          </a:p>
          <a:p>
            <a:r>
              <a:rPr lang="cs-CZ" dirty="0" smtClean="0"/>
              <a:t>Louh sodný</a:t>
            </a:r>
          </a:p>
          <a:p>
            <a:r>
              <a:rPr lang="cs-CZ" dirty="0" err="1" smtClean="0"/>
              <a:t>NaOH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Hydroxid sodný</a:t>
            </a:r>
          </a:p>
          <a:p>
            <a:r>
              <a:rPr lang="cs-CZ" dirty="0" smtClean="0"/>
              <a:t>Oxid vápenatý</a:t>
            </a:r>
          </a:p>
          <a:p>
            <a:r>
              <a:rPr lang="cs-CZ" dirty="0" smtClean="0"/>
              <a:t>Hydroxid vápenatý</a:t>
            </a:r>
          </a:p>
          <a:p>
            <a:r>
              <a:rPr lang="cs-CZ" dirty="0" smtClean="0"/>
              <a:t>Roztok hydroxidu sodného</a:t>
            </a:r>
          </a:p>
          <a:p>
            <a:r>
              <a:rPr lang="cs-CZ" dirty="0" smtClean="0"/>
              <a:t>Roztok hydroxidu vápenatého</a:t>
            </a:r>
          </a:p>
          <a:p>
            <a:r>
              <a:rPr lang="cs-CZ" dirty="0" smtClean="0"/>
              <a:t>CaCO</a:t>
            </a:r>
            <a:r>
              <a:rPr lang="cs-CZ" baseline="-25000" dirty="0" smtClean="0"/>
              <a:t>3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612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152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Hydroxid vápenatý</vt:lpstr>
      <vt:lpstr>= Hašené vápno - příprava</vt:lpstr>
      <vt:lpstr>Satvebnictví</vt:lpstr>
      <vt:lpstr>Kosmetika</vt:lpstr>
      <vt:lpstr>Doplněk stravy</vt:lpstr>
      <vt:lpstr>Potravinářství</vt:lpstr>
      <vt:lpstr>Zajímavost</vt:lpstr>
      <vt:lpstr>Přiřaď odpovídající si pojmy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Hydroxid vápenatý</dc:title>
  <dc:creator>Učitel</dc:creator>
  <cp:lastModifiedBy>petra.wernischova</cp:lastModifiedBy>
  <cp:revision>5</cp:revision>
  <dcterms:created xsi:type="dcterms:W3CDTF">2012-05-16T20:37:49Z</dcterms:created>
  <dcterms:modified xsi:type="dcterms:W3CDTF">2012-05-17T05:50:09Z</dcterms:modified>
</cp:coreProperties>
</file>