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2" r:id="rId2"/>
    <p:sldId id="263" r:id="rId3"/>
    <p:sldId id="256" r:id="rId4"/>
    <p:sldId id="257" r:id="rId5"/>
    <p:sldId id="258" r:id="rId6"/>
    <p:sldId id="259" r:id="rId7"/>
    <p:sldId id="264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46179-EDC5-4DB8-BF70-6A4CF663FA15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28A47-63FB-4F1C-8436-153A7AE42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10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9FB41A-E08D-4873-9A13-1AE7A146382D}" type="datetimeFigureOut">
              <a:rPr lang="cs-CZ" smtClean="0"/>
              <a:t>12.5.2019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1733AA-7357-4B56-A808-9D7D36A7120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fice.microsof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385921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036338" y="1217088"/>
            <a:ext cx="76328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ZÁKLADNÍ ŠKOLA SLOVAN, KROMĚŘÍŽ, PŘÍSPĚVKOVÁ ORGANIZACE</a:t>
            </a:r>
          </a:p>
          <a:p>
            <a:pPr algn="ctr"/>
            <a:r>
              <a:rPr lang="cs-CZ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ZEYEROVA 3354, 767 01 KROMĚŘÍŽ</a:t>
            </a:r>
          </a:p>
          <a:p>
            <a:pPr algn="ctr"/>
            <a:endParaRPr lang="cs-CZ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dirty="0">
                <a:latin typeface="Calibri" pitchFamily="34" charset="0"/>
                <a:cs typeface="Calibri" pitchFamily="34" charset="0"/>
              </a:rPr>
              <a:t>projekt v rámci vzdělávacího programu</a:t>
            </a:r>
          </a:p>
          <a:p>
            <a:pPr algn="ctr"/>
            <a:r>
              <a:rPr lang="cs-CZ" dirty="0">
                <a:latin typeface="Calibri" pitchFamily="34" charset="0"/>
                <a:cs typeface="Calibri" pitchFamily="34" charset="0"/>
              </a:rPr>
              <a:t>VZDĚLÁNÍ PRO KONKURENCESCHOPNOST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dirty="0">
                <a:latin typeface="Calibri" pitchFamily="34" charset="0"/>
                <a:cs typeface="Calibri" pitchFamily="34" charset="0"/>
              </a:rPr>
              <a:t>ŠABLONA ČÍSLO: III/2</a:t>
            </a:r>
          </a:p>
          <a:p>
            <a:pPr algn="ctr"/>
            <a:r>
              <a:rPr lang="cs-CZ" dirty="0">
                <a:latin typeface="Calibri" pitchFamily="34" charset="0"/>
                <a:cs typeface="Calibri" pitchFamily="34" charset="0"/>
              </a:rPr>
              <a:t>NÁZEV:  INOVACE A ZKVALITNĚNÍ VÝUKY PROSTŘEDNICTVÍM ICT</a:t>
            </a: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PŘEDMĚT: Chemie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ROČNÍK: osmý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TÉMA: Hydroxidy – úvod, názvosloví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AUTOR: Mgr. Pavla Krásná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DATUM VYTVOŘENÍ: 5. 5. 2012</a:t>
            </a:r>
          </a:p>
          <a:p>
            <a:endParaRPr lang="cs-CZ" dirty="0"/>
          </a:p>
          <a:p>
            <a:pPr algn="ctr"/>
            <a:r>
              <a:rPr lang="cs-CZ" sz="2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VY_32_INOVACE_47_PK</a:t>
            </a:r>
          </a:p>
        </p:txBody>
      </p:sp>
    </p:spTree>
    <p:extLst>
      <p:ext uri="{BB962C8B-B14F-4D97-AF65-F5344CB8AC3E}">
        <p14:creationId xmlns:p14="http://schemas.microsoft.com/office/powerpoint/2010/main" val="137898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Vyber vzorce hydroxidů a pojmenuj je:</a:t>
            </a:r>
          </a:p>
        </p:txBody>
      </p:sp>
      <p:pic>
        <p:nvPicPr>
          <p:cNvPr id="5123" name="Picture 3" descr="C:\Documents and Settings\uzivatel\Local Settings\Temporary Internet Files\Content.IE5\I52SZBGL\MC900440428[5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213124"/>
            <a:ext cx="1156395" cy="121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5536" y="1412776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Arial Black" pitchFamily="34" charset="0"/>
              </a:rPr>
              <a:t>NaCl</a:t>
            </a:r>
            <a:r>
              <a:rPr lang="cs-CZ" sz="2800" dirty="0">
                <a:latin typeface="Arial Black" pitchFamily="34" charset="0"/>
              </a:rPr>
              <a:t>		</a:t>
            </a:r>
            <a:r>
              <a:rPr lang="cs-CZ" sz="2800" dirty="0" err="1">
                <a:latin typeface="Arial Black" pitchFamily="34" charset="0"/>
              </a:rPr>
              <a:t>AgOH</a:t>
            </a:r>
            <a:r>
              <a:rPr lang="cs-CZ" sz="2800" dirty="0">
                <a:latin typeface="Arial Black" pitchFamily="34" charset="0"/>
              </a:rPr>
              <a:t>		Na</a:t>
            </a:r>
            <a:r>
              <a:rPr lang="cs-CZ" sz="2800" baseline="-25000" dirty="0">
                <a:latin typeface="Arial Black" pitchFamily="34" charset="0"/>
              </a:rPr>
              <a:t>2</a:t>
            </a:r>
            <a:r>
              <a:rPr lang="cs-CZ" sz="2800" dirty="0">
                <a:latin typeface="Arial Black" pitchFamily="34" charset="0"/>
              </a:rPr>
              <a:t>O</a:t>
            </a:r>
          </a:p>
          <a:p>
            <a:endParaRPr lang="cs-CZ" sz="2800" dirty="0">
              <a:latin typeface="Arial Black" pitchFamily="34" charset="0"/>
            </a:endParaRPr>
          </a:p>
          <a:p>
            <a:r>
              <a:rPr lang="cs-CZ" sz="2800" dirty="0">
                <a:latin typeface="Arial Black" pitchFamily="34" charset="0"/>
              </a:rPr>
              <a:t>CO</a:t>
            </a:r>
            <a:r>
              <a:rPr lang="cs-CZ" sz="2800" baseline="-25000" dirty="0">
                <a:latin typeface="Arial Black" pitchFamily="34" charset="0"/>
              </a:rPr>
              <a:t>2</a:t>
            </a:r>
            <a:r>
              <a:rPr lang="cs-CZ" sz="2800" dirty="0">
                <a:latin typeface="Arial Black" pitchFamily="34" charset="0"/>
              </a:rPr>
              <a:t>			MgCl</a:t>
            </a:r>
            <a:r>
              <a:rPr lang="cs-CZ" sz="2800" baseline="-25000" dirty="0">
                <a:latin typeface="Arial Black" pitchFamily="34" charset="0"/>
              </a:rPr>
              <a:t>2</a:t>
            </a:r>
            <a:r>
              <a:rPr lang="cs-CZ" sz="2800" dirty="0">
                <a:latin typeface="Arial Black" pitchFamily="34" charset="0"/>
              </a:rPr>
              <a:t>		Al(OH)</a:t>
            </a:r>
            <a:r>
              <a:rPr lang="cs-CZ" sz="2800" baseline="-25000" dirty="0">
                <a:latin typeface="Arial Black" pitchFamily="34" charset="0"/>
              </a:rPr>
              <a:t>3</a:t>
            </a:r>
          </a:p>
          <a:p>
            <a:endParaRPr lang="cs-CZ" sz="2800" dirty="0">
              <a:latin typeface="Arial Black" pitchFamily="34" charset="0"/>
            </a:endParaRPr>
          </a:p>
          <a:p>
            <a:r>
              <a:rPr lang="cs-CZ" sz="2800" dirty="0" err="1">
                <a:latin typeface="Arial Black" pitchFamily="34" charset="0"/>
              </a:rPr>
              <a:t>Pb</a:t>
            </a:r>
            <a:r>
              <a:rPr lang="cs-CZ" sz="2800" dirty="0">
                <a:latin typeface="Arial Black" pitchFamily="34" charset="0"/>
              </a:rPr>
              <a:t>(OH)</a:t>
            </a:r>
            <a:r>
              <a:rPr lang="cs-CZ" sz="2800" baseline="-25000" dirty="0">
                <a:latin typeface="Arial Black" pitchFamily="34" charset="0"/>
              </a:rPr>
              <a:t>2</a:t>
            </a:r>
            <a:r>
              <a:rPr lang="cs-CZ" sz="2800" dirty="0">
                <a:latin typeface="Arial Black" pitchFamily="34" charset="0"/>
              </a:rPr>
              <a:t>		SO</a:t>
            </a:r>
            <a:r>
              <a:rPr lang="cs-CZ" sz="2800" baseline="-25000" dirty="0">
                <a:latin typeface="Arial Black" pitchFamily="34" charset="0"/>
              </a:rPr>
              <a:t>3</a:t>
            </a:r>
            <a:r>
              <a:rPr lang="cs-CZ" sz="2800" dirty="0">
                <a:latin typeface="Arial Black" pitchFamily="34" charset="0"/>
              </a:rPr>
              <a:t>			</a:t>
            </a:r>
            <a:r>
              <a:rPr lang="cs-CZ" sz="2800" dirty="0" err="1">
                <a:latin typeface="Arial Black" pitchFamily="34" charset="0"/>
              </a:rPr>
              <a:t>ZnO</a:t>
            </a:r>
            <a:endParaRPr lang="cs-CZ" sz="2800" dirty="0">
              <a:latin typeface="Arial Black" pitchFamily="34" charset="0"/>
            </a:endParaRPr>
          </a:p>
          <a:p>
            <a:r>
              <a:rPr lang="cs-CZ" sz="2800" dirty="0">
                <a:latin typeface="Arial Black" pitchFamily="34" charset="0"/>
              </a:rPr>
              <a:t>		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3789040"/>
            <a:ext cx="857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--------------------------------------------------------------------------------------------------------------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3733" y="443711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FF0000"/>
                </a:solidFill>
                <a:latin typeface="Arial Black" pitchFamily="34" charset="0"/>
              </a:rPr>
              <a:t>Pb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(OH)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31840" y="443711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FF0000"/>
                </a:solidFill>
                <a:latin typeface="Arial Black" pitchFamily="34" charset="0"/>
              </a:rPr>
              <a:t>AgOH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16196" y="443711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Al(OH)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733" y="5234842"/>
            <a:ext cx="1735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hydroxid olovnatý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059832" y="523484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hydroxid stříbrný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820242" y="5230607"/>
            <a:ext cx="1952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hydroxid hlinitý</a:t>
            </a:r>
          </a:p>
        </p:txBody>
      </p:sp>
    </p:spTree>
    <p:extLst>
      <p:ext uri="{BB962C8B-B14F-4D97-AF65-F5344CB8AC3E}">
        <p14:creationId xmlns:p14="http://schemas.microsoft.com/office/powerpoint/2010/main" val="112743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Arial Black" pitchFamily="34" charset="0"/>
              </a:rPr>
              <a:t>Zdroje: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2784812"/>
            <a:ext cx="3505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  <a:hlinkClick r:id="rId2"/>
              </a:rPr>
              <a:t>www.office.microsoft.com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340767"/>
            <a:ext cx="8171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Mgr. ŠIBOR, J. Ph.D., Mgr. PLUCKOVÁ, I. Ph.D., Mgr. Mach, J. Chemie pro 8. ročník - Úvod do obecné a anorganické chemie, 1. vyd. Brno: Nová škola, s. r. o., 2010. ISBN 9788072891337. s.  68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6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7263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Arial Black" pitchFamily="34" charset="0"/>
                <a:cs typeface="Calibri" pitchFamily="34" charset="0"/>
              </a:rPr>
              <a:t>Anotace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3733" y="1340768"/>
            <a:ext cx="8071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Výukový materiál je určen pro žáky osmého ročníku. Je zpracován jako prezentace v PowerPointu. Obsahuje výklad učiva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hydroxidy – úvod, názvosloví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 vzorce k procvičení. Vzorce k procvičení  mohou sloužit jako samostatná práce nebo jako domácí úkol. Jsou doplněny výsledky.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341419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>
                <a:latin typeface="Arial Black" pitchFamily="34" charset="0"/>
              </a:rPr>
              <a:t>Pilotáž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4149080"/>
            <a:ext cx="80712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Materiál byl pilotován v jedné třídě osmého ročníku. Žáci ocenili prezentaci, která vedla k názornějšímu vysvětlení učiva. Byli seznámeni s dalšími chemickými sloučeninami – hydroxidy, jejich názvoslovím. Vzorce k procvičení byly použity jako opakování na konci vyučovací hodiny. Žákům, kteří měli ještě dobře v paměti halogenidy, nedělaly problémy.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81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95736" y="2132856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rgbClr val="FF0000"/>
                </a:solidFill>
                <a:latin typeface="Arial Black" pitchFamily="34" charset="0"/>
              </a:rPr>
              <a:t>Názvosloví hydroxidů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6206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latin typeface="Arial Black" pitchFamily="34" charset="0"/>
              </a:rPr>
              <a:t>NaOH</a:t>
            </a:r>
            <a:endParaRPr lang="cs-CZ" sz="2400" dirty="0">
              <a:latin typeface="Arial Black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98072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 Black" pitchFamily="34" charset="0"/>
              </a:rPr>
              <a:t>KOH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971600" y="508518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 Black" pitchFamily="34" charset="0"/>
              </a:rPr>
              <a:t>Ca(OH)</a:t>
            </a:r>
            <a:r>
              <a:rPr lang="cs-CZ" sz="2400" baseline="-25000" dirty="0">
                <a:latin typeface="Arial Black" pitchFamily="34" charset="0"/>
              </a:rPr>
              <a:t>2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80112" y="494116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 Black" pitchFamily="34" charset="0"/>
              </a:rPr>
              <a:t>NH</a:t>
            </a:r>
            <a:r>
              <a:rPr lang="cs-CZ" sz="2400" baseline="-25000" dirty="0">
                <a:latin typeface="Arial Black" pitchFamily="34" charset="0"/>
              </a:rPr>
              <a:t>4</a:t>
            </a:r>
            <a:r>
              <a:rPr lang="cs-CZ" sz="2400" dirty="0">
                <a:latin typeface="Arial Black" pitchFamily="34" charset="0"/>
              </a:rPr>
              <a:t>OH</a:t>
            </a:r>
          </a:p>
        </p:txBody>
      </p:sp>
      <p:pic>
        <p:nvPicPr>
          <p:cNvPr id="1026" name="Picture 2" descr="C:\Documents and Settings\uzivatel\Local Settings\Temporary Internet Files\Content.IE5\P5FF55ND\MP9003414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113004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zivatel\Local Settings\Temporary Internet Files\Content.IE5\HV1HF528\MP90043946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66768"/>
            <a:ext cx="1270272" cy="158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6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2844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  <a:latin typeface="Arial Black" pitchFamily="34" charset="0"/>
              </a:rPr>
              <a:t>Hydroxidy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2776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Jsou 3 - prvkové sloučeniny, které obsahují hydroxidové anionty OH</a:t>
            </a:r>
            <a:r>
              <a:rPr lang="cs-CZ" sz="2800" baseline="30000" dirty="0">
                <a:latin typeface="Arial Black" pitchFamily="34" charset="0"/>
              </a:rPr>
              <a:t>-</a:t>
            </a:r>
            <a:r>
              <a:rPr lang="cs-CZ" sz="2800" dirty="0">
                <a:latin typeface="Arial Black" pitchFamily="34" charset="0"/>
              </a:rPr>
              <a:t> vázané na kationty kovu nebo amonný kation NH</a:t>
            </a:r>
            <a:r>
              <a:rPr lang="cs-CZ" sz="2800" baseline="-25000" dirty="0">
                <a:latin typeface="Arial Black" pitchFamily="34" charset="0"/>
              </a:rPr>
              <a:t>4</a:t>
            </a:r>
            <a:r>
              <a:rPr lang="cs-CZ" sz="2800" baseline="30000" dirty="0">
                <a:latin typeface="Arial Black" pitchFamily="34" charset="0"/>
              </a:rPr>
              <a:t>+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35730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Př.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357301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Arial Black" pitchFamily="34" charset="0"/>
              </a:rPr>
              <a:t>NaOH</a:t>
            </a:r>
            <a:endParaRPr lang="cs-CZ" sz="2800" dirty="0">
              <a:latin typeface="Arial Blac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03848" y="4687775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KOH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860032" y="357301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Ca(OH)</a:t>
            </a:r>
            <a:r>
              <a:rPr lang="cs-CZ" sz="2800" baseline="-25000" dirty="0">
                <a:latin typeface="Arial Black" pitchFamily="34" charset="0"/>
              </a:rPr>
              <a:t>2</a:t>
            </a:r>
          </a:p>
        </p:txBody>
      </p:sp>
      <p:pic>
        <p:nvPicPr>
          <p:cNvPr id="4099" name="Picture 3" descr="C:\Documents and Settings\uzivatel\Local Settings\Temporary Internet Files\Content.IE5\P5FF55ND\MC9000889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04" y="4310938"/>
            <a:ext cx="1717243" cy="179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12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Bezpečnost při práci s hydroxidy: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1340768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- při práci používat ochranné pomůcky, nebrat hydroxidy do rukou - žíraviny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36194" y="3861048"/>
            <a:ext cx="65245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- při polití roztokem hydroxidu omýváme postižené místo proudem tekoucí vody nebo neutralizujeme  zředěným octem</a:t>
            </a:r>
          </a:p>
        </p:txBody>
      </p:sp>
      <p:pic>
        <p:nvPicPr>
          <p:cNvPr id="2050" name="Picture 2" descr="C:\Documents and Settings\uzivatel\Local Settings\Temporary Internet Files\Content.IE5\Q25QEBUC\MC9004417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119" y="3876441"/>
            <a:ext cx="1200624" cy="120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uzivatel\Local Settings\Temporary Internet Files\Content.IE5\04QGAJ96\MC900325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77" y="5095678"/>
            <a:ext cx="1080120" cy="148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uzivatel\Local Settings\Temporary Internet Files\Content.IE5\P5FF55ND\MC9002296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538" y="1326869"/>
            <a:ext cx="1816913" cy="126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zivatel\Local Settings\Temporary Internet Files\Content.IE5\I52SZBGL\MP90040945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2132856"/>
            <a:ext cx="1108616" cy="163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052259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  <a:latin typeface="Arial Black" pitchFamily="34" charset="0"/>
              </a:rPr>
              <a:t>Názvosloví hydroxidů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5876" y="436510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Název: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19672" y="4365658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podstatné jméno + přídavné </a:t>
            </a:r>
            <a:r>
              <a:rPr lang="cs-CZ" sz="2800" dirty="0" err="1">
                <a:latin typeface="Arial Black" pitchFamily="34" charset="0"/>
              </a:rPr>
              <a:t>jm</a:t>
            </a:r>
            <a:r>
              <a:rPr lang="cs-CZ" sz="2800" dirty="0">
                <a:latin typeface="Arial Black" pitchFamily="34" charset="0"/>
              </a:rPr>
              <a:t>. s    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hydroxid	</a:t>
            </a:r>
            <a:r>
              <a:rPr lang="cs-CZ" sz="2800" dirty="0">
                <a:latin typeface="Arial Black" pitchFamily="34" charset="0"/>
              </a:rPr>
              <a:t>		koncovkou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2492896"/>
            <a:ext cx="8353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Je podobné jako u halogenidů. Oxidační číslo hydroxidové skupiny (OH)</a:t>
            </a:r>
            <a:r>
              <a:rPr lang="cs-CZ" sz="2800" baseline="30000" dirty="0">
                <a:solidFill>
                  <a:srgbClr val="FF0000"/>
                </a:solidFill>
                <a:latin typeface="Arial Black" pitchFamily="34" charset="0"/>
              </a:rPr>
              <a:t>-I</a:t>
            </a:r>
          </a:p>
        </p:txBody>
      </p:sp>
      <p:pic>
        <p:nvPicPr>
          <p:cNvPr id="3075" name="Picture 3" descr="C:\Documents and Settings\uzivatel\Local Settings\Temporary Internet Files\Content.IE5\I52SZBGL\MC900351957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804" y="332656"/>
            <a:ext cx="1119612" cy="179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2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536" y="692696"/>
            <a:ext cx="858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  <a:latin typeface="Arial Black" pitchFamily="34" charset="0"/>
              </a:rPr>
              <a:t>Tvorba vzorce hydroxidu z jeho názvu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9522" y="1628800"/>
            <a:ext cx="111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Př. 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85646" y="162880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hydroxid sodný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7891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Arial Black" pitchFamily="34" charset="0"/>
              </a:rPr>
              <a:t>Na</a:t>
            </a:r>
            <a:r>
              <a:rPr lang="cs-CZ" sz="2800" baseline="30000" dirty="0" err="1">
                <a:solidFill>
                  <a:srgbClr val="FF0000"/>
                </a:solidFill>
                <a:latin typeface="Arial Black" pitchFamily="34" charset="0"/>
              </a:rPr>
              <a:t>I</a:t>
            </a:r>
            <a:endParaRPr lang="cs-CZ" sz="2800" baseline="30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4103" y="1628800"/>
            <a:ext cx="1382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(OH)</a:t>
            </a:r>
            <a:r>
              <a:rPr lang="cs-CZ" sz="2800" baseline="30000" dirty="0">
                <a:solidFill>
                  <a:srgbClr val="FF0000"/>
                </a:solidFill>
                <a:latin typeface="Arial Black" pitchFamily="34" charset="0"/>
              </a:rPr>
              <a:t>-I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15816" y="2492896"/>
            <a:ext cx="2043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>
                <a:solidFill>
                  <a:srgbClr val="FF0000"/>
                </a:solidFill>
                <a:latin typeface="Arial Black" pitchFamily="34" charset="0"/>
              </a:rPr>
              <a:t>NaOH</a:t>
            </a:r>
            <a:endParaRPr lang="cs-CZ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5854104" y="1772816"/>
            <a:ext cx="95014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804248" y="19888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5854104" y="1772816"/>
            <a:ext cx="95014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585503" y="1988840"/>
            <a:ext cx="537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87870" y="357301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Př.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277634" y="3603081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hydroxid železitý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158460" y="3573016"/>
            <a:ext cx="964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latin typeface="Arial Black" pitchFamily="34" charset="0"/>
              </a:rPr>
              <a:t>Fe</a:t>
            </a:r>
            <a:r>
              <a:rPr lang="cs-CZ" sz="2800" baseline="30000" dirty="0" err="1">
                <a:solidFill>
                  <a:srgbClr val="FF0000"/>
                </a:solidFill>
                <a:latin typeface="Arial Black" pitchFamily="34" charset="0"/>
              </a:rPr>
              <a:t>III</a:t>
            </a:r>
            <a:endParaRPr lang="cs-CZ" sz="2800" baseline="30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115032" y="357301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(OH)</a:t>
            </a:r>
            <a:r>
              <a:rPr lang="cs-CZ" sz="2800" baseline="30000" dirty="0">
                <a:solidFill>
                  <a:srgbClr val="FF0000"/>
                </a:solidFill>
                <a:latin typeface="Arial Black" pitchFamily="34" charset="0"/>
              </a:rPr>
              <a:t>-I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5940152" y="3834626"/>
            <a:ext cx="1296144" cy="161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652283" y="3877477"/>
            <a:ext cx="46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5984337" y="3764736"/>
            <a:ext cx="1152128" cy="199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7051136" y="386469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915816" y="4941168"/>
            <a:ext cx="2736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>
                <a:solidFill>
                  <a:srgbClr val="FF0000"/>
                </a:solidFill>
                <a:latin typeface="Arial Black" pitchFamily="34" charset="0"/>
              </a:rPr>
              <a:t>Fe</a:t>
            </a:r>
            <a:r>
              <a:rPr lang="cs-CZ" sz="4000" dirty="0">
                <a:solidFill>
                  <a:srgbClr val="FF0000"/>
                </a:solidFill>
                <a:latin typeface="Arial Black" pitchFamily="34" charset="0"/>
              </a:rPr>
              <a:t>(OH)</a:t>
            </a:r>
            <a:r>
              <a:rPr lang="cs-CZ" sz="4000" baseline="-25000" dirty="0">
                <a:solidFill>
                  <a:srgbClr val="FF0000"/>
                </a:solidFill>
                <a:latin typeface="Arial Black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3629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1" grpId="0"/>
      <p:bldP spid="16" grpId="0"/>
      <p:bldP spid="17" grpId="0"/>
      <p:bldP spid="18" grpId="0"/>
      <p:bldP spid="2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92214" y="692696"/>
            <a:ext cx="8592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  <a:latin typeface="Arial Black" pitchFamily="34" charset="0"/>
              </a:rPr>
              <a:t>Tvorba názvu hydroxidu z jeho vzorce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92214" y="1772816"/>
            <a:ext cx="1039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Př.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407922" y="1769313"/>
            <a:ext cx="253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 Black" pitchFamily="34" charset="0"/>
              </a:rPr>
              <a:t>Ba(OH)</a:t>
            </a:r>
            <a:r>
              <a:rPr lang="cs-CZ" sz="3200" baseline="-25000" dirty="0">
                <a:latin typeface="Arial Black" pitchFamily="34" charset="0"/>
              </a:rPr>
              <a:t>2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H="1" flipV="1">
            <a:off x="4084521" y="1924994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633325" y="1522566"/>
            <a:ext cx="64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II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4156529" y="1912223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882987" y="153149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-I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597247" y="2735342"/>
            <a:ext cx="3738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hydroxid barnatý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92214" y="3734918"/>
            <a:ext cx="1031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Př.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214310" y="4241580"/>
            <a:ext cx="2676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Arial Black" pitchFamily="34" charset="0"/>
              </a:rPr>
              <a:t>Al(OH)</a:t>
            </a:r>
            <a:r>
              <a:rPr lang="cs-CZ" sz="3200" baseline="-25000" dirty="0">
                <a:latin typeface="Arial Black" pitchFamily="34" charset="0"/>
              </a:rPr>
              <a:t>3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 flipH="1" flipV="1">
            <a:off x="3888855" y="4359174"/>
            <a:ext cx="8314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3512503" y="390335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III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 flipV="1">
            <a:off x="3884683" y="4437112"/>
            <a:ext cx="789354" cy="221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4674037" y="390335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-I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768567" y="5229200"/>
            <a:ext cx="337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hydroxid hlinitý</a:t>
            </a:r>
          </a:p>
        </p:txBody>
      </p:sp>
    </p:spTree>
    <p:extLst>
      <p:ext uri="{BB962C8B-B14F-4D97-AF65-F5344CB8AC3E}">
        <p14:creationId xmlns:p14="http://schemas.microsoft.com/office/powerpoint/2010/main" val="14041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2" grpId="0"/>
      <p:bldP spid="24" grpId="0"/>
      <p:bldP spid="27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5872" y="544722"/>
            <a:ext cx="8040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 procvičení: </a:t>
            </a:r>
            <a:r>
              <a:rPr lang="cs-CZ" sz="2800" dirty="0">
                <a:latin typeface="Arial Black" pitchFamily="34" charset="0"/>
              </a:rPr>
              <a:t>Napiš vzorec nebo název</a:t>
            </a:r>
          </a:p>
        </p:txBody>
      </p:sp>
      <p:pic>
        <p:nvPicPr>
          <p:cNvPr id="1026" name="Picture 2" descr="C:\Documents and Settings\uzivatel\Local Settings\Temporary Internet Files\Content.IE5\LFEJO2FM\MC9003398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498829"/>
            <a:ext cx="576064" cy="99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23528" y="141277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1. hydroxid draselný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217526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2. hydroxid amonný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292315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3. hydroxid vápenatý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44465" y="3717032"/>
            <a:ext cx="257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4. </a:t>
            </a:r>
            <a:r>
              <a:rPr lang="cs-CZ" sz="2800" dirty="0" err="1">
                <a:latin typeface="Arial Black" pitchFamily="34" charset="0"/>
              </a:rPr>
              <a:t>Zn</a:t>
            </a:r>
            <a:r>
              <a:rPr lang="cs-CZ" sz="2800" dirty="0">
                <a:latin typeface="Arial Black" pitchFamily="34" charset="0"/>
              </a:rPr>
              <a:t>(OH)</a:t>
            </a:r>
            <a:r>
              <a:rPr lang="cs-CZ" sz="2800" baseline="-25000" dirty="0">
                <a:latin typeface="Arial Black" pitchFamily="34" charset="0"/>
              </a:rPr>
              <a:t>2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02774" y="4470287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5. Mg(OH)</a:t>
            </a:r>
            <a:r>
              <a:rPr lang="cs-CZ" sz="2800" baseline="-25000" dirty="0">
                <a:latin typeface="Arial Black" pitchFamily="34" charset="0"/>
              </a:rPr>
              <a:t>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5161322"/>
            <a:ext cx="225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 Black" pitchFamily="34" charset="0"/>
              </a:rPr>
              <a:t>6. </a:t>
            </a:r>
            <a:r>
              <a:rPr lang="cs-CZ" sz="2800" dirty="0" err="1">
                <a:latin typeface="Arial Black" pitchFamily="34" charset="0"/>
              </a:rPr>
              <a:t>LiOH</a:t>
            </a:r>
            <a:endParaRPr lang="cs-CZ" sz="2800" dirty="0">
              <a:latin typeface="Arial Black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20072" y="141277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KOH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76056" y="21752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NH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4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OH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76056" y="292315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Ca(OH)</a:t>
            </a:r>
            <a:r>
              <a:rPr lang="cs-CZ" sz="2800" baseline="-25000" dirty="0">
                <a:solidFill>
                  <a:srgbClr val="FF000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371703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hydroxid zinečnatý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60824" y="4386221"/>
            <a:ext cx="4341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hydroxid hořečnatý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540935" y="4993507"/>
            <a:ext cx="4359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hydroxid lithný</a:t>
            </a:r>
          </a:p>
        </p:txBody>
      </p:sp>
    </p:spTree>
    <p:extLst>
      <p:ext uri="{BB962C8B-B14F-4D97-AF65-F5344CB8AC3E}">
        <p14:creationId xmlns:p14="http://schemas.microsoft.com/office/powerpoint/2010/main" val="3148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236</TotalTime>
  <Words>492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 Black</vt:lpstr>
      <vt:lpstr>Calibri</vt:lpstr>
      <vt:lpstr>Franklin Gothic Book</vt:lpstr>
      <vt:lpstr>Franklin Gothic Medium</vt:lpstr>
      <vt:lpstr>Wingdings 2</vt:lpstr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Krásná</dc:creator>
  <cp:lastModifiedBy>Petra Dvořáková</cp:lastModifiedBy>
  <cp:revision>29</cp:revision>
  <dcterms:created xsi:type="dcterms:W3CDTF">2012-05-03T17:45:05Z</dcterms:created>
  <dcterms:modified xsi:type="dcterms:W3CDTF">2019-05-12T20:23:22Z</dcterms:modified>
</cp:coreProperties>
</file>