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85" r:id="rId9"/>
    <p:sldId id="262" r:id="rId10"/>
    <p:sldId id="290" r:id="rId11"/>
    <p:sldId id="267" r:id="rId12"/>
    <p:sldId id="263" r:id="rId13"/>
    <p:sldId id="264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6" r:id="rId23"/>
    <p:sldId id="284" r:id="rId24"/>
    <p:sldId id="277" r:id="rId25"/>
    <p:sldId id="282" r:id="rId26"/>
    <p:sldId id="287" r:id="rId27"/>
    <p:sldId id="278" r:id="rId28"/>
    <p:sldId id="279" r:id="rId29"/>
    <p:sldId id="288" r:id="rId30"/>
    <p:sldId id="280" r:id="rId31"/>
    <p:sldId id="28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2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6EC0-00CF-421D-9D81-5D0AEB8F1FDE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FA57-B7D3-4EF7-A755-4621BAB4B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FA57-B7D3-4EF7-A755-4621BAB4BC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0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FA57-B7D3-4EF7-A755-4621BAB4BCA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C8CF09-DC03-4E79-9F1B-DFA3A0B6F8F3}" type="datetimeFigureOut">
              <a:rPr lang="cs-CZ" smtClean="0"/>
              <a:t>12. 8. 2015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Impresionismus</a:t>
            </a:r>
            <a:endParaRPr lang="cs-CZ" sz="540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v</a:t>
            </a:r>
            <a:r>
              <a:rPr lang="cs-CZ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e výtvarném umění</a:t>
            </a:r>
            <a:endParaRPr lang="cs-CZ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bg1"/>
                </a:solidFill>
                <a:effectLst/>
              </a:rPr>
              <a:t>Katedrála v Rouenu v různé denní době</a:t>
            </a:r>
            <a:endParaRPr lang="cs-CZ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1872208" cy="27710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48679"/>
            <a:ext cx="1889760" cy="2808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1879714" cy="27710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1914921" cy="28281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1" y="3933056"/>
            <a:ext cx="1834789" cy="28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2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Auguste </a:t>
            </a:r>
            <a:r>
              <a:rPr lang="cs-CZ" sz="3600" dirty="0" err="1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Renoir</a:t>
            </a:r>
            <a:r>
              <a:rPr lang="cs-CZ" sz="3600" dirty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(1841-1919)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556792"/>
            <a:ext cx="6271592" cy="466897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372200" y="1556793"/>
            <a:ext cx="2771800" cy="469160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Malíř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Figurální motivy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Rodinné portréty</a:t>
            </a:r>
          </a:p>
          <a:p>
            <a:r>
              <a:rPr lang="cs-CZ" sz="2000" dirty="0">
                <a:solidFill>
                  <a:srgbClr val="002060"/>
                </a:solidFill>
              </a:rPr>
              <a:t>Ž</a:t>
            </a:r>
            <a:r>
              <a:rPr lang="cs-CZ" sz="2000" dirty="0" smtClean="0">
                <a:solidFill>
                  <a:srgbClr val="002060"/>
                </a:solidFill>
              </a:rPr>
              <a:t>enské akty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</a:t>
            </a:r>
            <a:r>
              <a:rPr lang="cs-CZ" sz="2000" dirty="0" smtClean="0">
                <a:solidFill>
                  <a:srgbClr val="002060"/>
                </a:solidFill>
              </a:rPr>
              <a:t>átiší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Výjevy                  z měšťanského života, tančírny, kavárny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Zájem o prostředí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Zachycení světla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Černá barva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21" y="6242447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Moulin</a:t>
            </a:r>
            <a:r>
              <a:rPr lang="cs-CZ" dirty="0" smtClean="0"/>
              <a:t> de la </a:t>
            </a:r>
            <a:r>
              <a:rPr lang="cs-CZ" dirty="0" err="1" smtClean="0"/>
              <a:t>Galette</a:t>
            </a:r>
            <a:r>
              <a:rPr lang="cs-CZ" dirty="0" smtClean="0"/>
              <a:t>, 1879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580112" y="624244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9" y="1143222"/>
            <a:ext cx="3600400" cy="45005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3222"/>
            <a:ext cx="3544282" cy="4554030"/>
          </a:xfrm>
        </p:spPr>
      </p:pic>
      <p:sp>
        <p:nvSpPr>
          <p:cNvPr id="8" name="Obdélník 7"/>
          <p:cNvSpPr/>
          <p:nvPr/>
        </p:nvSpPr>
        <p:spPr>
          <a:xfrm>
            <a:off x="611560" y="6381328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Divadelní  lóže, 1874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860032" y="6381328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Houpačka, 1876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3922" y="607355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Obr. 10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73777" y="6085234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784312" cy="4525962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24" y="1073706"/>
            <a:ext cx="2823068" cy="4525962"/>
          </a:xfrm>
        </p:spPr>
      </p:pic>
      <p:sp>
        <p:nvSpPr>
          <p:cNvPr id="12" name="Obdélník 11"/>
          <p:cNvSpPr/>
          <p:nvPr/>
        </p:nvSpPr>
        <p:spPr>
          <a:xfrm>
            <a:off x="395536" y="6371927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Děvčátko s květinami, 1888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6371927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Růžová a modrá, 1881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325305" y="589093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12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92280" y="592197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r>
              <a:rPr lang="cs-CZ" sz="3600" dirty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Edgar </a:t>
            </a:r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Degas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(1834-1917)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6095"/>
            <a:ext cx="3240360" cy="46368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91" y="1473828"/>
            <a:ext cx="4482357" cy="4639421"/>
          </a:xfrm>
        </p:spPr>
      </p:pic>
      <p:sp>
        <p:nvSpPr>
          <p:cNvPr id="7" name="Obdélník 6"/>
          <p:cNvSpPr/>
          <p:nvPr/>
        </p:nvSpPr>
        <p:spPr>
          <a:xfrm>
            <a:off x="251520" y="6309320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Primabalerína,1876-77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139952" y="6309320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 v modrém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987824" y="61156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14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92360" y="6115619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15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5" y="775246"/>
            <a:ext cx="2457455" cy="4525962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79" y="764704"/>
            <a:ext cx="5390880" cy="4536504"/>
          </a:xfrm>
        </p:spPr>
      </p:pic>
      <p:sp>
        <p:nvSpPr>
          <p:cNvPr id="10" name="Obdélník 9"/>
          <p:cNvSpPr/>
          <p:nvPr/>
        </p:nvSpPr>
        <p:spPr>
          <a:xfrm>
            <a:off x="611560" y="6237312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Tanečnice, 1881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491880" y="6240079"/>
            <a:ext cx="471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 v růžovém mezi kulisami, 1884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39751" y="593230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16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28384" y="592953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17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					Edgar </a:t>
            </a:r>
            <a:r>
              <a:rPr lang="cs-CZ" dirty="0" err="1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Degas</a:t>
            </a:r>
            <a:endParaRPr lang="cs-CZ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" y="1052736"/>
            <a:ext cx="4661206" cy="4824536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719529" y="1484784"/>
            <a:ext cx="4038600" cy="4525963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Malíř, sochař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Užití kresby – zachycení pohybu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Pohyb nachází          v prostředí divadla, baletu a dostihů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Technika olejomalby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Technika pastelu (bravurní kresby)</a:t>
            </a:r>
          </a:p>
          <a:p>
            <a:pPr marL="64008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21538" y="637024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Závodní koně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637024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Alfred </a:t>
            </a:r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Sisley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cs-CZ" sz="3600" dirty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(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1839-1899)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580112" cy="4190321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615608" y="2276872"/>
            <a:ext cx="3528392" cy="163455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Malba v plenéru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Krajinomalba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Technika olejomalby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Vliv </a:t>
            </a:r>
            <a:r>
              <a:rPr lang="cs-CZ" dirty="0" err="1" smtClean="0">
                <a:solidFill>
                  <a:srgbClr val="002060"/>
                </a:solidFill>
              </a:rPr>
              <a:t>Barbizonské</a:t>
            </a:r>
            <a:r>
              <a:rPr lang="cs-CZ" dirty="0" smtClean="0">
                <a:solidFill>
                  <a:srgbClr val="002060"/>
                </a:solidFill>
              </a:rPr>
              <a:t> školy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6237312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Ovocný sad na jaře, 1881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88024" y="611420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cs-CZ" dirty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Camille </a:t>
            </a:r>
            <a:r>
              <a:rPr lang="cs-CZ" dirty="0" err="1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Pissarro</a:t>
            </a:r>
            <a:endParaRPr lang="cs-CZ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3018"/>
            <a:ext cx="5760640" cy="4767987"/>
          </a:xfrm>
        </p:spPr>
      </p:pic>
      <p:sp>
        <p:nvSpPr>
          <p:cNvPr id="5" name="Obdélník 4"/>
          <p:cNvSpPr/>
          <p:nvPr/>
        </p:nvSpPr>
        <p:spPr>
          <a:xfrm>
            <a:off x="1039028" y="6309320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Bulvár </a:t>
            </a:r>
            <a:r>
              <a:rPr lang="cs-CZ" dirty="0" err="1" smtClean="0"/>
              <a:t>Montmartre</a:t>
            </a:r>
            <a:r>
              <a:rPr lang="cs-CZ" dirty="0" smtClean="0"/>
              <a:t> v noci, 1898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940152" y="63093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Berthe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Morisotová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(1841-1895)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480720" cy="3985643"/>
          </a:xfrm>
        </p:spPr>
      </p:pic>
      <p:sp>
        <p:nvSpPr>
          <p:cNvPr id="7" name="Obdélník 6"/>
          <p:cNvSpPr/>
          <p:nvPr/>
        </p:nvSpPr>
        <p:spPr>
          <a:xfrm>
            <a:off x="1403648" y="582500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Letní den, 1879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114839" y="551723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28792" cy="54836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7452320" y="6252151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8832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Henri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de Toulouse-</a:t>
            </a:r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Lautrec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</a:t>
            </a:r>
            <a:b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3600" dirty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(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1864-1901)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1781"/>
            <a:ext cx="2894001" cy="507719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ezi proudy, velmi těžko se zařazuje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Tematika kabaretů, kaváren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Vynikající kreslíř, technika pastelu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Grafika, litografie, plakáty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Sklon ke karikatuře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63888" y="639120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245301" cy="452596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5901000" cy="4536504"/>
          </a:xfrm>
        </p:spPr>
      </p:pic>
      <p:sp>
        <p:nvSpPr>
          <p:cNvPr id="7" name="Obdélník 6"/>
          <p:cNvSpPr/>
          <p:nvPr/>
        </p:nvSpPr>
        <p:spPr>
          <a:xfrm>
            <a:off x="539552" y="6350550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Yvette</a:t>
            </a:r>
            <a:r>
              <a:rPr lang="cs-CZ" sz="1400" dirty="0" smtClean="0"/>
              <a:t> </a:t>
            </a:r>
            <a:r>
              <a:rPr lang="cs-CZ" sz="1400" dirty="0" err="1" smtClean="0"/>
              <a:t>Guilbertová</a:t>
            </a:r>
            <a:r>
              <a:rPr lang="cs-CZ" sz="1400" dirty="0" smtClean="0"/>
              <a:t>, 1894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3179852" y="6381328"/>
            <a:ext cx="5073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Valentin </a:t>
            </a:r>
            <a:r>
              <a:rPr lang="cs-CZ" sz="1400" dirty="0" err="1" smtClean="0"/>
              <a:t>le</a:t>
            </a:r>
            <a:r>
              <a:rPr lang="cs-CZ" sz="1400" dirty="0" smtClean="0"/>
              <a:t> </a:t>
            </a:r>
            <a:r>
              <a:rPr lang="cs-CZ" sz="1400" dirty="0" err="1" smtClean="0"/>
              <a:t>Désossé</a:t>
            </a:r>
            <a:r>
              <a:rPr lang="cs-CZ" sz="1400" dirty="0" smtClean="0"/>
              <a:t> rozestavuje nové tanečnice, 1889-90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047977" y="603850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24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00392" y="603850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25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5061624" cy="62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Prvky impresionismu</a:t>
            </a:r>
            <a:endParaRPr lang="cs-CZ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7416824" cy="4525963"/>
          </a:xfrm>
        </p:spPr>
        <p:txBody>
          <a:bodyPr/>
          <a:lstStyle/>
          <a:p>
            <a:r>
              <a:rPr lang="cs-CZ" sz="2400" dirty="0" smtClean="0">
                <a:solidFill>
                  <a:srgbClr val="002060"/>
                </a:solidFill>
              </a:rPr>
              <a:t>Současník impresionistů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</a:t>
            </a:r>
            <a:r>
              <a:rPr lang="cs-CZ" sz="2400" dirty="0" smtClean="0">
                <a:solidFill>
                  <a:srgbClr val="002060"/>
                </a:solidFill>
              </a:rPr>
              <a:t>účastňoval se výstav, ale nikdy k nim nepatřil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V rané tvorbě se inspiruje impresionismem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Možnosti barvy, zachycení jedinečného okamžiku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Krajiny – série pohledů na horu </a:t>
            </a:r>
            <a:r>
              <a:rPr lang="cs-CZ" sz="2400" dirty="0" err="1" smtClean="0">
                <a:solidFill>
                  <a:srgbClr val="002060"/>
                </a:solidFill>
              </a:rPr>
              <a:t>Sainte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Victoire</a:t>
            </a:r>
            <a:r>
              <a:rPr lang="cs-CZ" sz="2400" dirty="0" smtClean="0">
                <a:solidFill>
                  <a:srgbClr val="002060"/>
                </a:solidFill>
              </a:rPr>
              <a:t> v Provence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Představitel postimpresionismu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Označován jako </a:t>
            </a:r>
            <a:r>
              <a:rPr lang="cs-CZ" sz="2400" i="1" dirty="0" smtClean="0">
                <a:solidFill>
                  <a:srgbClr val="002060"/>
                </a:solidFill>
              </a:rPr>
              <a:t>otec moderního malířství</a:t>
            </a:r>
          </a:p>
          <a:p>
            <a:endParaRPr lang="cs-CZ" sz="2400" dirty="0" smtClean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8291264" cy="770459"/>
          </a:xfrm>
        </p:spPr>
        <p:txBody>
          <a:bodyPr/>
          <a:lstStyle/>
          <a:p>
            <a:pPr marL="64008" indent="0">
              <a:buNone/>
            </a:pPr>
            <a:r>
              <a:rPr lang="cs-CZ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Paul </a:t>
            </a:r>
            <a:r>
              <a:rPr lang="cs-CZ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Cézanne</a:t>
            </a:r>
            <a:endParaRPr lang="cs-CZ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5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Paul </a:t>
            </a:r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Cézanne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(1839-1906)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11862"/>
            <a:ext cx="6192688" cy="4945895"/>
          </a:xfrm>
        </p:spPr>
      </p:pic>
      <p:sp>
        <p:nvSpPr>
          <p:cNvPr id="7" name="Obdélník 6"/>
          <p:cNvSpPr/>
          <p:nvPr/>
        </p:nvSpPr>
        <p:spPr>
          <a:xfrm>
            <a:off x="1115616" y="6388892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Sainte</a:t>
            </a:r>
            <a:r>
              <a:rPr lang="cs-CZ" dirty="0" smtClean="0"/>
              <a:t> - </a:t>
            </a:r>
            <a:r>
              <a:rPr lang="cs-CZ" dirty="0" err="1" smtClean="0"/>
              <a:t>Victoire</a:t>
            </a:r>
            <a:r>
              <a:rPr lang="cs-CZ" dirty="0" smtClean="0"/>
              <a:t>, 1897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456993" y="636792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26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160195" cy="4948776"/>
          </a:xfrm>
        </p:spPr>
      </p:pic>
      <p:sp>
        <p:nvSpPr>
          <p:cNvPr id="6" name="Obdélník 5"/>
          <p:cNvSpPr/>
          <p:nvPr/>
        </p:nvSpPr>
        <p:spPr>
          <a:xfrm>
            <a:off x="1114306" y="6361551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Sainte</a:t>
            </a:r>
            <a:r>
              <a:rPr lang="cs-CZ" dirty="0" smtClean="0"/>
              <a:t> - </a:t>
            </a:r>
            <a:r>
              <a:rPr lang="cs-CZ" dirty="0" err="1" smtClean="0"/>
              <a:t>Victoire</a:t>
            </a:r>
            <a:r>
              <a:rPr lang="cs-CZ" dirty="0" smtClean="0"/>
              <a:t>, 1887-1890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516216" y="636155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27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98801" cy="62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Vincent van </a:t>
            </a:r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Gogh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(1853-1890)</a:t>
            </a:r>
            <a:endParaRPr lang="cs-CZ" sz="360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526"/>
            <a:ext cx="3908781" cy="4849345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316288" cy="4525963"/>
          </a:xfrm>
        </p:spPr>
        <p:txBody>
          <a:bodyPr/>
          <a:lstStyle/>
          <a:p>
            <a:r>
              <a:rPr lang="cs-CZ" sz="2400" dirty="0" smtClean="0">
                <a:solidFill>
                  <a:srgbClr val="002060"/>
                </a:solidFill>
              </a:rPr>
              <a:t>Postimpresionismus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Ale v jeho tvorbě najdeme prvky impresionismu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Navazuje na impresionisty v technice práce s barvou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Tématika krajiny, zátiší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558924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Autoportrét, 1889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572000" y="6550223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48264" y="551723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29</a:t>
            </a:r>
            <a:endParaRPr lang="cs-CZ" sz="1400" dirty="0">
              <a:solidFill>
                <a:srgbClr val="92D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20000" cy="5781675"/>
          </a:xfrm>
        </p:spPr>
      </p:pic>
    </p:spTree>
    <p:extLst>
      <p:ext uri="{BB962C8B-B14F-4D97-AF65-F5344CB8AC3E}">
        <p14:creationId xmlns:p14="http://schemas.microsoft.com/office/powerpoint/2010/main" val="37619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862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Impresionismus</a:t>
            </a:r>
            <a:endParaRPr lang="cs-CZ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5888"/>
          </a:xfrm>
        </p:spPr>
        <p:txBody>
          <a:bodyPr/>
          <a:lstStyle/>
          <a:p>
            <a:r>
              <a:rPr lang="cs-CZ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1870-1886</a:t>
            </a:r>
            <a:endParaRPr lang="cs-CZ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Francie – Paříž</a:t>
            </a:r>
          </a:p>
          <a:p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 výstav </a:t>
            </a:r>
            <a:r>
              <a:rPr lang="cs-CZ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1874-1886</a:t>
            </a:r>
            <a:endParaRPr lang="cs-CZ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cs-CZ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Název podle obrazu </a:t>
            </a:r>
          </a:p>
          <a:p>
            <a:pPr marL="64008" indent="0">
              <a:buNone/>
            </a:pP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Claude Monet – Dojem, východ slunce, 1872</a:t>
            </a:r>
            <a:endParaRPr lang="cs-CZ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Edouard</a:t>
            </a:r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Manet (1832-1883)</a:t>
            </a:r>
            <a:endParaRPr lang="cs-CZ" sz="360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2977"/>
            <a:ext cx="3888432" cy="4771392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Jeden z inspiračních zdrojů pro impresionisty</a:t>
            </a:r>
          </a:p>
          <a:p>
            <a:r>
              <a:rPr lang="cs-CZ" sz="2400" dirty="0">
                <a:solidFill>
                  <a:srgbClr val="002060"/>
                </a:solidFill>
              </a:rPr>
              <a:t>Uznávaná </a:t>
            </a:r>
            <a:r>
              <a:rPr lang="cs-CZ" sz="2400" dirty="0" smtClean="0">
                <a:solidFill>
                  <a:srgbClr val="002060"/>
                </a:solidFill>
              </a:rPr>
              <a:t>autorita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Společně s nimi vystavoval, ale nikdy nepřijal metodu impresionistů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Užívání černé barvy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Kresba</a:t>
            </a:r>
          </a:p>
          <a:p>
            <a:r>
              <a:rPr lang="cs-CZ" sz="2400" dirty="0">
                <a:solidFill>
                  <a:srgbClr val="002060"/>
                </a:solidFill>
              </a:rPr>
              <a:t>D</a:t>
            </a:r>
            <a:r>
              <a:rPr lang="cs-CZ" sz="2400" dirty="0" smtClean="0">
                <a:solidFill>
                  <a:srgbClr val="002060"/>
                </a:solidFill>
              </a:rPr>
              <a:t>ůraz na objem – užití valérové malby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29470" y="6399035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 kavárně, 1879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851920" y="624514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30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35232" cy="62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72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5890"/>
            <a:ext cx="7200800" cy="553907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827584" y="6021288"/>
            <a:ext cx="7334250" cy="6858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/>
              <a:t>Claude Monet</a:t>
            </a:r>
            <a:br>
              <a:rPr lang="cs-CZ" dirty="0"/>
            </a:br>
            <a:r>
              <a:rPr lang="cs-CZ" dirty="0"/>
              <a:t>Dojem, východ slunce, 1872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85132" y="592953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0438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Hlavní znaky</a:t>
            </a:r>
            <a:endParaRPr lang="cs-CZ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malba v 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plenéru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užití čistých barevných skvrn </a:t>
            </a: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výsledný obraz na divákově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sítnici </a:t>
            </a:r>
          </a:p>
          <a:p>
            <a:pPr marL="64008" indent="0">
              <a:buNone/>
            </a:pP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  (fyziologie vidění)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v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yužití poznatků moderní fyziky, optiky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zachycení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prchavého dojmu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, okamžiku</a:t>
            </a: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p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ocit chvění vzduchu, světla 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a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barev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popření místního barevného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tónu </a:t>
            </a:r>
          </a:p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o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dmítání černé 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barvy, šedých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valérů</a:t>
            </a:r>
          </a:p>
          <a:p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odmítání obrysové 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kresby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3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683568" y="65188"/>
            <a:ext cx="8229600" cy="139903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0" y="216094"/>
            <a:ext cx="8054819" cy="61196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Zástupný symbol pro text 11"/>
          <p:cNvSpPr>
            <a:spLocks noGrp="1"/>
          </p:cNvSpPr>
          <p:nvPr>
            <p:ph type="body" sz="half" idx="4294967295"/>
          </p:nvPr>
        </p:nvSpPr>
        <p:spPr>
          <a:xfrm>
            <a:off x="395536" y="6309320"/>
            <a:ext cx="7334250" cy="43204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/>
              <a:t>Claude Monet, </a:t>
            </a:r>
            <a:r>
              <a:rPr lang="cs-CZ" dirty="0" smtClean="0"/>
              <a:t>Západ </a:t>
            </a:r>
            <a:r>
              <a:rPr lang="cs-CZ" dirty="0"/>
              <a:t>slunce u </a:t>
            </a:r>
            <a:r>
              <a:rPr lang="cs-CZ" dirty="0" err="1"/>
              <a:t>Etretatu</a:t>
            </a:r>
            <a:r>
              <a:rPr lang="cs-CZ" dirty="0"/>
              <a:t>, 1883</a:t>
            </a:r>
          </a:p>
        </p:txBody>
      </p:sp>
      <p:sp>
        <p:nvSpPr>
          <p:cNvPr id="5" name="Obdélník 4"/>
          <p:cNvSpPr/>
          <p:nvPr/>
        </p:nvSpPr>
        <p:spPr>
          <a:xfrm>
            <a:off x="692663" y="47667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malba v plenéru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64845" y="3573016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zachycení dojmu, okamžiku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973422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vibrace světla a tmy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64845" y="1700808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užití čistých barev spektra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05121" y="4828340"/>
            <a:ext cx="700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popření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místního barevného tónu, černé barvy, šedých valérů a obrysové kresby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74178" y="4189730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Výrazné tahy štětcem, skvrny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013693" y="617478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79096" cy="1399032"/>
          </a:xfrm>
        </p:spPr>
        <p:txBody>
          <a:bodyPr/>
          <a:lstStyle/>
          <a:p>
            <a:r>
              <a:rPr lang="cs-CZ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Předchůdci impresionistů</a:t>
            </a:r>
            <a:endParaRPr lang="cs-CZ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18" y="3569511"/>
            <a:ext cx="3064132" cy="2102760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5877272"/>
            <a:ext cx="8352928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err="1" smtClean="0">
                <a:solidFill>
                  <a:srgbClr val="002060"/>
                </a:solidFill>
                <a:latin typeface="Arial" charset="0"/>
              </a:rPr>
              <a:t>Barbizonská</a:t>
            </a:r>
            <a:r>
              <a:rPr lang="cs-CZ" sz="1600" dirty="0" smtClean="0">
                <a:solidFill>
                  <a:srgbClr val="002060"/>
                </a:solidFill>
                <a:latin typeface="Arial" charset="0"/>
              </a:rPr>
              <a:t> škola – fr</a:t>
            </a:r>
            <a:r>
              <a:rPr lang="cs-CZ" sz="1600" dirty="0">
                <a:solidFill>
                  <a:srgbClr val="002060"/>
                </a:solidFill>
                <a:latin typeface="Arial" charset="0"/>
              </a:rPr>
              <a:t>. k</a:t>
            </a:r>
            <a:r>
              <a:rPr lang="cs-CZ" sz="1600" dirty="0" smtClean="0">
                <a:solidFill>
                  <a:srgbClr val="002060"/>
                </a:solidFill>
                <a:latin typeface="Arial" charset="0"/>
              </a:rPr>
              <a:t>rajináři (C. </a:t>
            </a:r>
            <a:r>
              <a:rPr lang="cs-CZ" sz="1600" dirty="0" err="1" smtClean="0">
                <a:solidFill>
                  <a:srgbClr val="002060"/>
                </a:solidFill>
                <a:latin typeface="Arial" charset="0"/>
              </a:rPr>
              <a:t>Corot</a:t>
            </a:r>
            <a:r>
              <a:rPr lang="cs-CZ" sz="1600" dirty="0" smtClean="0">
                <a:solidFill>
                  <a:srgbClr val="002060"/>
                </a:solidFill>
                <a:latin typeface="Arial" charset="0"/>
              </a:rPr>
              <a:t>)</a:t>
            </a:r>
            <a:endParaRPr lang="cs-CZ" sz="1600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  <a:latin typeface="Arial" charset="0"/>
              </a:rPr>
              <a:t>Angličtí krajináři – W</a:t>
            </a:r>
            <a:r>
              <a:rPr lang="cs-CZ" sz="1600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cs-CZ" sz="1600" dirty="0" smtClean="0">
                <a:solidFill>
                  <a:srgbClr val="002060"/>
                </a:solidFill>
                <a:latin typeface="Arial" charset="0"/>
              </a:rPr>
              <a:t>Turner – Déšť, pára a rychlost 1844, </a:t>
            </a:r>
            <a:r>
              <a:rPr lang="cs-CZ" sz="1600" dirty="0">
                <a:solidFill>
                  <a:srgbClr val="002060"/>
                </a:solidFill>
                <a:latin typeface="Arial" charset="0"/>
              </a:rPr>
              <a:t>J. </a:t>
            </a:r>
            <a:r>
              <a:rPr lang="cs-CZ" sz="1600" dirty="0" err="1" smtClean="0">
                <a:solidFill>
                  <a:srgbClr val="002060"/>
                </a:solidFill>
                <a:latin typeface="Arial" charset="0"/>
              </a:rPr>
              <a:t>Constable</a:t>
            </a:r>
            <a:endParaRPr lang="cs-CZ" sz="1600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002060"/>
                </a:solidFill>
                <a:latin typeface="Arial" charset="0"/>
              </a:rPr>
              <a:t>Edouard</a:t>
            </a:r>
            <a:r>
              <a:rPr lang="cs-CZ" sz="1600" dirty="0" smtClean="0">
                <a:solidFill>
                  <a:srgbClr val="002060"/>
                </a:solidFill>
                <a:latin typeface="Arial" charset="0"/>
              </a:rPr>
              <a:t> Manet – Snídaně v trávě 1863, Olympia 1863</a:t>
            </a:r>
            <a:endParaRPr lang="cs-CZ" sz="16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0" y="1319473"/>
            <a:ext cx="2659363" cy="21971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18" y="1319472"/>
            <a:ext cx="2929578" cy="21971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5"/>
            <a:ext cx="2731371" cy="213110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863363" y="188640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36790" y="17880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323884" y="4865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5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50859" y="4865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6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6350">
                  <a:noFill/>
                </a:ln>
                <a:solidFill>
                  <a:srgbClr val="002060"/>
                </a:solidFill>
                <a:effectLst/>
              </a:rPr>
              <a:t>Francouzští impresionisté</a:t>
            </a:r>
            <a:endParaRPr lang="cs-CZ" dirty="0">
              <a:ln w="6350"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Claude Monet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Auguste </a:t>
            </a:r>
            <a:r>
              <a:rPr lang="cs-CZ" dirty="0" err="1" smtClean="0">
                <a:solidFill>
                  <a:srgbClr val="002060"/>
                </a:solidFill>
              </a:rPr>
              <a:t>Renoir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Edgar </a:t>
            </a:r>
            <a:r>
              <a:rPr lang="cs-CZ" dirty="0" err="1" smtClean="0">
                <a:solidFill>
                  <a:srgbClr val="002060"/>
                </a:solidFill>
              </a:rPr>
              <a:t>Degas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Alfred </a:t>
            </a:r>
            <a:r>
              <a:rPr lang="cs-CZ" dirty="0" err="1" smtClean="0">
                <a:solidFill>
                  <a:srgbClr val="002060"/>
                </a:solidFill>
              </a:rPr>
              <a:t>Sisley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Camille </a:t>
            </a:r>
            <a:r>
              <a:rPr lang="cs-CZ" dirty="0" err="1" smtClean="0">
                <a:solidFill>
                  <a:srgbClr val="002060"/>
                </a:solidFill>
              </a:rPr>
              <a:t>Pissarro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Berthe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Morisotová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Henri</a:t>
            </a:r>
            <a:r>
              <a:rPr lang="cs-CZ" dirty="0" smtClean="0">
                <a:solidFill>
                  <a:srgbClr val="002060"/>
                </a:solidFill>
              </a:rPr>
              <a:t> de Toulouse- </a:t>
            </a:r>
            <a:r>
              <a:rPr lang="cs-CZ" dirty="0" err="1" smtClean="0">
                <a:solidFill>
                  <a:srgbClr val="002060"/>
                </a:solidFill>
              </a:rPr>
              <a:t>Lautrec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Edouard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anet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5121"/>
            <a:ext cx="8229600" cy="86204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n w="6350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Claude Monet  (1840-1926)</a:t>
            </a:r>
            <a:endParaRPr lang="cs-CZ" sz="3600" dirty="0">
              <a:ln w="6350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4941"/>
            <a:ext cx="3013457" cy="4703934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72" y="1104945"/>
            <a:ext cx="3903240" cy="4803058"/>
          </a:xfrm>
        </p:spPr>
      </p:pic>
      <p:sp>
        <p:nvSpPr>
          <p:cNvPr id="10" name="Obdélník 9"/>
          <p:cNvSpPr/>
          <p:nvPr/>
        </p:nvSpPr>
        <p:spPr>
          <a:xfrm>
            <a:off x="327511" y="627215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Rouenská</a:t>
            </a:r>
            <a:r>
              <a:rPr lang="cs-CZ" dirty="0" smtClean="0"/>
              <a:t> katedrála, portál, 1894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860032" y="6268207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Dáma se slunečníkem, 1886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59832" y="5898874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7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61195" y="5898873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539</Words>
  <Application>Microsoft Office PowerPoint</Application>
  <PresentationFormat>Předvádění na obrazovce (4:3)</PresentationFormat>
  <Paragraphs>149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Verdana</vt:lpstr>
      <vt:lpstr>Wingdings</vt:lpstr>
      <vt:lpstr>Wingdings 2</vt:lpstr>
      <vt:lpstr>Talent</vt:lpstr>
      <vt:lpstr>Impresionismus</vt:lpstr>
      <vt:lpstr>Prezentace aplikace PowerPoint</vt:lpstr>
      <vt:lpstr>Impresionismus</vt:lpstr>
      <vt:lpstr>    </vt:lpstr>
      <vt:lpstr>Hlavní znaky</vt:lpstr>
      <vt:lpstr>Prezentace aplikace PowerPoint</vt:lpstr>
      <vt:lpstr>Předchůdci impresionistů</vt:lpstr>
      <vt:lpstr>Francouzští impresionisté</vt:lpstr>
      <vt:lpstr>Claude Monet  (1840-1926)</vt:lpstr>
      <vt:lpstr>Katedrála v Rouenu v různé denní době</vt:lpstr>
      <vt:lpstr>Auguste Renoir (1841-1919)</vt:lpstr>
      <vt:lpstr>Prezentace aplikace PowerPoint</vt:lpstr>
      <vt:lpstr>Prezentace aplikace PowerPoint</vt:lpstr>
      <vt:lpstr>Edgar Degas (1834-1917)</vt:lpstr>
      <vt:lpstr>Prezentace aplikace PowerPoint</vt:lpstr>
      <vt:lpstr>     Edgar Degas</vt:lpstr>
      <vt:lpstr>Alfred Sisley (1839-1899)</vt:lpstr>
      <vt:lpstr>Camille Pissarro</vt:lpstr>
      <vt:lpstr>Berthe Morisotová (1841-1895)</vt:lpstr>
      <vt:lpstr>Henri de Toulouse-Lautrec  (1864-1901)</vt:lpstr>
      <vt:lpstr>Prezentace aplikace PowerPoint</vt:lpstr>
      <vt:lpstr>Prezentace aplikace PowerPoint</vt:lpstr>
      <vt:lpstr>Prvky impresionismu</vt:lpstr>
      <vt:lpstr>Paul Cézanne (1839-1906)</vt:lpstr>
      <vt:lpstr>Prezentace aplikace PowerPoint</vt:lpstr>
      <vt:lpstr>Prezentace aplikace PowerPoint</vt:lpstr>
      <vt:lpstr>Vincent van Gogh (1853-1890)</vt:lpstr>
      <vt:lpstr>Prezentace aplikace PowerPoint</vt:lpstr>
      <vt:lpstr>Prezentace aplikace PowerPoint</vt:lpstr>
      <vt:lpstr>Edouard Manet (1832-1883)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Impresionismus</dc:title>
  <dc:creator>Ivana Spurná</dc:creator>
  <cp:lastModifiedBy>Kateřina Círová</cp:lastModifiedBy>
  <cp:revision>67</cp:revision>
  <dcterms:created xsi:type="dcterms:W3CDTF">2013-01-26T15:58:45Z</dcterms:created>
  <dcterms:modified xsi:type="dcterms:W3CDTF">2015-08-12T12:46:43Z</dcterms:modified>
</cp:coreProperties>
</file>