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8288000" cy="10287000"/>
  <p:notesSz cx="6858000" cy="9144000"/>
  <p:embeddedFontLst>
    <p:embeddedFont>
      <p:font typeface="Maiandra GD" panose="020E0502030308020204" pitchFamily="34" charset="0"/>
      <p:regular r:id="rId10"/>
    </p:embeddedFont>
    <p:embeddedFont>
      <p:font typeface="Glacial Indifference" panose="020B0604020202020204" charset="0"/>
      <p:regular r:id="rId11"/>
    </p:embeddedFont>
    <p:embeddedFont>
      <p:font typeface="Franklin Gothic Heavy" panose="020B090302010202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dvent Pro Mediu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701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2D258-B6C5-4681-9C62-9C4DEC767D2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BE8B678-8F49-494C-BFD8-8CD62C0E344A}">
      <dgm:prSet phldrT="[Text]" custT="1"/>
      <dgm:spPr/>
      <dgm:t>
        <a:bodyPr/>
        <a:lstStyle/>
        <a:p>
          <a:r>
            <a:rPr lang="en-US" sz="2800" dirty="0" err="1" smtClean="0"/>
            <a:t>Prostuduj</a:t>
          </a:r>
          <a:r>
            <a:rPr lang="en-US" sz="2800" dirty="0" smtClean="0"/>
            <a:t> ornament</a:t>
          </a:r>
          <a:r>
            <a:rPr lang="cs-CZ" sz="2800" dirty="0" smtClean="0"/>
            <a:t> na straně 48 </a:t>
          </a:r>
          <a:r>
            <a:rPr lang="en-US" sz="2800" dirty="0" err="1" smtClean="0"/>
            <a:t>vlevo</a:t>
          </a:r>
          <a:r>
            <a:rPr lang="en-US" sz="2800" dirty="0" smtClean="0"/>
            <a:t> </a:t>
          </a:r>
          <a:r>
            <a:rPr lang="en-US" sz="2800" dirty="0" err="1" smtClean="0"/>
            <a:t>nahoře</a:t>
          </a:r>
          <a:r>
            <a:rPr lang="en-US" sz="2800" dirty="0" smtClean="0"/>
            <a:t>.</a:t>
          </a:r>
          <a:r>
            <a:rPr lang="cs-CZ" sz="2800" dirty="0" smtClean="0"/>
            <a:t> </a:t>
          </a:r>
          <a:br>
            <a:rPr lang="cs-CZ" sz="2800" dirty="0" smtClean="0"/>
          </a:br>
          <a:r>
            <a:rPr lang="cs-CZ" sz="2800" dirty="0" smtClean="0"/>
            <a:t>Co je na něm zajímavé? </a:t>
          </a:r>
          <a:br>
            <a:rPr lang="cs-CZ" sz="2800" dirty="0" smtClean="0"/>
          </a:br>
          <a:r>
            <a:rPr lang="cs-CZ" sz="2800" dirty="0" smtClean="0"/>
            <a:t>Je souměrný? </a:t>
          </a:r>
          <a:br>
            <a:rPr lang="cs-CZ" sz="2800" dirty="0" smtClean="0"/>
          </a:br>
          <a:r>
            <a:rPr lang="cs-CZ" sz="2800" dirty="0" smtClean="0"/>
            <a:t>Je osově souměrný?</a:t>
          </a:r>
          <a:endParaRPr lang="cs-CZ" sz="2800" dirty="0"/>
        </a:p>
      </dgm:t>
    </dgm:pt>
    <dgm:pt modelId="{4E9604C1-DED9-4658-997A-B8BD9E6CD99C}" type="parTrans" cxnId="{9A0417C8-B2F7-4379-B37C-F814BBDA2CCB}">
      <dgm:prSet/>
      <dgm:spPr/>
      <dgm:t>
        <a:bodyPr/>
        <a:lstStyle/>
        <a:p>
          <a:endParaRPr lang="cs-CZ"/>
        </a:p>
      </dgm:t>
    </dgm:pt>
    <dgm:pt modelId="{3523157A-0EEB-4223-AAF9-95A6C90BEB9B}" type="sibTrans" cxnId="{9A0417C8-B2F7-4379-B37C-F814BBDA2CCB}">
      <dgm:prSet/>
      <dgm:spPr/>
      <dgm:t>
        <a:bodyPr/>
        <a:lstStyle/>
        <a:p>
          <a:endParaRPr lang="cs-CZ"/>
        </a:p>
      </dgm:t>
    </dgm:pt>
    <dgm:pt modelId="{96427E7E-E8AD-491A-8C7F-2CA838C18958}">
      <dgm:prSet phldrT="[Text]" custT="1"/>
      <dgm:spPr/>
      <dgm:t>
        <a:bodyPr/>
        <a:lstStyle/>
        <a:p>
          <a:r>
            <a:rPr lang="cs-CZ" sz="2800" dirty="0" smtClean="0"/>
            <a:t>Udělej úlohy na straně 48: 1.1 a 1.2</a:t>
          </a:r>
          <a:endParaRPr lang="cs-CZ" sz="2800" dirty="0"/>
        </a:p>
      </dgm:t>
    </dgm:pt>
    <dgm:pt modelId="{9FA4CDEE-4DD5-485A-8D52-DCCB35DC042D}" type="parTrans" cxnId="{52B27D80-F4BE-4F27-938F-282EA8B89B65}">
      <dgm:prSet/>
      <dgm:spPr/>
      <dgm:t>
        <a:bodyPr/>
        <a:lstStyle/>
        <a:p>
          <a:endParaRPr lang="cs-CZ"/>
        </a:p>
      </dgm:t>
    </dgm:pt>
    <dgm:pt modelId="{98749B98-5264-40A5-9810-E69D7DD22976}" type="sibTrans" cxnId="{52B27D80-F4BE-4F27-938F-282EA8B89B65}">
      <dgm:prSet/>
      <dgm:spPr/>
      <dgm:t>
        <a:bodyPr/>
        <a:lstStyle/>
        <a:p>
          <a:endParaRPr lang="cs-CZ"/>
        </a:p>
      </dgm:t>
    </dgm:pt>
    <dgm:pt modelId="{3F1959AB-8878-4D42-B9F4-95B3209DBF7D}">
      <dgm:prSet phldrT="[Text]" custT="1"/>
      <dgm:spPr/>
      <dgm:t>
        <a:bodyPr/>
        <a:lstStyle/>
        <a:p>
          <a:r>
            <a:rPr lang="cs-CZ" sz="2800" dirty="0" smtClean="0"/>
            <a:t>Úloha na straně 49: 1.4 – zobraz úsečku KL nejdříve podle přímky o</a:t>
          </a:r>
          <a:r>
            <a:rPr lang="cs-CZ" sz="2800" baseline="-25000" dirty="0" smtClean="0"/>
            <a:t>1</a:t>
          </a:r>
          <a:r>
            <a:rPr lang="cs-CZ" sz="2800" dirty="0" smtClean="0"/>
            <a:t> a potom podle přímky o</a:t>
          </a:r>
          <a:r>
            <a:rPr lang="cs-CZ" sz="2800" baseline="-25000" dirty="0" smtClean="0"/>
            <a:t>2</a:t>
          </a:r>
          <a:r>
            <a:rPr lang="cs-CZ" sz="2800" dirty="0" smtClean="0"/>
            <a:t> </a:t>
          </a:r>
          <a:endParaRPr lang="cs-CZ" sz="2800" dirty="0"/>
        </a:p>
      </dgm:t>
    </dgm:pt>
    <dgm:pt modelId="{60A3644A-CCEE-4215-AB4E-5F135A442877}" type="parTrans" cxnId="{977D82D1-4FF5-4315-8972-2E029BD9607A}">
      <dgm:prSet/>
      <dgm:spPr/>
      <dgm:t>
        <a:bodyPr/>
        <a:lstStyle/>
        <a:p>
          <a:endParaRPr lang="cs-CZ"/>
        </a:p>
      </dgm:t>
    </dgm:pt>
    <dgm:pt modelId="{E9AA708E-66F8-4CF8-8B8B-4B4F0FD10AD5}" type="sibTrans" cxnId="{977D82D1-4FF5-4315-8972-2E029BD9607A}">
      <dgm:prSet/>
      <dgm:spPr/>
      <dgm:t>
        <a:bodyPr/>
        <a:lstStyle/>
        <a:p>
          <a:endParaRPr lang="cs-CZ"/>
        </a:p>
      </dgm:t>
    </dgm:pt>
    <dgm:pt modelId="{AB67E4DD-2FE2-410B-AF58-D65EA8F95519}" type="pres">
      <dgm:prSet presAssocID="{2492D258-B6C5-4681-9C62-9C4DEC767D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8363DCB-D855-454E-A624-93C0A07BC2D6}" type="pres">
      <dgm:prSet presAssocID="{4BE8B678-8F49-494C-BFD8-8CD62C0E344A}" presName="composite" presStyleCnt="0"/>
      <dgm:spPr/>
    </dgm:pt>
    <dgm:pt modelId="{54BE0A62-3965-4F17-A6A6-09F0296E000C}" type="pres">
      <dgm:prSet presAssocID="{4BE8B678-8F49-494C-BFD8-8CD62C0E344A}" presName="bentUpArrow1" presStyleLbl="alignImgPlace1" presStyleIdx="0" presStyleCnt="2" custLinFactNeighborX="-62597" custLinFactNeighborY="10239"/>
      <dgm:spPr>
        <a:solidFill>
          <a:schemeClr val="accent2">
            <a:lumMod val="75000"/>
          </a:schemeClr>
        </a:solidFill>
      </dgm:spPr>
    </dgm:pt>
    <dgm:pt modelId="{EC8E8603-4379-4649-8412-F74AFC522B81}" type="pres">
      <dgm:prSet presAssocID="{4BE8B678-8F49-494C-BFD8-8CD62C0E344A}" presName="ParentText" presStyleLbl="node1" presStyleIdx="0" presStyleCnt="3" custScaleX="298743" custScaleY="228086" custLinFactNeighborX="32598" custLinFactNeighborY="-635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80A961-EE00-44D7-B36B-BE65F1F616BB}" type="pres">
      <dgm:prSet presAssocID="{4BE8B678-8F49-494C-BFD8-8CD62C0E344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CAA31F-1A18-4074-A220-6DB837FFB55F}" type="pres">
      <dgm:prSet presAssocID="{3523157A-0EEB-4223-AAF9-95A6C90BEB9B}" presName="sibTrans" presStyleCnt="0"/>
      <dgm:spPr/>
    </dgm:pt>
    <dgm:pt modelId="{2D7BA6CD-83FF-41B1-A632-32BD6BDE6723}" type="pres">
      <dgm:prSet presAssocID="{96427E7E-E8AD-491A-8C7F-2CA838C18958}" presName="composite" presStyleCnt="0"/>
      <dgm:spPr/>
    </dgm:pt>
    <dgm:pt modelId="{78257848-9154-402F-AC62-CA3FD1578071}" type="pres">
      <dgm:prSet presAssocID="{96427E7E-E8AD-491A-8C7F-2CA838C18958}" presName="bentUpArrow1" presStyleLbl="alignImgPlace1" presStyleIdx="1" presStyleCnt="2" custLinFactX="-100000" custLinFactNeighborX="-170850" custLinFactNeighborY="25008"/>
      <dgm:spPr>
        <a:solidFill>
          <a:schemeClr val="accent2">
            <a:lumMod val="75000"/>
          </a:schemeClr>
        </a:solidFill>
      </dgm:spPr>
    </dgm:pt>
    <dgm:pt modelId="{4711DCE0-F2B6-45AC-8207-06BDD093E844}" type="pres">
      <dgm:prSet presAssocID="{96427E7E-E8AD-491A-8C7F-2CA838C18958}" presName="ParentText" presStyleLbl="node1" presStyleIdx="1" presStyleCnt="3" custScaleX="551607" custScaleY="108937" custLinFactNeighborX="877" custLinFactNeighborY="-48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32A82A-F2AB-490E-A9D8-239156C1DF72}" type="pres">
      <dgm:prSet presAssocID="{96427E7E-E8AD-491A-8C7F-2CA838C1895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608231-CC18-4A44-9B2D-AC6576D0A49F}" type="pres">
      <dgm:prSet presAssocID="{98749B98-5264-40A5-9810-E69D7DD22976}" presName="sibTrans" presStyleCnt="0"/>
      <dgm:spPr/>
    </dgm:pt>
    <dgm:pt modelId="{43D35110-1ADB-4978-9312-9D33FD02B32B}" type="pres">
      <dgm:prSet presAssocID="{3F1959AB-8878-4D42-B9F4-95B3209DBF7D}" presName="composite" presStyleCnt="0"/>
      <dgm:spPr/>
    </dgm:pt>
    <dgm:pt modelId="{9CA14FC9-B94C-4BC0-A6FF-CF030B4451C0}" type="pres">
      <dgm:prSet presAssocID="{3F1959AB-8878-4D42-B9F4-95B3209DBF7D}" presName="ParentText" presStyleLbl="node1" presStyleIdx="2" presStyleCnt="3" custScaleX="280537" custScaleY="222811" custLinFactNeighborX="-10024" custLinFactNeighborY="-10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0FEAD0-05B1-4B88-9F65-87226878DD28}" type="presOf" srcId="{3F1959AB-8878-4D42-B9F4-95B3209DBF7D}" destId="{9CA14FC9-B94C-4BC0-A6FF-CF030B4451C0}" srcOrd="0" destOrd="0" presId="urn:microsoft.com/office/officeart/2005/8/layout/StepDownProcess"/>
    <dgm:cxn modelId="{9A0417C8-B2F7-4379-B37C-F814BBDA2CCB}" srcId="{2492D258-B6C5-4681-9C62-9C4DEC767D20}" destId="{4BE8B678-8F49-494C-BFD8-8CD62C0E344A}" srcOrd="0" destOrd="0" parTransId="{4E9604C1-DED9-4658-997A-B8BD9E6CD99C}" sibTransId="{3523157A-0EEB-4223-AAF9-95A6C90BEB9B}"/>
    <dgm:cxn modelId="{977D82D1-4FF5-4315-8972-2E029BD9607A}" srcId="{2492D258-B6C5-4681-9C62-9C4DEC767D20}" destId="{3F1959AB-8878-4D42-B9F4-95B3209DBF7D}" srcOrd="2" destOrd="0" parTransId="{60A3644A-CCEE-4215-AB4E-5F135A442877}" sibTransId="{E9AA708E-66F8-4CF8-8B8B-4B4F0FD10AD5}"/>
    <dgm:cxn modelId="{52B27D80-F4BE-4F27-938F-282EA8B89B65}" srcId="{2492D258-B6C5-4681-9C62-9C4DEC767D20}" destId="{96427E7E-E8AD-491A-8C7F-2CA838C18958}" srcOrd="1" destOrd="0" parTransId="{9FA4CDEE-4DD5-485A-8D52-DCCB35DC042D}" sibTransId="{98749B98-5264-40A5-9810-E69D7DD22976}"/>
    <dgm:cxn modelId="{FE4131B1-98C0-4838-A2D2-A251E2BA084C}" type="presOf" srcId="{2492D258-B6C5-4681-9C62-9C4DEC767D20}" destId="{AB67E4DD-2FE2-410B-AF58-D65EA8F95519}" srcOrd="0" destOrd="0" presId="urn:microsoft.com/office/officeart/2005/8/layout/StepDownProcess"/>
    <dgm:cxn modelId="{5C2ECCD6-AE7E-4B4D-90E7-24B7ED098DE1}" type="presOf" srcId="{4BE8B678-8F49-494C-BFD8-8CD62C0E344A}" destId="{EC8E8603-4379-4649-8412-F74AFC522B81}" srcOrd="0" destOrd="0" presId="urn:microsoft.com/office/officeart/2005/8/layout/StepDownProcess"/>
    <dgm:cxn modelId="{703E2779-8007-4516-AF67-BF2289F1074C}" type="presOf" srcId="{96427E7E-E8AD-491A-8C7F-2CA838C18958}" destId="{4711DCE0-F2B6-45AC-8207-06BDD093E844}" srcOrd="0" destOrd="0" presId="urn:microsoft.com/office/officeart/2005/8/layout/StepDownProcess"/>
    <dgm:cxn modelId="{9F8BBB29-25B2-46BF-9F37-DB9425B83710}" type="presParOf" srcId="{AB67E4DD-2FE2-410B-AF58-D65EA8F95519}" destId="{18363DCB-D855-454E-A624-93C0A07BC2D6}" srcOrd="0" destOrd="0" presId="urn:microsoft.com/office/officeart/2005/8/layout/StepDownProcess"/>
    <dgm:cxn modelId="{BDA916B3-7112-4AA6-8370-B39BDEED2046}" type="presParOf" srcId="{18363DCB-D855-454E-A624-93C0A07BC2D6}" destId="{54BE0A62-3965-4F17-A6A6-09F0296E000C}" srcOrd="0" destOrd="0" presId="urn:microsoft.com/office/officeart/2005/8/layout/StepDownProcess"/>
    <dgm:cxn modelId="{2FC66504-39B7-40CD-B22E-1632C98EE673}" type="presParOf" srcId="{18363DCB-D855-454E-A624-93C0A07BC2D6}" destId="{EC8E8603-4379-4649-8412-F74AFC522B81}" srcOrd="1" destOrd="0" presId="urn:microsoft.com/office/officeart/2005/8/layout/StepDownProcess"/>
    <dgm:cxn modelId="{C63A4F32-7B0D-47ED-8E27-9647E9C8FE86}" type="presParOf" srcId="{18363DCB-D855-454E-A624-93C0A07BC2D6}" destId="{5380A961-EE00-44D7-B36B-BE65F1F616BB}" srcOrd="2" destOrd="0" presId="urn:microsoft.com/office/officeart/2005/8/layout/StepDownProcess"/>
    <dgm:cxn modelId="{3573083C-8D50-4A5A-A4E6-9E7F672A6C97}" type="presParOf" srcId="{AB67E4DD-2FE2-410B-AF58-D65EA8F95519}" destId="{23CAA31F-1A18-4074-A220-6DB837FFB55F}" srcOrd="1" destOrd="0" presId="urn:microsoft.com/office/officeart/2005/8/layout/StepDownProcess"/>
    <dgm:cxn modelId="{5FD60C6A-EA21-4746-88A6-97B6BF71DEE6}" type="presParOf" srcId="{AB67E4DD-2FE2-410B-AF58-D65EA8F95519}" destId="{2D7BA6CD-83FF-41B1-A632-32BD6BDE6723}" srcOrd="2" destOrd="0" presId="urn:microsoft.com/office/officeart/2005/8/layout/StepDownProcess"/>
    <dgm:cxn modelId="{240A207B-D476-4B2B-A503-93AC8067AC11}" type="presParOf" srcId="{2D7BA6CD-83FF-41B1-A632-32BD6BDE6723}" destId="{78257848-9154-402F-AC62-CA3FD1578071}" srcOrd="0" destOrd="0" presId="urn:microsoft.com/office/officeart/2005/8/layout/StepDownProcess"/>
    <dgm:cxn modelId="{4C14920E-EF38-42C5-BA34-805BE8BB2AB0}" type="presParOf" srcId="{2D7BA6CD-83FF-41B1-A632-32BD6BDE6723}" destId="{4711DCE0-F2B6-45AC-8207-06BDD093E844}" srcOrd="1" destOrd="0" presId="urn:microsoft.com/office/officeart/2005/8/layout/StepDownProcess"/>
    <dgm:cxn modelId="{85ED103C-FF10-4974-9ABB-2B8702473623}" type="presParOf" srcId="{2D7BA6CD-83FF-41B1-A632-32BD6BDE6723}" destId="{C632A82A-F2AB-490E-A9D8-239156C1DF72}" srcOrd="2" destOrd="0" presId="urn:microsoft.com/office/officeart/2005/8/layout/StepDownProcess"/>
    <dgm:cxn modelId="{12274178-0AE9-44AE-BC17-687A9BA2FB83}" type="presParOf" srcId="{AB67E4DD-2FE2-410B-AF58-D65EA8F95519}" destId="{C7608231-CC18-4A44-9B2D-AC6576D0A49F}" srcOrd="3" destOrd="0" presId="urn:microsoft.com/office/officeart/2005/8/layout/StepDownProcess"/>
    <dgm:cxn modelId="{3D37BB89-8040-4882-BF9E-89B21DFDE700}" type="presParOf" srcId="{AB67E4DD-2FE2-410B-AF58-D65EA8F95519}" destId="{43D35110-1ADB-4978-9312-9D33FD02B32B}" srcOrd="4" destOrd="0" presId="urn:microsoft.com/office/officeart/2005/8/layout/StepDownProcess"/>
    <dgm:cxn modelId="{3400417D-A5B6-4417-B3D9-7809D3D50016}" type="presParOf" srcId="{43D35110-1ADB-4978-9312-9D33FD02B32B}" destId="{9CA14FC9-B94C-4BC0-A6FF-CF030B4451C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8D514-FF12-4002-BBA0-8735F6810E1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D0A1B2-AB5C-43A5-A07E-D04C3F2ACF4A}">
      <dgm:prSet phldrT="[Text]" custT="1"/>
      <dgm:spPr/>
      <dgm:t>
        <a:bodyPr/>
        <a:lstStyle/>
        <a:p>
          <a:r>
            <a:rPr lang="cs-CZ" sz="2800" dirty="0" smtClean="0"/>
            <a:t>Omluv se paní učitelce, která hodinu vede a podívej se na záznam hodiny</a:t>
          </a:r>
          <a:endParaRPr lang="cs-CZ" sz="2800" dirty="0"/>
        </a:p>
      </dgm:t>
    </dgm:pt>
    <dgm:pt modelId="{0F92D92B-9125-4F52-9F6B-730D45071725}" type="parTrans" cxnId="{C243A558-C557-4F2B-8EFE-157E9D8CEEDD}">
      <dgm:prSet/>
      <dgm:spPr/>
      <dgm:t>
        <a:bodyPr/>
        <a:lstStyle/>
        <a:p>
          <a:endParaRPr lang="cs-CZ"/>
        </a:p>
      </dgm:t>
    </dgm:pt>
    <dgm:pt modelId="{82AFEBA2-49FE-4D32-BEBF-A8BB30A09801}" type="sibTrans" cxnId="{C243A558-C557-4F2B-8EFE-157E9D8CEEDD}">
      <dgm:prSet/>
      <dgm:spPr/>
      <dgm:t>
        <a:bodyPr/>
        <a:lstStyle/>
        <a:p>
          <a:endParaRPr lang="cs-CZ"/>
        </a:p>
      </dgm:t>
    </dgm:pt>
    <dgm:pt modelId="{5A233B91-038F-4757-A6BA-B95CCFD4FC44}">
      <dgm:prSet phldrT="[Text]" custT="1"/>
      <dgm:spPr/>
      <dgm:t>
        <a:bodyPr/>
        <a:lstStyle/>
        <a:p>
          <a:r>
            <a:rPr lang="cs-CZ" sz="2800" dirty="0" smtClean="0"/>
            <a:t>Vyber si jednu z nich podle předchozí strany</a:t>
          </a:r>
          <a:endParaRPr lang="cs-CZ" sz="2800" dirty="0"/>
        </a:p>
      </dgm:t>
    </dgm:pt>
    <dgm:pt modelId="{B8CE8751-449F-45D5-A351-BAAE381348DB}" type="parTrans" cxnId="{1D71515A-A2FB-41F1-8AD0-FB740E0631DA}">
      <dgm:prSet/>
      <dgm:spPr/>
      <dgm:t>
        <a:bodyPr/>
        <a:lstStyle/>
        <a:p>
          <a:endParaRPr lang="cs-CZ"/>
        </a:p>
      </dgm:t>
    </dgm:pt>
    <dgm:pt modelId="{8CC28D67-2A6D-40B5-BEE2-6D4617B9BB14}" type="sibTrans" cxnId="{1D71515A-A2FB-41F1-8AD0-FB740E0631DA}">
      <dgm:prSet/>
      <dgm:spPr/>
      <dgm:t>
        <a:bodyPr/>
        <a:lstStyle/>
        <a:p>
          <a:endParaRPr lang="cs-CZ"/>
        </a:p>
      </dgm:t>
    </dgm:pt>
    <dgm:pt modelId="{71BB5A8C-FD3D-4FBB-8D21-0E13CD841AA0}">
      <dgm:prSet phldrT="[Text]" custT="1"/>
      <dgm:spPr/>
      <dgm:t>
        <a:bodyPr/>
        <a:lstStyle/>
        <a:p>
          <a:r>
            <a:rPr lang="cs-CZ" sz="2800" dirty="0" smtClean="0"/>
            <a:t>Do sešitu udělej zápis hodiny, vyfoť a ulož jej do portfolia.</a:t>
          </a:r>
          <a:endParaRPr lang="cs-CZ" sz="2800" dirty="0"/>
        </a:p>
      </dgm:t>
    </dgm:pt>
    <dgm:pt modelId="{B0BD062A-F283-4182-844B-57E47CB6E149}" type="parTrans" cxnId="{A7062D94-225C-46A3-88FF-3ABA4017E166}">
      <dgm:prSet/>
      <dgm:spPr/>
      <dgm:t>
        <a:bodyPr/>
        <a:lstStyle/>
        <a:p>
          <a:endParaRPr lang="cs-CZ"/>
        </a:p>
      </dgm:t>
    </dgm:pt>
    <dgm:pt modelId="{50763B00-780B-4931-AD6F-1E7FEA879E3A}" type="sibTrans" cxnId="{A7062D94-225C-46A3-88FF-3ABA4017E166}">
      <dgm:prSet/>
      <dgm:spPr/>
      <dgm:t>
        <a:bodyPr/>
        <a:lstStyle/>
        <a:p>
          <a:endParaRPr lang="cs-CZ"/>
        </a:p>
      </dgm:t>
    </dgm:pt>
    <dgm:pt modelId="{82A2BE45-96DB-47C4-9824-55F7AA5D0C52}">
      <dgm:prSet phldrT="[Text]" custT="1"/>
      <dgm:spPr/>
      <dgm:t>
        <a:bodyPr/>
        <a:lstStyle/>
        <a:p>
          <a:r>
            <a:rPr lang="cs-CZ" sz="2800" dirty="0" smtClean="0"/>
            <a:t>Do svého portfolia ulož také přípravu na hodinu (úlohy z učebnice)</a:t>
          </a:r>
          <a:endParaRPr lang="cs-CZ" sz="2800" dirty="0"/>
        </a:p>
      </dgm:t>
    </dgm:pt>
    <dgm:pt modelId="{1F2501AA-F0BF-42D3-89C2-B4396BB53862}" type="parTrans" cxnId="{42E23993-8347-490A-A27B-A5DBBC1FF6FF}">
      <dgm:prSet/>
      <dgm:spPr/>
      <dgm:t>
        <a:bodyPr/>
        <a:lstStyle/>
        <a:p>
          <a:endParaRPr lang="cs-CZ"/>
        </a:p>
      </dgm:t>
    </dgm:pt>
    <dgm:pt modelId="{45043BBE-ECAF-4D83-92A7-17235CA74EE0}" type="sibTrans" cxnId="{42E23993-8347-490A-A27B-A5DBBC1FF6FF}">
      <dgm:prSet/>
      <dgm:spPr/>
      <dgm:t>
        <a:bodyPr/>
        <a:lstStyle/>
        <a:p>
          <a:endParaRPr lang="cs-CZ"/>
        </a:p>
      </dgm:t>
    </dgm:pt>
    <dgm:pt modelId="{DF5704D3-87AD-4914-A27F-643D832620DF}" type="pres">
      <dgm:prSet presAssocID="{02D8D514-FF12-4002-BBA0-8735F6810E1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EF7D7A5-6817-4EDA-8191-1C5E7F3D594A}" type="pres">
      <dgm:prSet presAssocID="{44D0A1B2-AB5C-43A5-A07E-D04C3F2ACF4A}" presName="composite" presStyleCnt="0"/>
      <dgm:spPr/>
    </dgm:pt>
    <dgm:pt modelId="{EE3CB250-028F-4058-867E-84EA75B6A6EE}" type="pres">
      <dgm:prSet presAssocID="{44D0A1B2-AB5C-43A5-A07E-D04C3F2ACF4A}" presName="bentUpArrow1" presStyleLbl="alignImgPlace1" presStyleIdx="0" presStyleCnt="3" custScaleX="70216" custScaleY="63385" custLinFactNeighborX="-41099" custLinFactNeighborY="-23429"/>
      <dgm:spPr/>
      <dgm:t>
        <a:bodyPr/>
        <a:lstStyle/>
        <a:p>
          <a:endParaRPr lang="cs-CZ"/>
        </a:p>
      </dgm:t>
    </dgm:pt>
    <dgm:pt modelId="{EB97566E-A147-4687-B050-26382A34F3CB}" type="pres">
      <dgm:prSet presAssocID="{44D0A1B2-AB5C-43A5-A07E-D04C3F2ACF4A}" presName="ParentText" presStyleLbl="node1" presStyleIdx="0" presStyleCnt="4" custScaleX="227326" custScaleY="100260" custLinFactX="19314" custLinFactNeighborX="100000" custLinFactNeighborY="97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05F87-C113-47D6-947F-B5DD2CF69DE9}" type="pres">
      <dgm:prSet presAssocID="{44D0A1B2-AB5C-43A5-A07E-D04C3F2ACF4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C35841-5A1E-4C62-B126-2A767DD94E90}" type="pres">
      <dgm:prSet presAssocID="{82AFEBA2-49FE-4D32-BEBF-A8BB30A09801}" presName="sibTrans" presStyleCnt="0"/>
      <dgm:spPr/>
    </dgm:pt>
    <dgm:pt modelId="{A2DBADDC-6F36-4FF4-B642-25CF40FCDF22}" type="pres">
      <dgm:prSet presAssocID="{5A233B91-038F-4757-A6BA-B95CCFD4FC44}" presName="composite" presStyleCnt="0"/>
      <dgm:spPr/>
    </dgm:pt>
    <dgm:pt modelId="{712E42BA-DDFE-4B3D-B5CD-31B8A2CBF581}" type="pres">
      <dgm:prSet presAssocID="{5A233B91-038F-4757-A6BA-B95CCFD4FC44}" presName="bentUpArrow1" presStyleLbl="alignImgPlace1" presStyleIdx="1" presStyleCnt="3" custScaleX="64623" custScaleY="68394" custLinFactNeighborX="-28281" custLinFactNeighborY="14205"/>
      <dgm:spPr/>
    </dgm:pt>
    <dgm:pt modelId="{35C478A6-F8A5-4597-89C4-82F18058EE8E}" type="pres">
      <dgm:prSet presAssocID="{5A233B91-038F-4757-A6BA-B95CCFD4FC44}" presName="ParentText" presStyleLbl="node1" presStyleIdx="1" presStyleCnt="4" custScaleX="194018" custScaleY="105280" custLinFactX="-406" custLinFactY="-21663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D38289-42C3-4182-B98F-B642148F7E16}" type="pres">
      <dgm:prSet presAssocID="{5A233B91-038F-4757-A6BA-B95CCFD4FC4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BF5A31D-E9F3-460C-AAA3-F633F265F989}" type="pres">
      <dgm:prSet presAssocID="{8CC28D67-2A6D-40B5-BEE2-6D4617B9BB14}" presName="sibTrans" presStyleCnt="0"/>
      <dgm:spPr/>
    </dgm:pt>
    <dgm:pt modelId="{C7A22634-3AED-472A-A923-1F6AA84A70C8}" type="pres">
      <dgm:prSet presAssocID="{71BB5A8C-FD3D-4FBB-8D21-0E13CD841AA0}" presName="composite" presStyleCnt="0"/>
      <dgm:spPr/>
    </dgm:pt>
    <dgm:pt modelId="{FF09A37A-001C-4CBD-B35E-AB60C744515C}" type="pres">
      <dgm:prSet presAssocID="{71BB5A8C-FD3D-4FBB-8D21-0E13CD841AA0}" presName="bentUpArrow1" presStyleLbl="alignImgPlace1" presStyleIdx="2" presStyleCnt="3" custScaleX="69406" custScaleY="70091" custLinFactNeighborX="-54240" custLinFactNeighborY="40654"/>
      <dgm:spPr/>
    </dgm:pt>
    <dgm:pt modelId="{23EB75F7-8107-4D82-B3D4-B2EDB9AAA36F}" type="pres">
      <dgm:prSet presAssocID="{71BB5A8C-FD3D-4FBB-8D21-0E13CD841AA0}" presName="ParentText" presStyleLbl="node1" presStyleIdx="2" presStyleCnt="4" custScaleX="196458" custScaleY="115720" custLinFactNeighborX="1439" custLinFactNeighborY="15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E15C5F-2DFC-44D6-8C5A-9831A4DCE907}" type="pres">
      <dgm:prSet presAssocID="{71BB5A8C-FD3D-4FBB-8D21-0E13CD841AA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99C3081-0FDC-4876-8E62-A3CE1A2F9779}" type="pres">
      <dgm:prSet presAssocID="{50763B00-780B-4931-AD6F-1E7FEA879E3A}" presName="sibTrans" presStyleCnt="0"/>
      <dgm:spPr/>
    </dgm:pt>
    <dgm:pt modelId="{A2018F7E-8AE4-4A70-AA02-2D84AA8D2D3E}" type="pres">
      <dgm:prSet presAssocID="{82A2BE45-96DB-47C4-9824-55F7AA5D0C52}" presName="composite" presStyleCnt="0"/>
      <dgm:spPr/>
    </dgm:pt>
    <dgm:pt modelId="{464B7742-1540-440A-8502-6F20E035C193}" type="pres">
      <dgm:prSet presAssocID="{82A2BE45-96DB-47C4-9824-55F7AA5D0C52}" presName="ParentText" presStyleLbl="node1" presStyleIdx="3" presStyleCnt="4" custScaleX="212644" custScaleY="106286" custLinFactNeighborX="-21621" custLinFactNeighborY="441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6306F0-52AE-420A-ABFB-A79C43EAEC75}" type="presOf" srcId="{82A2BE45-96DB-47C4-9824-55F7AA5D0C52}" destId="{464B7742-1540-440A-8502-6F20E035C193}" srcOrd="0" destOrd="0" presId="urn:microsoft.com/office/officeart/2005/8/layout/StepDownProcess"/>
    <dgm:cxn modelId="{9F3D9D8B-591B-4610-B842-A892E45AC7D0}" type="presOf" srcId="{44D0A1B2-AB5C-43A5-A07E-D04C3F2ACF4A}" destId="{EB97566E-A147-4687-B050-26382A34F3CB}" srcOrd="0" destOrd="0" presId="urn:microsoft.com/office/officeart/2005/8/layout/StepDownProcess"/>
    <dgm:cxn modelId="{A27DF607-377C-4092-95E6-C48AED489BB8}" type="presOf" srcId="{71BB5A8C-FD3D-4FBB-8D21-0E13CD841AA0}" destId="{23EB75F7-8107-4D82-B3D4-B2EDB9AAA36F}" srcOrd="0" destOrd="0" presId="urn:microsoft.com/office/officeart/2005/8/layout/StepDownProcess"/>
    <dgm:cxn modelId="{2EA6E95D-3257-4C95-8EB6-D1987CF3FB26}" type="presOf" srcId="{02D8D514-FF12-4002-BBA0-8735F6810E18}" destId="{DF5704D3-87AD-4914-A27F-643D832620DF}" srcOrd="0" destOrd="0" presId="urn:microsoft.com/office/officeart/2005/8/layout/StepDownProcess"/>
    <dgm:cxn modelId="{1D71515A-A2FB-41F1-8AD0-FB740E0631DA}" srcId="{02D8D514-FF12-4002-BBA0-8735F6810E18}" destId="{5A233B91-038F-4757-A6BA-B95CCFD4FC44}" srcOrd="1" destOrd="0" parTransId="{B8CE8751-449F-45D5-A351-BAAE381348DB}" sibTransId="{8CC28D67-2A6D-40B5-BEE2-6D4617B9BB14}"/>
    <dgm:cxn modelId="{C243A558-C557-4F2B-8EFE-157E9D8CEEDD}" srcId="{02D8D514-FF12-4002-BBA0-8735F6810E18}" destId="{44D0A1B2-AB5C-43A5-A07E-D04C3F2ACF4A}" srcOrd="0" destOrd="0" parTransId="{0F92D92B-9125-4F52-9F6B-730D45071725}" sibTransId="{82AFEBA2-49FE-4D32-BEBF-A8BB30A09801}"/>
    <dgm:cxn modelId="{42E23993-8347-490A-A27B-A5DBBC1FF6FF}" srcId="{02D8D514-FF12-4002-BBA0-8735F6810E18}" destId="{82A2BE45-96DB-47C4-9824-55F7AA5D0C52}" srcOrd="3" destOrd="0" parTransId="{1F2501AA-F0BF-42D3-89C2-B4396BB53862}" sibTransId="{45043BBE-ECAF-4D83-92A7-17235CA74EE0}"/>
    <dgm:cxn modelId="{4B11A7F5-B742-4B7B-AB44-8A7F01E33DE5}" type="presOf" srcId="{5A233B91-038F-4757-A6BA-B95CCFD4FC44}" destId="{35C478A6-F8A5-4597-89C4-82F18058EE8E}" srcOrd="0" destOrd="0" presId="urn:microsoft.com/office/officeart/2005/8/layout/StepDownProcess"/>
    <dgm:cxn modelId="{A7062D94-225C-46A3-88FF-3ABA4017E166}" srcId="{02D8D514-FF12-4002-BBA0-8735F6810E18}" destId="{71BB5A8C-FD3D-4FBB-8D21-0E13CD841AA0}" srcOrd="2" destOrd="0" parTransId="{B0BD062A-F283-4182-844B-57E47CB6E149}" sibTransId="{50763B00-780B-4931-AD6F-1E7FEA879E3A}"/>
    <dgm:cxn modelId="{B647EDCC-DCC2-4DB2-A5BE-3630EE4B7EBA}" type="presParOf" srcId="{DF5704D3-87AD-4914-A27F-643D832620DF}" destId="{1EF7D7A5-6817-4EDA-8191-1C5E7F3D594A}" srcOrd="0" destOrd="0" presId="urn:microsoft.com/office/officeart/2005/8/layout/StepDownProcess"/>
    <dgm:cxn modelId="{7FA1B30E-BC0B-48E1-807C-11674C35335C}" type="presParOf" srcId="{1EF7D7A5-6817-4EDA-8191-1C5E7F3D594A}" destId="{EE3CB250-028F-4058-867E-84EA75B6A6EE}" srcOrd="0" destOrd="0" presId="urn:microsoft.com/office/officeart/2005/8/layout/StepDownProcess"/>
    <dgm:cxn modelId="{228D2DCA-C41E-41B6-89E5-08ACA3D8765C}" type="presParOf" srcId="{1EF7D7A5-6817-4EDA-8191-1C5E7F3D594A}" destId="{EB97566E-A147-4687-B050-26382A34F3CB}" srcOrd="1" destOrd="0" presId="urn:microsoft.com/office/officeart/2005/8/layout/StepDownProcess"/>
    <dgm:cxn modelId="{C5D447DD-095E-4D1A-B175-56EDB8AAF0BC}" type="presParOf" srcId="{1EF7D7A5-6817-4EDA-8191-1C5E7F3D594A}" destId="{44E05F87-C113-47D6-947F-B5DD2CF69DE9}" srcOrd="2" destOrd="0" presId="urn:microsoft.com/office/officeart/2005/8/layout/StepDownProcess"/>
    <dgm:cxn modelId="{5AF55876-F93E-4CF9-909A-67CDECA78A30}" type="presParOf" srcId="{DF5704D3-87AD-4914-A27F-643D832620DF}" destId="{D8C35841-5A1E-4C62-B126-2A767DD94E90}" srcOrd="1" destOrd="0" presId="urn:microsoft.com/office/officeart/2005/8/layout/StepDownProcess"/>
    <dgm:cxn modelId="{A568A2FA-20BF-4A07-A423-0179A7F20E1C}" type="presParOf" srcId="{DF5704D3-87AD-4914-A27F-643D832620DF}" destId="{A2DBADDC-6F36-4FF4-B642-25CF40FCDF22}" srcOrd="2" destOrd="0" presId="urn:microsoft.com/office/officeart/2005/8/layout/StepDownProcess"/>
    <dgm:cxn modelId="{D313D91C-BF7D-465D-82F2-AFC7576F03E1}" type="presParOf" srcId="{A2DBADDC-6F36-4FF4-B642-25CF40FCDF22}" destId="{712E42BA-DDFE-4B3D-B5CD-31B8A2CBF581}" srcOrd="0" destOrd="0" presId="urn:microsoft.com/office/officeart/2005/8/layout/StepDownProcess"/>
    <dgm:cxn modelId="{384C5DBB-6042-4F24-B70F-08B6984CF1A1}" type="presParOf" srcId="{A2DBADDC-6F36-4FF4-B642-25CF40FCDF22}" destId="{35C478A6-F8A5-4597-89C4-82F18058EE8E}" srcOrd="1" destOrd="0" presId="urn:microsoft.com/office/officeart/2005/8/layout/StepDownProcess"/>
    <dgm:cxn modelId="{969AAAE1-17AE-4BA9-8CCB-CA2B376B664F}" type="presParOf" srcId="{A2DBADDC-6F36-4FF4-B642-25CF40FCDF22}" destId="{88D38289-42C3-4182-B98F-B642148F7E16}" srcOrd="2" destOrd="0" presId="urn:microsoft.com/office/officeart/2005/8/layout/StepDownProcess"/>
    <dgm:cxn modelId="{9FFD8F57-E286-42A9-9403-7C4173274FDF}" type="presParOf" srcId="{DF5704D3-87AD-4914-A27F-643D832620DF}" destId="{0BF5A31D-E9F3-460C-AAA3-F633F265F989}" srcOrd="3" destOrd="0" presId="urn:microsoft.com/office/officeart/2005/8/layout/StepDownProcess"/>
    <dgm:cxn modelId="{8C85C727-9DBE-4AAD-BFE0-C62A6D7E36DA}" type="presParOf" srcId="{DF5704D3-87AD-4914-A27F-643D832620DF}" destId="{C7A22634-3AED-472A-A923-1F6AA84A70C8}" srcOrd="4" destOrd="0" presId="urn:microsoft.com/office/officeart/2005/8/layout/StepDownProcess"/>
    <dgm:cxn modelId="{C4C18814-F44A-4460-AD63-746EE33F9A62}" type="presParOf" srcId="{C7A22634-3AED-472A-A923-1F6AA84A70C8}" destId="{FF09A37A-001C-4CBD-B35E-AB60C744515C}" srcOrd="0" destOrd="0" presId="urn:microsoft.com/office/officeart/2005/8/layout/StepDownProcess"/>
    <dgm:cxn modelId="{34094023-5E2C-44C9-8E74-1ECAA3EECABC}" type="presParOf" srcId="{C7A22634-3AED-472A-A923-1F6AA84A70C8}" destId="{23EB75F7-8107-4D82-B3D4-B2EDB9AAA36F}" srcOrd="1" destOrd="0" presId="urn:microsoft.com/office/officeart/2005/8/layout/StepDownProcess"/>
    <dgm:cxn modelId="{3DE9561E-743C-4BD9-A85A-7AD3920755C9}" type="presParOf" srcId="{C7A22634-3AED-472A-A923-1F6AA84A70C8}" destId="{0EE15C5F-2DFC-44D6-8C5A-9831A4DCE907}" srcOrd="2" destOrd="0" presId="urn:microsoft.com/office/officeart/2005/8/layout/StepDownProcess"/>
    <dgm:cxn modelId="{EF0AA3BD-2882-4670-8D82-8BFC7D19EDF2}" type="presParOf" srcId="{DF5704D3-87AD-4914-A27F-643D832620DF}" destId="{399C3081-0FDC-4876-8E62-A3CE1A2F9779}" srcOrd="5" destOrd="0" presId="urn:microsoft.com/office/officeart/2005/8/layout/StepDownProcess"/>
    <dgm:cxn modelId="{727C721E-09A7-4D77-827B-BF42362104CC}" type="presParOf" srcId="{DF5704D3-87AD-4914-A27F-643D832620DF}" destId="{A2018F7E-8AE4-4A70-AA02-2D84AA8D2D3E}" srcOrd="6" destOrd="0" presId="urn:microsoft.com/office/officeart/2005/8/layout/StepDownProcess"/>
    <dgm:cxn modelId="{D3BDD16B-723B-4783-BE59-F7DB21387560}" type="presParOf" srcId="{A2018F7E-8AE4-4A70-AA02-2D84AA8D2D3E}" destId="{464B7742-1540-440A-8502-6F20E035C19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E0A62-3965-4F17-A6A6-09F0296E000C}">
      <dsp:nvSpPr>
        <dsp:cNvPr id="0" name=""/>
        <dsp:cNvSpPr/>
      </dsp:nvSpPr>
      <dsp:spPr>
        <a:xfrm rot="5400000">
          <a:off x="967050" y="2275857"/>
          <a:ext cx="785765" cy="894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E8603-4379-4649-8412-F74AFC522B81}">
      <dsp:nvSpPr>
        <dsp:cNvPr id="0" name=""/>
        <dsp:cNvSpPr/>
      </dsp:nvSpPr>
      <dsp:spPr>
        <a:xfrm>
          <a:off x="435583" y="143231"/>
          <a:ext cx="3951672" cy="21118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Prostuduj</a:t>
          </a:r>
          <a:r>
            <a:rPr lang="en-US" sz="2800" kern="1200" dirty="0" smtClean="0"/>
            <a:t> ornament</a:t>
          </a:r>
          <a:r>
            <a:rPr lang="cs-CZ" sz="2800" kern="1200" dirty="0" smtClean="0"/>
            <a:t> na straně 48 </a:t>
          </a:r>
          <a:r>
            <a:rPr lang="en-US" sz="2800" kern="1200" dirty="0" err="1" smtClean="0"/>
            <a:t>vlevo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nahoře</a:t>
          </a:r>
          <a:r>
            <a:rPr lang="en-US" sz="2800" kern="1200" dirty="0" smtClean="0"/>
            <a:t>.</a:t>
          </a:r>
          <a:r>
            <a:rPr lang="cs-CZ" sz="2800" kern="1200" dirty="0" smtClean="0"/>
            <a:t> </a:t>
          </a:r>
          <a:br>
            <a:rPr lang="cs-CZ" sz="2800" kern="1200" dirty="0" smtClean="0"/>
          </a:br>
          <a:r>
            <a:rPr lang="cs-CZ" sz="2800" kern="1200" dirty="0" smtClean="0"/>
            <a:t>Co je na něm zajímavé? </a:t>
          </a:r>
          <a:br>
            <a:rPr lang="cs-CZ" sz="2800" kern="1200" dirty="0" smtClean="0"/>
          </a:br>
          <a:r>
            <a:rPr lang="cs-CZ" sz="2800" kern="1200" dirty="0" smtClean="0"/>
            <a:t>Je souměrný? </a:t>
          </a:r>
          <a:br>
            <a:rPr lang="cs-CZ" sz="2800" kern="1200" dirty="0" smtClean="0"/>
          </a:br>
          <a:r>
            <a:rPr lang="cs-CZ" sz="2800" kern="1200" dirty="0" smtClean="0"/>
            <a:t>Je osově souměrný?</a:t>
          </a:r>
          <a:endParaRPr lang="cs-CZ" sz="2800" kern="1200" dirty="0"/>
        </a:p>
      </dsp:txBody>
      <dsp:txXfrm>
        <a:off x="538693" y="246341"/>
        <a:ext cx="3745452" cy="1905613"/>
      </dsp:txXfrm>
    </dsp:sp>
    <dsp:sp modelId="{5380A961-EE00-44D7-B36B-BE65F1F616BB}">
      <dsp:nvSpPr>
        <dsp:cNvPr id="0" name=""/>
        <dsp:cNvSpPr/>
      </dsp:nvSpPr>
      <dsp:spPr>
        <a:xfrm>
          <a:off x="2641608" y="1412671"/>
          <a:ext cx="962054" cy="74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7848-9154-402F-AC62-CA3FD1578071}">
      <dsp:nvSpPr>
        <dsp:cNvPr id="0" name=""/>
        <dsp:cNvSpPr/>
      </dsp:nvSpPr>
      <dsp:spPr>
        <a:xfrm rot="5400000">
          <a:off x="2673291" y="3473364"/>
          <a:ext cx="785765" cy="894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DCE0-F2B6-45AC-8207-06BDD093E844}">
      <dsp:nvSpPr>
        <dsp:cNvPr id="0" name=""/>
        <dsp:cNvSpPr/>
      </dsp:nvSpPr>
      <dsp:spPr>
        <a:xfrm>
          <a:off x="1905579" y="2319933"/>
          <a:ext cx="7296473" cy="10086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Udělej úlohy na straně 48: 1.1 a 1.2</a:t>
          </a:r>
          <a:endParaRPr lang="cs-CZ" sz="2800" kern="1200" dirty="0"/>
        </a:p>
      </dsp:txBody>
      <dsp:txXfrm>
        <a:off x="1954826" y="2369180"/>
        <a:ext cx="7197979" cy="910146"/>
      </dsp:txXfrm>
    </dsp:sp>
    <dsp:sp modelId="{C632A82A-F2AB-490E-A9D8-239156C1DF72}">
      <dsp:nvSpPr>
        <dsp:cNvPr id="0" name=""/>
        <dsp:cNvSpPr/>
      </dsp:nvSpPr>
      <dsp:spPr>
        <a:xfrm>
          <a:off x="6210811" y="2494128"/>
          <a:ext cx="962054" cy="74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4FC9-B94C-4BC0-A6FF-CF030B4451C0}">
      <dsp:nvSpPr>
        <dsp:cNvPr id="0" name=""/>
        <dsp:cNvSpPr/>
      </dsp:nvSpPr>
      <dsp:spPr>
        <a:xfrm>
          <a:off x="3665400" y="3349383"/>
          <a:ext cx="3710849" cy="20629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Úloha na straně 49: 1.4 – zobraz úsečku KL nejdříve podle přímky o</a:t>
          </a:r>
          <a:r>
            <a:rPr lang="cs-CZ" sz="2800" kern="1200" baseline="-25000" dirty="0" smtClean="0"/>
            <a:t>1</a:t>
          </a:r>
          <a:r>
            <a:rPr lang="cs-CZ" sz="2800" kern="1200" dirty="0" smtClean="0"/>
            <a:t> a potom podle přímky o</a:t>
          </a:r>
          <a:r>
            <a:rPr lang="cs-CZ" sz="2800" kern="1200" baseline="-25000" dirty="0" smtClean="0"/>
            <a:t>2</a:t>
          </a:r>
          <a:r>
            <a:rPr lang="cs-CZ" sz="2800" kern="1200" dirty="0" smtClean="0"/>
            <a:t> </a:t>
          </a:r>
          <a:endParaRPr lang="cs-CZ" sz="2800" kern="1200" dirty="0"/>
        </a:p>
      </dsp:txBody>
      <dsp:txXfrm>
        <a:off x="3766125" y="3450108"/>
        <a:ext cx="3509399" cy="1861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B250-028F-4058-867E-84EA75B6A6EE}">
      <dsp:nvSpPr>
        <dsp:cNvPr id="0" name=""/>
        <dsp:cNvSpPr/>
      </dsp:nvSpPr>
      <dsp:spPr>
        <a:xfrm rot="5400000">
          <a:off x="1224258" y="1711804"/>
          <a:ext cx="737499" cy="930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7566E-A147-4687-B050-26382A34F3CB}">
      <dsp:nvSpPr>
        <dsp:cNvPr id="0" name=""/>
        <dsp:cNvSpPr/>
      </dsp:nvSpPr>
      <dsp:spPr>
        <a:xfrm>
          <a:off x="2337424" y="1832314"/>
          <a:ext cx="4452611" cy="13745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Omluv se paní učitelce, která hodinu vede a podívej se na záznam hodiny</a:t>
          </a:r>
          <a:endParaRPr lang="cs-CZ" sz="2800" kern="1200" dirty="0"/>
        </a:p>
      </dsp:txBody>
      <dsp:txXfrm>
        <a:off x="2404538" y="1899428"/>
        <a:ext cx="4318383" cy="1240356"/>
      </dsp:txXfrm>
    </dsp:sp>
    <dsp:sp modelId="{44E05F87-C113-47D6-947F-B5DD2CF69DE9}">
      <dsp:nvSpPr>
        <dsp:cNvPr id="0" name=""/>
        <dsp:cNvSpPr/>
      </dsp:nvSpPr>
      <dsp:spPr>
        <a:xfrm>
          <a:off x="3206083" y="628110"/>
          <a:ext cx="1424564" cy="1108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E42BA-DDFE-4B3D-B5CD-31B8A2CBF581}">
      <dsp:nvSpPr>
        <dsp:cNvPr id="0" name=""/>
        <dsp:cNvSpPr/>
      </dsp:nvSpPr>
      <dsp:spPr>
        <a:xfrm rot="5400000">
          <a:off x="3261212" y="3550018"/>
          <a:ext cx="795780" cy="856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478A6-F8A5-4597-89C4-82F18058EE8E}">
      <dsp:nvSpPr>
        <dsp:cNvPr id="0" name=""/>
        <dsp:cNvSpPr/>
      </dsp:nvSpPr>
      <dsp:spPr>
        <a:xfrm>
          <a:off x="256293" y="156424"/>
          <a:ext cx="3800211" cy="14434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Vyber si jednu z nich podle předchozí strany</a:t>
          </a:r>
          <a:endParaRPr lang="cs-CZ" sz="2800" kern="1200" dirty="0"/>
        </a:p>
      </dsp:txBody>
      <dsp:txXfrm>
        <a:off x="326767" y="226898"/>
        <a:ext cx="3659263" cy="1302461"/>
      </dsp:txXfrm>
    </dsp:sp>
    <dsp:sp modelId="{88D38289-42C3-4182-B98F-B642148F7E16}">
      <dsp:nvSpPr>
        <dsp:cNvPr id="0" name=""/>
        <dsp:cNvSpPr/>
      </dsp:nvSpPr>
      <dsp:spPr>
        <a:xfrm>
          <a:off x="5102386" y="1991400"/>
          <a:ext cx="1424564" cy="1108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9A37A-001C-4CBD-B35E-AB60C744515C}">
      <dsp:nvSpPr>
        <dsp:cNvPr id="0" name=""/>
        <dsp:cNvSpPr/>
      </dsp:nvSpPr>
      <dsp:spPr>
        <a:xfrm rot="5400000">
          <a:off x="5153878" y="5290078"/>
          <a:ext cx="815525" cy="9193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75F7-8107-4D82-B3D4-B2EDB9AAA36F}">
      <dsp:nvSpPr>
        <dsp:cNvPr id="0" name=""/>
        <dsp:cNvSpPr/>
      </dsp:nvSpPr>
      <dsp:spPr>
        <a:xfrm>
          <a:off x="4473624" y="3427768"/>
          <a:ext cx="3848003" cy="15865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Do sešitu udělej zápis hodiny, vyfoť a ulož jej do portfolia.</a:t>
          </a:r>
          <a:endParaRPr lang="cs-CZ" sz="2800" kern="1200" dirty="0"/>
        </a:p>
      </dsp:txBody>
      <dsp:txXfrm>
        <a:off x="4551087" y="3505231"/>
        <a:ext cx="3693077" cy="1431617"/>
      </dsp:txXfrm>
    </dsp:sp>
    <dsp:sp modelId="{0EE15C5F-2DFC-44D6-8C5A-9831A4DCE907}">
      <dsp:nvSpPr>
        <dsp:cNvPr id="0" name=""/>
        <dsp:cNvSpPr/>
      </dsp:nvSpPr>
      <dsp:spPr>
        <a:xfrm>
          <a:off x="7348785" y="3455398"/>
          <a:ext cx="1424564" cy="1108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7742-1540-440A-8502-6F20E035C193}">
      <dsp:nvSpPr>
        <dsp:cNvPr id="0" name=""/>
        <dsp:cNvSpPr/>
      </dsp:nvSpPr>
      <dsp:spPr>
        <a:xfrm>
          <a:off x="6244454" y="5186318"/>
          <a:ext cx="4165036" cy="14572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Do svého portfolia ulož také přípravu na hodinu (úlohy z učebnice)</a:t>
          </a:r>
          <a:endParaRPr lang="cs-CZ" sz="2800" kern="1200" dirty="0"/>
        </a:p>
      </dsp:txBody>
      <dsp:txXfrm>
        <a:off x="6315601" y="5257465"/>
        <a:ext cx="4022742" cy="131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asnadhledem.cz/profil/2-stupen/88-matematika/10-6-rocnik/1616-delitelnost-prirozenych-cise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081612" y="1586388"/>
            <a:ext cx="114786" cy="1622060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 rot="-1827212">
            <a:off x="5750287" y="-1380166"/>
            <a:ext cx="114786" cy="145632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752475" y="195212"/>
            <a:ext cx="4333875" cy="433387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892062" y="1273715"/>
            <a:ext cx="8937149" cy="7739571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8" name="TextBox 8"/>
          <p:cNvSpPr txBox="1"/>
          <p:nvPr/>
        </p:nvSpPr>
        <p:spPr>
          <a:xfrm rot="-1824450">
            <a:off x="6454309" y="3144300"/>
            <a:ext cx="10024391" cy="161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spc="1200">
                <a:solidFill>
                  <a:srgbClr val="BD2640"/>
                </a:solidFill>
                <a:latin typeface="Glacial Indifference"/>
              </a:rPr>
              <a:t>MATEMATIKA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27869" y="6465348"/>
            <a:ext cx="8572900" cy="122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en-US" sz="7200">
                <a:solidFill>
                  <a:srgbClr val="BD2640"/>
                </a:solidFill>
                <a:latin typeface="Glacial Indifference"/>
              </a:rPr>
              <a:t>9. týden (11.5. - 15.5.)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83975" y="8773362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smtClean="0"/>
              <a:t>Ivana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650" y="1572548"/>
            <a:ext cx="942975" cy="9429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650" y="4461864"/>
            <a:ext cx="942975" cy="9429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650" y="7771477"/>
            <a:ext cx="942975" cy="94297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1827212" flipH="1">
            <a:off x="13819727" y="-825794"/>
            <a:ext cx="178086" cy="11849111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6" name="Group 6"/>
          <p:cNvGrpSpPr/>
          <p:nvPr/>
        </p:nvGrpSpPr>
        <p:grpSpPr>
          <a:xfrm>
            <a:off x="11547346" y="3619500"/>
            <a:ext cx="6972300" cy="69723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286125" y="1420872"/>
            <a:ext cx="8693777" cy="1205314"/>
            <a:chOff x="0" y="-23771"/>
            <a:chExt cx="11591703" cy="1607085"/>
          </a:xfrm>
        </p:grpSpPr>
        <p:sp>
          <p:nvSpPr>
            <p:cNvPr id="9" name="TextBox 9"/>
            <p:cNvSpPr txBox="1"/>
            <p:nvPr/>
          </p:nvSpPr>
          <p:spPr>
            <a:xfrm>
              <a:off x="0" y="-23771"/>
              <a:ext cx="1159170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6"/>
                </a:lnSpc>
              </a:pPr>
              <a:r>
                <a:rPr lang="en-US" sz="3822" spc="382" dirty="0">
                  <a:solidFill>
                    <a:srgbClr val="BD2640"/>
                  </a:solidFill>
                  <a:latin typeface="Franklin Gothic Heavy" panose="020B0903020102020204" pitchFamily="34" charset="0"/>
                </a:rPr>
                <a:t>PŘÍPRAVA NA ONLINE HODINU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01625"/>
              <a:ext cx="11591703" cy="781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96"/>
                </a:lnSpc>
              </a:pPr>
              <a:r>
                <a:rPr lang="en-US" sz="3397">
                  <a:solidFill>
                    <a:srgbClr val="000000"/>
                  </a:solidFill>
                  <a:latin typeface="Advent Pro Medium"/>
                </a:rPr>
                <a:t>s učebnicí geometrie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86125" y="3809982"/>
            <a:ext cx="7913770" cy="2246740"/>
            <a:chOff x="0" y="0"/>
            <a:chExt cx="10551693" cy="299565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0551693" cy="218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822" spc="382" dirty="0">
                  <a:solidFill>
                    <a:srgbClr val="BD2640"/>
                  </a:solidFill>
                  <a:latin typeface="Franklin Gothic Heavy" panose="020B0903020102020204" pitchFamily="34" charset="0"/>
                </a:rPr>
                <a:t>ONLINE HODINA: SESTROJENÍ OBRAZU BODU A ÚTVARU VE STŘEDOVÉ SOUMĚRNOSTI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06228"/>
              <a:ext cx="10551693" cy="789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96"/>
                </a:lnSpc>
                <a:spcBef>
                  <a:spcPct val="0"/>
                </a:spcBef>
              </a:pPr>
              <a:r>
                <a:rPr lang="en-US" sz="3397" u="none">
                  <a:solidFill>
                    <a:srgbClr val="000000"/>
                  </a:solidFill>
                  <a:latin typeface="Advent Pro Medium"/>
                </a:rPr>
                <a:t>rýsujeme při hodině, fotíme do portfolia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94180" y="7429817"/>
            <a:ext cx="8382663" cy="1153746"/>
            <a:chOff x="0" y="0"/>
            <a:chExt cx="11176884" cy="153832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11176884" cy="72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822" spc="382" dirty="0">
                  <a:solidFill>
                    <a:srgbClr val="BD2640"/>
                  </a:solidFill>
                  <a:latin typeface="Franklin Gothic Heavy" panose="020B0903020102020204" pitchFamily="34" charset="0"/>
                </a:rPr>
                <a:t>OPAKOVÁNÍ: DĚLITELNOST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48903"/>
              <a:ext cx="11176884" cy="789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96"/>
                </a:lnSpc>
                <a:spcBef>
                  <a:spcPct val="0"/>
                </a:spcBef>
              </a:pPr>
              <a:r>
                <a:rPr lang="en-US" sz="3397" u="none">
                  <a:solidFill>
                    <a:srgbClr val="000000"/>
                  </a:solidFill>
                  <a:latin typeface="Advent Pro Medium"/>
                </a:rPr>
                <a:t>hrátky s dělitelností, abychom na ni nezapomněli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1746814" y="-35141"/>
            <a:ext cx="7721271" cy="6686621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19" name="TextBox 19"/>
          <p:cNvSpPr txBox="1"/>
          <p:nvPr/>
        </p:nvSpPr>
        <p:spPr>
          <a:xfrm rot="3572473">
            <a:off x="12167715" y="2014440"/>
            <a:ext cx="5328144" cy="122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FFDE59"/>
                </a:solidFill>
                <a:latin typeface="Glacial Indifference"/>
              </a:rPr>
              <a:t>STŘEDOVÁ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93208" y="6736475"/>
            <a:ext cx="6497250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u="none" dirty="0">
                <a:solidFill>
                  <a:srgbClr val="FFDE59"/>
                </a:solidFill>
                <a:latin typeface="Glacial Indifference"/>
              </a:rPr>
              <a:t>SOUMĚRNOST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813452">
            <a:off x="419161" y="-1529128"/>
            <a:ext cx="114786" cy="145632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-531653" y="3600408"/>
            <a:ext cx="2838535" cy="283853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514384" y="4980959"/>
            <a:ext cx="6347046" cy="549654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7" name="AutoShape 7"/>
          <p:cNvSpPr/>
          <p:nvPr/>
        </p:nvSpPr>
        <p:spPr>
          <a:xfrm rot="-1827212">
            <a:off x="16684987" y="-2348278"/>
            <a:ext cx="114786" cy="145632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8" name="Group 8"/>
          <p:cNvGrpSpPr/>
          <p:nvPr/>
        </p:nvGrpSpPr>
        <p:grpSpPr>
          <a:xfrm>
            <a:off x="14474478" y="4991100"/>
            <a:ext cx="5390949" cy="539094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627365" y="-190500"/>
            <a:ext cx="2958599" cy="256214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114247" y="2814014"/>
            <a:ext cx="13411200" cy="6672885"/>
            <a:chOff x="-3181226" y="2188672"/>
            <a:chExt cx="17881600" cy="8095989"/>
          </a:xfrm>
        </p:grpSpPr>
        <p:sp>
          <p:nvSpPr>
            <p:cNvPr id="13" name="TextBox 13"/>
            <p:cNvSpPr txBox="1"/>
            <p:nvPr/>
          </p:nvSpPr>
          <p:spPr>
            <a:xfrm>
              <a:off x="-3181226" y="2188672"/>
              <a:ext cx="17881600" cy="793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99"/>
                </a:lnSpc>
              </a:pPr>
              <a:r>
                <a:rPr lang="en-US" sz="4000" spc="424" dirty="0">
                  <a:solidFill>
                    <a:srgbClr val="BD2640"/>
                  </a:solidFill>
                  <a:latin typeface="Glacial Indifference"/>
                </a:rPr>
                <a:t>PRACUJ S UČEBNICÍ </a:t>
              </a:r>
              <a:r>
                <a:rPr lang="en-US" sz="4000" spc="424" dirty="0" smtClean="0">
                  <a:solidFill>
                    <a:srgbClr val="BD2640"/>
                  </a:solidFill>
                  <a:latin typeface="Glacial Indifference"/>
                </a:rPr>
                <a:t>GEOMETRIE</a:t>
              </a:r>
              <a:endParaRPr lang="en-US" sz="4000" spc="424" dirty="0">
                <a:solidFill>
                  <a:srgbClr val="BD2640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27125" y="9441393"/>
              <a:ext cx="12383555" cy="843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9"/>
                </a:lnSpc>
              </a:pPr>
              <a:endParaRPr lang="en-US" sz="4249" spc="424" dirty="0">
                <a:solidFill>
                  <a:srgbClr val="BD2640"/>
                </a:solidFill>
                <a:latin typeface="Glacial Indifferenc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77426" y="3993187"/>
              <a:ext cx="11429181" cy="756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11"/>
                </a:lnSpc>
              </a:pPr>
              <a:endParaRPr lang="en-US" sz="3541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42" y="3712778"/>
            <a:ext cx="3419176" cy="3402745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3652952" y="303540"/>
            <a:ext cx="1033379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5400" spc="424" dirty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PŘÍPRAVA NA ONLINE </a:t>
            </a:r>
            <a:r>
              <a:rPr lang="cs-CZ" sz="5400" spc="424" dirty="0" smtClean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HODINU</a:t>
            </a:r>
          </a:p>
          <a:p>
            <a:pPr algn="ctr"/>
            <a:r>
              <a:rPr lang="cs-CZ" sz="5400" spc="424" dirty="0" smtClean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DO SEŠITU</a:t>
            </a:r>
            <a:endParaRPr lang="cs-CZ" sz="5400" spc="424" dirty="0">
              <a:solidFill>
                <a:schemeClr val="accent6">
                  <a:lumMod val="75000"/>
                </a:schemeClr>
              </a:solidFill>
              <a:latin typeface="Glacial Indifference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276640487"/>
              </p:ext>
            </p:extLst>
          </p:nvPr>
        </p:nvGraphicFramePr>
        <p:xfrm>
          <a:off x="6484763" y="4301333"/>
          <a:ext cx="9202053" cy="624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827212">
            <a:off x="9516892" y="1464604"/>
            <a:ext cx="262435" cy="928184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7287414" y="1998092"/>
            <a:ext cx="2517262" cy="217823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875432" y="7311610"/>
            <a:ext cx="1715313" cy="165179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02137" y="3438506"/>
            <a:ext cx="1621662" cy="1475649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1201400" y="8137507"/>
            <a:ext cx="2514601" cy="2297389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4400" y="7658100"/>
            <a:ext cx="6667900" cy="2261167"/>
            <a:chOff x="0" y="111492"/>
            <a:chExt cx="8890533" cy="301489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1492"/>
              <a:ext cx="8890533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cs-CZ" sz="3600" spc="359" dirty="0">
                  <a:solidFill>
                    <a:srgbClr val="BD2640"/>
                  </a:solidFill>
                  <a:latin typeface="Maiandra GD" panose="020E0502030308020204" pitchFamily="34" charset="0"/>
                </a:rPr>
                <a:t>NA ODPOLEDNÍ HODINU K IVANĚ</a:t>
              </a:r>
              <a:endParaRPr lang="en-US" sz="3600" spc="359" dirty="0">
                <a:solidFill>
                  <a:srgbClr val="BD2640"/>
                </a:solidFill>
                <a:latin typeface="Maiandra GD" panose="020E0502030308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87499"/>
              <a:ext cx="8890533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cs-CZ" sz="3000" dirty="0">
                  <a:solidFill>
                    <a:srgbClr val="000000"/>
                  </a:solidFill>
                  <a:latin typeface="Glacial Indifference"/>
                </a:rPr>
                <a:t>p</a:t>
              </a:r>
              <a:r>
                <a:rPr lang="cs-CZ" sz="3000" dirty="0" smtClean="0">
                  <a:solidFill>
                    <a:srgbClr val="000000"/>
                  </a:solidFill>
                  <a:latin typeface="Glacial Indifference"/>
                </a:rPr>
                <a:t>řijď, pokud máš z úloh dobrý pocit, dařilo se ti to, věděl/a jsi jak na to.</a:t>
              </a:r>
              <a:endParaRPr lang="en-US" sz="3000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75432" y="2180843"/>
            <a:ext cx="6981379" cy="2868702"/>
            <a:chOff x="0" y="0"/>
            <a:chExt cx="8890533" cy="40037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8890533" cy="153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cs-CZ" sz="3600" spc="359" dirty="0" smtClean="0">
                  <a:solidFill>
                    <a:srgbClr val="BD2640"/>
                  </a:solidFill>
                  <a:latin typeface="Maiandra GD" panose="020E0502030308020204" pitchFamily="34" charset="0"/>
                </a:rPr>
                <a:t>NA DOPOLEDNÍ HODINU K ANEŽCE</a:t>
              </a:r>
              <a:endParaRPr lang="en-US" sz="3600" spc="359" dirty="0">
                <a:solidFill>
                  <a:srgbClr val="BD2640"/>
                </a:solidFill>
                <a:latin typeface="Maiandra GD" panose="020E0502030308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87498"/>
              <a:ext cx="8890533" cy="2416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cs-CZ" sz="3000" dirty="0">
                  <a:solidFill>
                    <a:srgbClr val="000000"/>
                  </a:solidFill>
                  <a:latin typeface="Glacial Indifference"/>
                </a:rPr>
                <a:t>p</a:t>
              </a:r>
              <a:r>
                <a:rPr lang="cs-CZ" sz="3000" dirty="0" smtClean="0">
                  <a:solidFill>
                    <a:srgbClr val="000000"/>
                  </a:solidFill>
                  <a:latin typeface="Glacial Indifference"/>
                </a:rPr>
                <a:t>řijď, pokud se ti řešení úloh příliš nedařilo, nevěděl/a jsi jak na to, nejsi si jistý/á</a:t>
              </a:r>
              <a:r>
                <a:rPr lang="en-US" sz="3000" dirty="0" smtClean="0">
                  <a:solidFill>
                    <a:srgbClr val="000000"/>
                  </a:solidFill>
                  <a:latin typeface="Glacial Indifference"/>
                </a:rPr>
                <a:t>.</a:t>
              </a:r>
              <a:endParaRPr lang="en-US" sz="3000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1273511" y="174999"/>
            <a:ext cx="155833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800" spc="424" dirty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NA ZÁKLADĚ SVÉHO POCITU ZE SPLNĚNÍ </a:t>
            </a:r>
            <a:r>
              <a:rPr lang="cs-CZ" sz="4800" spc="424" dirty="0" smtClean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ÚLOH Z UČEBNICE </a:t>
            </a:r>
            <a:r>
              <a:rPr lang="cs-CZ" sz="4800" spc="424" dirty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SE PŘIHLAŠ NA ONLINE HODINU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813452">
            <a:off x="419161" y="-1529128"/>
            <a:ext cx="114786" cy="145632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-531653" y="3600408"/>
            <a:ext cx="2838535" cy="283853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514384" y="4980959"/>
            <a:ext cx="6347046" cy="549654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7" name="AutoShape 7"/>
          <p:cNvSpPr/>
          <p:nvPr/>
        </p:nvSpPr>
        <p:spPr>
          <a:xfrm rot="-1827212">
            <a:off x="16684987" y="-2348278"/>
            <a:ext cx="114786" cy="145632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8" name="Group 8"/>
          <p:cNvGrpSpPr/>
          <p:nvPr/>
        </p:nvGrpSpPr>
        <p:grpSpPr>
          <a:xfrm>
            <a:off x="15502038" y="5419606"/>
            <a:ext cx="5390949" cy="539094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627365" y="-190500"/>
            <a:ext cx="2958599" cy="256214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180311" y="2705658"/>
            <a:ext cx="13411200" cy="6781240"/>
            <a:chOff x="-3093141" y="2057208"/>
            <a:chExt cx="17881600" cy="8227453"/>
          </a:xfrm>
        </p:grpSpPr>
        <p:sp>
          <p:nvSpPr>
            <p:cNvPr id="13" name="TextBox 13"/>
            <p:cNvSpPr txBox="1"/>
            <p:nvPr/>
          </p:nvSpPr>
          <p:spPr>
            <a:xfrm>
              <a:off x="-3093141" y="2057208"/>
              <a:ext cx="17881600" cy="7507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424" normalizeH="0" baseline="0" noProof="0" dirty="0" smtClean="0">
                  <a:ln>
                    <a:noFill/>
                  </a:ln>
                  <a:solidFill>
                    <a:srgbClr val="BD264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JESTLI NEMŮŽEŠ</a:t>
              </a:r>
              <a:r>
                <a:rPr kumimoji="0" lang="cs-CZ" sz="4000" b="0" i="0" u="none" strike="noStrike" kern="1200" cap="none" spc="424" normalizeH="0" noProof="0" dirty="0" smtClean="0">
                  <a:ln>
                    <a:noFill/>
                  </a:ln>
                  <a:solidFill>
                    <a:srgbClr val="BD264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DORAZIT ANI NA JEDNU Z HODIN:</a:t>
              </a:r>
              <a:endParaRPr kumimoji="0" lang="en-US" sz="4000" b="0" i="0" u="none" strike="noStrike" kern="1200" cap="none" spc="424" normalizeH="0" baseline="0" noProof="0" dirty="0">
                <a:ln>
                  <a:noFill/>
                </a:ln>
                <a:solidFill>
                  <a:srgbClr val="BD264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27125" y="9441393"/>
              <a:ext cx="12383555" cy="843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49" b="0" i="0" u="none" strike="noStrike" kern="1200" cap="none" spc="424" normalizeH="0" baseline="0" noProof="0" dirty="0">
                <a:ln>
                  <a:noFill/>
                </a:ln>
                <a:solidFill>
                  <a:srgbClr val="BD264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77426" y="3993187"/>
              <a:ext cx="11429181" cy="756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3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3611334" y="576961"/>
            <a:ext cx="1054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424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Glacial Indifference"/>
              </a:rPr>
              <a:t>POKUD </a:t>
            </a:r>
            <a:r>
              <a:rPr lang="cs-CZ" sz="4000" spc="424" dirty="0">
                <a:solidFill>
                  <a:srgbClr val="F79646">
                    <a:lumMod val="75000"/>
                  </a:srgbClr>
                </a:solidFill>
                <a:latin typeface="Glacial Indifference"/>
              </a:rPr>
              <a:t>CHCEŠ</a:t>
            </a:r>
            <a:r>
              <a:rPr kumimoji="0" lang="cs-CZ" sz="4000" b="0" i="0" u="none" strike="noStrike" kern="1200" cap="none" spc="424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Glacial Indifference"/>
              </a:rPr>
              <a:t>, PŘIJĎ NA OB</a:t>
            </a:r>
            <a:r>
              <a:rPr lang="cs-CZ" sz="4000" spc="424" dirty="0" smtClean="0">
                <a:solidFill>
                  <a:srgbClr val="F79646">
                    <a:lumMod val="75000"/>
                  </a:srgbClr>
                </a:solidFill>
                <a:latin typeface="Glacial Indifference"/>
              </a:rPr>
              <a:t>Ě HODINY – BUDEME RÁDY</a:t>
            </a:r>
            <a:endParaRPr kumimoji="0" lang="cs-CZ" sz="4000" b="0" i="0" u="none" strike="noStrike" kern="1200" cap="none" spc="424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Glacial Indifference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27712675"/>
              </p:ext>
            </p:extLst>
          </p:nvPr>
        </p:nvGraphicFramePr>
        <p:xfrm>
          <a:off x="4052709" y="3611495"/>
          <a:ext cx="10833412" cy="664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2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569293" y="5955357"/>
            <a:ext cx="6096000" cy="4000500"/>
            <a:chOff x="0" y="0"/>
            <a:chExt cx="3365081" cy="22083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65081" cy="2208335"/>
            </a:xfrm>
            <a:custGeom>
              <a:avLst/>
              <a:gdLst/>
              <a:ahLst/>
              <a:cxnLst/>
              <a:rect l="l" t="t" r="r" b="b"/>
              <a:pathLst>
                <a:path w="3365081" h="2208335">
                  <a:moveTo>
                    <a:pt x="0" y="0"/>
                  </a:moveTo>
                  <a:lnTo>
                    <a:pt x="0" y="2208335"/>
                  </a:lnTo>
                  <a:lnTo>
                    <a:pt x="3365081" y="2208335"/>
                  </a:lnTo>
                  <a:lnTo>
                    <a:pt x="3365081" y="0"/>
                  </a:lnTo>
                  <a:lnTo>
                    <a:pt x="0" y="0"/>
                  </a:lnTo>
                  <a:close/>
                  <a:moveTo>
                    <a:pt x="3304121" y="2147375"/>
                  </a:moveTo>
                  <a:lnTo>
                    <a:pt x="59690" y="2147375"/>
                  </a:lnTo>
                  <a:lnTo>
                    <a:pt x="59690" y="59690"/>
                  </a:lnTo>
                  <a:lnTo>
                    <a:pt x="3304121" y="59690"/>
                  </a:lnTo>
                  <a:lnTo>
                    <a:pt x="3304121" y="214737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 rot="-1827212">
            <a:off x="13713171" y="-491786"/>
            <a:ext cx="118872" cy="1154165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9" name="Group 9"/>
          <p:cNvGrpSpPr/>
          <p:nvPr/>
        </p:nvGrpSpPr>
        <p:grpSpPr>
          <a:xfrm>
            <a:off x="531986" y="1986063"/>
            <a:ext cx="6096000" cy="4000500"/>
            <a:chOff x="0" y="0"/>
            <a:chExt cx="3365081" cy="22083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65081" cy="2208335"/>
            </a:xfrm>
            <a:custGeom>
              <a:avLst/>
              <a:gdLst/>
              <a:ahLst/>
              <a:cxnLst/>
              <a:rect l="l" t="t" r="r" b="b"/>
              <a:pathLst>
                <a:path w="3365081" h="2208335">
                  <a:moveTo>
                    <a:pt x="0" y="0"/>
                  </a:moveTo>
                  <a:lnTo>
                    <a:pt x="0" y="2208335"/>
                  </a:lnTo>
                  <a:lnTo>
                    <a:pt x="3365081" y="2208335"/>
                  </a:lnTo>
                  <a:lnTo>
                    <a:pt x="3365081" y="0"/>
                  </a:lnTo>
                  <a:lnTo>
                    <a:pt x="0" y="0"/>
                  </a:lnTo>
                  <a:close/>
                  <a:moveTo>
                    <a:pt x="3304121" y="2147375"/>
                  </a:moveTo>
                  <a:lnTo>
                    <a:pt x="59690" y="2147375"/>
                  </a:lnTo>
                  <a:lnTo>
                    <a:pt x="59690" y="59690"/>
                  </a:lnTo>
                  <a:lnTo>
                    <a:pt x="3304121" y="59690"/>
                  </a:lnTo>
                  <a:lnTo>
                    <a:pt x="3304121" y="2147375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963400" y="3986313"/>
            <a:ext cx="6505374" cy="65053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1352672" y="184640"/>
            <a:ext cx="6942022" cy="6011791"/>
            <a:chOff x="0" y="0"/>
            <a:chExt cx="6350000" cy="5499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57200" y="2771920"/>
            <a:ext cx="5445572" cy="2252426"/>
            <a:chOff x="0" y="0"/>
            <a:chExt cx="7260762" cy="300323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7239533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cs-CZ" sz="3600" spc="359" dirty="0" smtClean="0">
                  <a:solidFill>
                    <a:srgbClr val="BD2640"/>
                  </a:solidFill>
                  <a:latin typeface="Glacial Indifference"/>
                </a:rPr>
                <a:t>PROCVIČUJ DĚLITELNOST ONLINE</a:t>
              </a:r>
              <a:endParaRPr lang="en-US" sz="3600" spc="359" dirty="0">
                <a:solidFill>
                  <a:srgbClr val="BD2640"/>
                </a:solidFill>
                <a:latin typeface="Glacial Indifference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1229" y="2391957"/>
              <a:ext cx="7239533" cy="611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cs-CZ" sz="2600" dirty="0" smtClean="0">
                  <a:solidFill>
                    <a:srgbClr val="000000"/>
                  </a:solidFill>
                  <a:latin typeface="Glacial Indifference"/>
                </a:rPr>
                <a:t>Na webu skolasnadhledem.cz, </a:t>
              </a:r>
              <a:r>
                <a:rPr lang="cs-CZ" sz="2600" dirty="0" smtClean="0">
                  <a:solidFill>
                    <a:srgbClr val="000000"/>
                  </a:solidFill>
                  <a:latin typeface="Glacial Indifference"/>
                  <a:hlinkClick r:id="rId2"/>
                </a:rPr>
                <a:t>zde</a:t>
              </a:r>
              <a:endParaRPr lang="en-US" sz="2600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93525" y="6608630"/>
            <a:ext cx="5429650" cy="3067422"/>
            <a:chOff x="0" y="0"/>
            <a:chExt cx="7239533" cy="408989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72395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cs-CZ" sz="3600" spc="359" dirty="0" smtClean="0">
                  <a:solidFill>
                    <a:srgbClr val="BD2640"/>
                  </a:solidFill>
                  <a:latin typeface="Glacial Indifference"/>
                </a:rPr>
                <a:t>SOUMĚRNOSTI</a:t>
              </a:r>
              <a:endParaRPr lang="en-US" sz="3600" spc="359" dirty="0">
                <a:solidFill>
                  <a:srgbClr val="BD2640"/>
                </a:solidFill>
                <a:latin typeface="Glacial Indifference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755649"/>
              <a:ext cx="7239533" cy="3334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cs-CZ" sz="2600" dirty="0">
                  <a:solidFill>
                    <a:srgbClr val="000000"/>
                  </a:solidFill>
                  <a:latin typeface="Glacial Indifference"/>
                </a:rPr>
                <a:t>Z</a:t>
              </a:r>
              <a:r>
                <a:rPr lang="cs-CZ" sz="2600" dirty="0" smtClean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cs-CZ" sz="2600" dirty="0" smtClean="0">
                  <a:solidFill>
                    <a:srgbClr val="000000"/>
                  </a:solidFill>
                  <a:latin typeface="Glacial Indifference"/>
                </a:rPr>
                <a:t>ornamentů starověkého Řecka </a:t>
              </a:r>
              <a:r>
                <a:rPr lang="cs-CZ" sz="2600" dirty="0" smtClean="0">
                  <a:solidFill>
                    <a:srgbClr val="000000"/>
                  </a:solidFill>
                  <a:latin typeface="Glacial Indifference"/>
                </a:rPr>
                <a:t>na následující straně vyber osově souměrné (u nich označ osu souměrnosti) a středově souměrné (najdi střed souměrnosti)</a:t>
              </a:r>
              <a:endParaRPr lang="en-US" sz="2600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27" name="TextBox 19"/>
          <p:cNvSpPr txBox="1"/>
          <p:nvPr/>
        </p:nvSpPr>
        <p:spPr>
          <a:xfrm rot="3572473">
            <a:off x="11469093" y="1778639"/>
            <a:ext cx="5328144" cy="122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cs-CZ" sz="6600" dirty="0" smtClean="0">
                <a:solidFill>
                  <a:srgbClr val="FFDE59"/>
                </a:solidFill>
                <a:latin typeface="Glacial Indifference"/>
              </a:rPr>
              <a:t>DĚLITELNOST</a:t>
            </a:r>
            <a:endParaRPr lang="en-US" sz="6600" dirty="0">
              <a:solidFill>
                <a:srgbClr val="FFDE59"/>
              </a:solidFill>
              <a:latin typeface="Glacial Indifference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12054434" y="6477543"/>
            <a:ext cx="6497250" cy="12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u="none" dirty="0" smtClean="0">
                <a:solidFill>
                  <a:srgbClr val="FFDE59"/>
                </a:solidFill>
                <a:latin typeface="Glacial Indifference"/>
              </a:rPr>
              <a:t>SOUMĚRNOST</a:t>
            </a:r>
            <a:r>
              <a:rPr lang="cs-CZ" sz="7200" u="none" dirty="0" smtClean="0">
                <a:solidFill>
                  <a:srgbClr val="FFDE59"/>
                </a:solidFill>
                <a:latin typeface="Glacial Indifference"/>
              </a:rPr>
              <a:t>I</a:t>
            </a:r>
            <a:endParaRPr lang="en-US" sz="7200" u="none" dirty="0">
              <a:solidFill>
                <a:srgbClr val="FFDE59"/>
              </a:solidFill>
              <a:latin typeface="Glacial Indifference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03747" y="348333"/>
            <a:ext cx="934139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spc="424" dirty="0" smtClean="0">
                <a:solidFill>
                  <a:schemeClr val="accent6">
                    <a:lumMod val="75000"/>
                  </a:schemeClr>
                </a:solidFill>
                <a:latin typeface="Glacial Indifference"/>
              </a:rPr>
              <a:t>DOBROVOLNĚ!!</a:t>
            </a:r>
            <a:endParaRPr lang="cs-CZ" sz="6000" spc="424" dirty="0">
              <a:solidFill>
                <a:schemeClr val="accent6">
                  <a:lumMod val="75000"/>
                </a:schemeClr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91529"/>
            <a:ext cx="11200827" cy="1905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285039"/>
            <a:ext cx="9581995" cy="18621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503961"/>
            <a:ext cx="3160110" cy="1676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8144" y="529021"/>
            <a:ext cx="2047875" cy="18300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10200" y="3164351"/>
            <a:ext cx="11775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424" normalizeH="0" baseline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Glacial Indifference"/>
              </a:defRPr>
            </a:lvl1pPr>
          </a:lstStyle>
          <a:p>
            <a:r>
              <a:rPr lang="cs-CZ" dirty="0"/>
              <a:t>Osu či střed souměrnosti můžeš vyznačit v počítači, </a:t>
            </a:r>
            <a:r>
              <a:rPr lang="cs-CZ" dirty="0" smtClean="0"/>
              <a:t>nebo ornament </a:t>
            </a:r>
            <a:r>
              <a:rPr lang="cs-CZ" dirty="0"/>
              <a:t>překreslit.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228600" y="7910012"/>
            <a:ext cx="16457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424" normalizeH="0" baseline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Glacial Indifference"/>
              </a:defRPr>
            </a:lvl1pPr>
          </a:lstStyle>
          <a:p>
            <a:r>
              <a:rPr lang="cs-CZ" dirty="0"/>
              <a:t>Pokud </a:t>
            </a:r>
            <a:r>
              <a:rPr lang="cs-CZ" dirty="0" smtClean="0"/>
              <a:t>tě úloha zaujala, </a:t>
            </a:r>
            <a:r>
              <a:rPr lang="cs-CZ" dirty="0"/>
              <a:t>najdi další </a:t>
            </a:r>
            <a:r>
              <a:rPr lang="cs-CZ" dirty="0" smtClean="0"/>
              <a:t>ornamenty starověkého </a:t>
            </a:r>
            <a:r>
              <a:rPr lang="cs-CZ" dirty="0"/>
              <a:t>Ř</a:t>
            </a:r>
            <a:r>
              <a:rPr lang="cs-CZ" dirty="0" smtClean="0"/>
              <a:t>ecka </a:t>
            </a:r>
            <a:r>
              <a:rPr lang="cs-CZ" dirty="0"/>
              <a:t>a hledej u nich osu či střed souměrnosti.</a:t>
            </a:r>
          </a:p>
        </p:txBody>
      </p:sp>
    </p:spTree>
    <p:extLst>
      <p:ext uri="{BB962C8B-B14F-4D97-AF65-F5344CB8AC3E}">
        <p14:creationId xmlns:p14="http://schemas.microsoft.com/office/powerpoint/2010/main" val="32957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376076"/>
            <a:ext cx="942975" cy="9429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90934" y="2187660"/>
            <a:ext cx="942975" cy="94297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1827212">
            <a:off x="13962724" y="-718477"/>
            <a:ext cx="195759" cy="11767594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6" name="Group 6"/>
          <p:cNvGrpSpPr/>
          <p:nvPr/>
        </p:nvGrpSpPr>
        <p:grpSpPr>
          <a:xfrm>
            <a:off x="35720" y="5252074"/>
            <a:ext cx="7048522" cy="493067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6CB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809043" y="356366"/>
            <a:ext cx="8693777" cy="1205314"/>
            <a:chOff x="0" y="-23771"/>
            <a:chExt cx="11591703" cy="1607085"/>
          </a:xfrm>
        </p:grpSpPr>
        <p:sp>
          <p:nvSpPr>
            <p:cNvPr id="9" name="TextBox 9"/>
            <p:cNvSpPr txBox="1"/>
            <p:nvPr/>
          </p:nvSpPr>
          <p:spPr>
            <a:xfrm>
              <a:off x="0" y="-23771"/>
              <a:ext cx="1159170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6"/>
                </a:lnSpc>
              </a:pPr>
              <a:r>
                <a:rPr lang="en-US" sz="3822" spc="382" dirty="0">
                  <a:solidFill>
                    <a:srgbClr val="BD2640"/>
                  </a:solidFill>
                  <a:latin typeface="Franklin Gothic Heavy" panose="020B0903020102020204" pitchFamily="34" charset="0"/>
                </a:rPr>
                <a:t>PŘÍPRAVA NA ONLINE HODINU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01625"/>
              <a:ext cx="11591703" cy="781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96"/>
                </a:lnSpc>
              </a:pPr>
              <a:r>
                <a:rPr lang="en-US" sz="3397">
                  <a:solidFill>
                    <a:srgbClr val="000000"/>
                  </a:solidFill>
                  <a:latin typeface="Advent Pro Medium"/>
                </a:rPr>
                <a:t>s učebnicí geometrie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66695" y="1826052"/>
            <a:ext cx="9042942" cy="1901167"/>
            <a:chOff x="-25214" y="0"/>
            <a:chExt cx="10576907" cy="253489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055169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cs-CZ" sz="3822" spc="382" dirty="0" smtClean="0">
                  <a:solidFill>
                    <a:srgbClr val="BD2640"/>
                  </a:solidFill>
                  <a:latin typeface="Franklin Gothic Heavy" panose="020B0903020102020204" pitchFamily="34" charset="0"/>
                </a:rPr>
                <a:t>ONLINE HODINA</a:t>
              </a:r>
              <a:endParaRPr lang="en-US" sz="3822" spc="382" dirty="0">
                <a:solidFill>
                  <a:srgbClr val="BD2640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25214" y="790823"/>
              <a:ext cx="10551693" cy="1744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96"/>
                </a:lnSpc>
                <a:spcBef>
                  <a:spcPct val="0"/>
                </a:spcBef>
              </a:pPr>
              <a:r>
                <a:rPr lang="cs-CZ" sz="3397" dirty="0">
                  <a:solidFill>
                    <a:srgbClr val="000000"/>
                  </a:solidFill>
                  <a:latin typeface="Advent Pro Medium"/>
                </a:rPr>
                <a:t>b</a:t>
              </a:r>
              <a:r>
                <a:rPr lang="cs-CZ" sz="3397" dirty="0" smtClean="0">
                  <a:solidFill>
                    <a:srgbClr val="000000"/>
                  </a:solidFill>
                  <a:latin typeface="Advent Pro Medium"/>
                </a:rPr>
                <a:t>uď se zúčastním, nebo se omluvím a uložím zápisky do portfolia</a:t>
              </a:r>
              <a:endParaRPr lang="en-US" sz="3397" u="none" dirty="0">
                <a:solidFill>
                  <a:srgbClr val="000000"/>
                </a:solidFill>
                <a:latin typeface="Advent Pro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89465" y="6822320"/>
            <a:ext cx="6322893" cy="1869727"/>
            <a:chOff x="0" y="0"/>
            <a:chExt cx="11176884" cy="249297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11176884" cy="73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cs-CZ" sz="3822" spc="382" dirty="0" smtClean="0">
                  <a:solidFill>
                    <a:schemeClr val="accent1">
                      <a:lumMod val="75000"/>
                    </a:schemeClr>
                  </a:solidFill>
                  <a:latin typeface="Franklin Gothic Heavy" panose="020B0903020102020204" pitchFamily="34" charset="0"/>
                </a:rPr>
                <a:t>SKOLASNADHLEDEM.CZ</a:t>
              </a:r>
              <a:endParaRPr lang="en-US" sz="3822" spc="382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48904"/>
              <a:ext cx="11176884" cy="1744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96"/>
                </a:lnSpc>
                <a:spcBef>
                  <a:spcPct val="0"/>
                </a:spcBef>
              </a:pPr>
              <a:r>
                <a:rPr lang="cs-CZ" sz="3397" dirty="0" smtClean="0">
                  <a:solidFill>
                    <a:srgbClr val="000000"/>
                  </a:solidFill>
                  <a:latin typeface="Advent Pro Medium"/>
                </a:rPr>
                <a:t>procvičuji dělitelnost, jak uznám za vhodné</a:t>
              </a:r>
              <a:endParaRPr lang="en-US" sz="3397" u="none" dirty="0">
                <a:solidFill>
                  <a:srgbClr val="000000"/>
                </a:solidFill>
                <a:latin typeface="Advent Pro Medium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10647804">
            <a:off x="12389943" y="239592"/>
            <a:ext cx="5794002" cy="5346526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19" name="TextBox 19"/>
          <p:cNvSpPr txBox="1"/>
          <p:nvPr/>
        </p:nvSpPr>
        <p:spPr>
          <a:xfrm rot="3616964">
            <a:off x="12419097" y="1420198"/>
            <a:ext cx="5328144" cy="122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cs-CZ" sz="7200" dirty="0" smtClean="0">
                <a:solidFill>
                  <a:srgbClr val="FFDE59"/>
                </a:solidFill>
                <a:latin typeface="Glacial Indifference"/>
              </a:rPr>
              <a:t>SHRNUTÍ</a:t>
            </a:r>
            <a:endParaRPr lang="en-US" sz="7200" dirty="0">
              <a:solidFill>
                <a:srgbClr val="FFDE59"/>
              </a:solidFill>
              <a:latin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2835" y="5836095"/>
            <a:ext cx="5688833" cy="376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cs-CZ" sz="6000" u="none" dirty="0" smtClean="0">
                <a:solidFill>
                  <a:srgbClr val="FFDE59"/>
                </a:solidFill>
                <a:latin typeface="Glacial Indifference"/>
              </a:rPr>
              <a:t>CO MÁM TEDY VŠECHNO UDĚLAT??</a:t>
            </a:r>
            <a:endParaRPr lang="en-US" sz="6000" u="none" dirty="0">
              <a:solidFill>
                <a:srgbClr val="FFDE59"/>
              </a:solidFill>
              <a:latin typeface="Glacial Indifference"/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10392833" y="8764404"/>
            <a:ext cx="6734287" cy="1185202"/>
            <a:chOff x="-25214" y="0"/>
            <a:chExt cx="10576907" cy="1580270"/>
          </a:xfrm>
        </p:grpSpPr>
        <p:sp>
          <p:nvSpPr>
            <p:cNvPr id="23" name="TextBox 12"/>
            <p:cNvSpPr txBox="1"/>
            <p:nvPr/>
          </p:nvSpPr>
          <p:spPr>
            <a:xfrm>
              <a:off x="0" y="0"/>
              <a:ext cx="1055169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cs-CZ" sz="3822" spc="382" dirty="0" smtClean="0">
                  <a:solidFill>
                    <a:schemeClr val="accent1">
                      <a:lumMod val="75000"/>
                    </a:schemeClr>
                  </a:solidFill>
                  <a:latin typeface="Franklin Gothic Heavy" panose="020B0903020102020204" pitchFamily="34" charset="0"/>
                </a:rPr>
                <a:t>ŘECKÉ ORNAMENTY</a:t>
              </a:r>
              <a:endParaRPr lang="en-US" sz="3822" spc="382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-25214" y="790823"/>
              <a:ext cx="10551693" cy="789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96"/>
                </a:lnSpc>
                <a:spcBef>
                  <a:spcPct val="0"/>
                </a:spcBef>
              </a:pPr>
              <a:r>
                <a:rPr lang="cs-CZ" sz="3397" dirty="0" smtClean="0">
                  <a:solidFill>
                    <a:srgbClr val="000000"/>
                  </a:solidFill>
                  <a:latin typeface="Advent Pro Medium"/>
                </a:rPr>
                <a:t>hledám osy a středy souměrnosti</a:t>
              </a:r>
              <a:endParaRPr lang="en-US" sz="3397" u="none" dirty="0">
                <a:solidFill>
                  <a:srgbClr val="000000"/>
                </a:solidFill>
                <a:latin typeface="Advent Pro Medium"/>
              </a:endParaRPr>
            </a:p>
          </p:txBody>
        </p:sp>
      </p:grpSp>
      <p:pic>
        <p:nvPicPr>
          <p:cNvPr id="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7141" y="4027436"/>
            <a:ext cx="942975" cy="942975"/>
          </a:xfrm>
          <a:prstGeom prst="rect">
            <a:avLst/>
          </a:prstGeom>
        </p:spPr>
      </p:pic>
      <p:grpSp>
        <p:nvGrpSpPr>
          <p:cNvPr id="26" name="Group 11"/>
          <p:cNvGrpSpPr/>
          <p:nvPr/>
        </p:nvGrpSpPr>
        <p:grpSpPr>
          <a:xfrm>
            <a:off x="5641451" y="3958368"/>
            <a:ext cx="7534877" cy="1901167"/>
            <a:chOff x="-25214" y="0"/>
            <a:chExt cx="10576907" cy="2534891"/>
          </a:xfrm>
        </p:grpSpPr>
        <p:sp>
          <p:nvSpPr>
            <p:cNvPr id="27" name="TextBox 12"/>
            <p:cNvSpPr txBox="1"/>
            <p:nvPr/>
          </p:nvSpPr>
          <p:spPr>
            <a:xfrm>
              <a:off x="0" y="0"/>
              <a:ext cx="1055169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cs-CZ" sz="3822" spc="382" dirty="0" smtClean="0">
                  <a:solidFill>
                    <a:srgbClr val="BD2640"/>
                  </a:solidFill>
                  <a:latin typeface="Franklin Gothic Heavy" panose="020B0903020102020204" pitchFamily="34" charset="0"/>
                </a:rPr>
                <a:t>POZNÁMKOVÝ BLOK</a:t>
              </a:r>
              <a:endParaRPr lang="en-US" sz="3822" spc="382" dirty="0">
                <a:solidFill>
                  <a:srgbClr val="BD2640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-25214" y="790823"/>
              <a:ext cx="10551693" cy="1744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96"/>
                </a:lnSpc>
                <a:spcBef>
                  <a:spcPct val="0"/>
                </a:spcBef>
              </a:pPr>
              <a:r>
                <a:rPr lang="cs-CZ" sz="3397" dirty="0" smtClean="0">
                  <a:solidFill>
                    <a:srgbClr val="000000"/>
                  </a:solidFill>
                  <a:latin typeface="Advent Pro Medium"/>
                </a:rPr>
                <a:t>až budu mít všechno hotové, napíšu reflexi</a:t>
              </a:r>
              <a:endParaRPr lang="en-US" sz="3397" u="none" dirty="0">
                <a:solidFill>
                  <a:srgbClr val="000000"/>
                </a:solidFill>
                <a:latin typeface="Advent Pro Medium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7568255" y="5667538"/>
            <a:ext cx="636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spc="424" dirty="0" smtClean="0">
                <a:solidFill>
                  <a:schemeClr val="accent1">
                    <a:lumMod val="75000"/>
                  </a:schemeClr>
                </a:solidFill>
                <a:latin typeface="Glacial Indifference"/>
              </a:rPr>
              <a:t>DOBROVOLNĚ:</a:t>
            </a:r>
            <a:endParaRPr lang="cs-CZ" sz="5400" b="1" spc="424" dirty="0">
              <a:solidFill>
                <a:schemeClr val="accent1">
                  <a:lumMod val="75000"/>
                </a:schemeClr>
              </a:solidFill>
              <a:latin typeface="Glacial Indifference"/>
            </a:endParaRPr>
          </a:p>
        </p:txBody>
      </p:sp>
      <p:sp>
        <p:nvSpPr>
          <p:cNvPr id="4" name="TextovéPole 3"/>
          <p:cNvSpPr txBox="1"/>
          <p:nvPr/>
        </p:nvSpPr>
        <p:spPr>
          <a:xfrm rot="3555630">
            <a:off x="9926666" y="3066861"/>
            <a:ext cx="730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Hodnocení: známka za celý týden s hodnotou 0,3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268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361</Words>
  <Application>Microsoft Office PowerPoint</Application>
  <PresentationFormat>Vlastní</PresentationFormat>
  <Paragraphs>51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Maiandra GD</vt:lpstr>
      <vt:lpstr>Glacial Indifference</vt:lpstr>
      <vt:lpstr>Arial</vt:lpstr>
      <vt:lpstr>Franklin Gothic Heavy</vt:lpstr>
      <vt:lpstr>Calibri</vt:lpstr>
      <vt:lpstr>Advent Pro Medium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ucitel</dc:creator>
  <cp:lastModifiedBy>Pařízková Ivana</cp:lastModifiedBy>
  <cp:revision>18</cp:revision>
  <dcterms:created xsi:type="dcterms:W3CDTF">2006-08-16T00:00:00Z</dcterms:created>
  <dcterms:modified xsi:type="dcterms:W3CDTF">2020-05-10T20:57:57Z</dcterms:modified>
  <dc:identifier>DAD7kkvwxIo</dc:identifier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