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8"/>
  </p:notesMasterIdLst>
  <p:sldIdLst>
    <p:sldId id="256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491BBF2-B1C2-4C1E-B228-8C05F420132C}">
          <p14:sldIdLst>
            <p14:sldId id="256"/>
            <p14:sldId id="260"/>
          </p14:sldIdLst>
        </p14:section>
        <p14:section name="Prvočísla a rozklad na součin prvočísel" id="{B6DAE6D7-9CC0-471C-A387-F5CFDC0DBAA2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DD78-5392-48AE-80C9-1E71C2DD549E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5CE0-93F3-4C92-8E6D-B3406F2F1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8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7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4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6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2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8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5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80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7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4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98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2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04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83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60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13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76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10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4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87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0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8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8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83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4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93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91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8AF128-CB3A-4DC6-B71C-44198041D1E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73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cObtmnhBgc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PwiSqOmag" TargetMode="External"/><Relationship Id="rId2" Type="http://schemas.openxmlformats.org/officeDocument/2006/relationships/hyperlink" Target="https://www.youtube.com/watch?v=94dBCk-lAb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Domácí práce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13.3. – 20.3.</a:t>
            </a:r>
          </a:p>
        </p:txBody>
      </p:sp>
    </p:spTree>
    <p:extLst>
      <p:ext uri="{BB962C8B-B14F-4D97-AF65-F5344CB8AC3E}">
        <p14:creationId xmlns:p14="http://schemas.microsoft.com/office/powerpoint/2010/main" val="179829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652" y="453495"/>
            <a:ext cx="9601196" cy="1303867"/>
          </a:xfrm>
        </p:spPr>
        <p:txBody>
          <a:bodyPr/>
          <a:lstStyle/>
          <a:p>
            <a:r>
              <a:rPr lang="cs-CZ" dirty="0"/>
              <a:t>Tento týden budeš zpracovávat témata: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9508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Prvočísla a prvočíselný rozklad </a:t>
            </a:r>
            <a:r>
              <a:rPr lang="cs-CZ" dirty="0"/>
              <a:t>– </a:t>
            </a:r>
            <a:r>
              <a:rPr lang="cs-CZ" sz="1800" dirty="0"/>
              <a:t>následuje v této prezentaci, v učebnici Aritmetika stránky 48-50</a:t>
            </a:r>
          </a:p>
          <a:p>
            <a:r>
              <a:rPr lang="cs-CZ" dirty="0">
                <a:solidFill>
                  <a:srgbClr val="FF0000"/>
                </a:solidFill>
              </a:rPr>
              <a:t>Nejmenší společný násobek </a:t>
            </a:r>
            <a:r>
              <a:rPr lang="cs-CZ" dirty="0"/>
              <a:t>– </a:t>
            </a:r>
            <a:r>
              <a:rPr lang="cs-CZ" sz="1800" dirty="0"/>
              <a:t>v samostatné prezentaci, k tomu video: </a:t>
            </a:r>
            <a:r>
              <a:rPr lang="cs-CZ" sz="1800" dirty="0">
                <a:hlinkClick r:id="rId2"/>
              </a:rPr>
              <a:t>https://www.youtube.com/</a:t>
            </a:r>
            <a:r>
              <a:rPr lang="cs-CZ" sz="1800" dirty="0" err="1">
                <a:hlinkClick r:id="rId2"/>
              </a:rPr>
              <a:t>watch?v</a:t>
            </a:r>
            <a:r>
              <a:rPr lang="cs-CZ" sz="1800" dirty="0">
                <a:hlinkClick r:id="rId2"/>
              </a:rPr>
              <a:t>=9cObtmnhBgc</a:t>
            </a:r>
            <a:r>
              <a:rPr lang="cs-CZ" sz="1800" dirty="0"/>
              <a:t>, v učebnici to jsou stránky 51-54</a:t>
            </a:r>
          </a:p>
          <a:p>
            <a:r>
              <a:rPr lang="cs-CZ" dirty="0">
                <a:solidFill>
                  <a:srgbClr val="FF0000"/>
                </a:solidFill>
              </a:rPr>
              <a:t>Největší společný dělitel </a:t>
            </a:r>
            <a:r>
              <a:rPr lang="cs-CZ" dirty="0"/>
              <a:t>– </a:t>
            </a:r>
            <a:r>
              <a:rPr lang="cs-CZ" sz="1800" dirty="0"/>
              <a:t>v samostatné prezentaci, k tomu totéž video jako k nejmenšímu společnému násobku: </a:t>
            </a:r>
            <a:r>
              <a:rPr lang="cs-CZ" sz="1800" dirty="0">
                <a:hlinkClick r:id="rId2"/>
              </a:rPr>
              <a:t>https://www.youtube.com/</a:t>
            </a:r>
            <a:r>
              <a:rPr lang="cs-CZ" sz="1800" dirty="0" err="1">
                <a:hlinkClick r:id="rId2"/>
              </a:rPr>
              <a:t>watch?v</a:t>
            </a:r>
            <a:r>
              <a:rPr lang="cs-CZ" sz="1800" dirty="0">
                <a:hlinkClick r:id="rId2"/>
              </a:rPr>
              <a:t>=9cObtmnhBgc</a:t>
            </a:r>
            <a:r>
              <a:rPr lang="cs-CZ" sz="1800" dirty="0"/>
              <a:t>, v učebnici rovněž stránky 51-54</a:t>
            </a:r>
          </a:p>
          <a:p>
            <a:r>
              <a:rPr lang="cs-CZ" dirty="0">
                <a:solidFill>
                  <a:srgbClr val="FF0000"/>
                </a:solidFill>
              </a:rPr>
              <a:t>Slovní úlohy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sz="1800" dirty="0">
                <a:solidFill>
                  <a:schemeClr val="tx1"/>
                </a:solidFill>
              </a:rPr>
              <a:t>pracovní list s úlohami k vyřešení – vypracuj jej do sešitu, správné řešení se dozvíš v dalším týdnu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Testování</a:t>
            </a:r>
            <a:r>
              <a:rPr lang="cs-CZ" dirty="0" smtClean="0"/>
              <a:t>: ve skupině na </a:t>
            </a:r>
            <a:r>
              <a:rPr lang="cs-CZ" dirty="0" err="1" smtClean="0"/>
              <a:t>Teams</a:t>
            </a:r>
            <a:r>
              <a:rPr lang="cs-CZ" dirty="0"/>
              <a:t> </a:t>
            </a:r>
            <a:r>
              <a:rPr lang="cs-CZ" dirty="0" smtClean="0"/>
              <a:t>budeš dělat jeden test ze sekce „zadání“ a jeden test ze sekce „soubory“. Zadání odesíláš přímo ve skupině </a:t>
            </a:r>
            <a:r>
              <a:rPr lang="cs-CZ" dirty="0" err="1" smtClean="0"/>
              <a:t>Teams</a:t>
            </a:r>
            <a:r>
              <a:rPr lang="cs-CZ" dirty="0" smtClean="0"/>
              <a:t>, soubor „test dělitelnost zadání“ odešli e-mailem (buď práci vytiskni, vyplň a </a:t>
            </a:r>
            <a:r>
              <a:rPr lang="cs-CZ" dirty="0" err="1" smtClean="0"/>
              <a:t>nascanuj</a:t>
            </a:r>
            <a:r>
              <a:rPr lang="cs-CZ" dirty="0" smtClean="0"/>
              <a:t>, nebo vyplň přímo v počítači). </a:t>
            </a:r>
            <a:r>
              <a:rPr lang="cs-CZ" dirty="0" smtClean="0">
                <a:solidFill>
                  <a:srgbClr val="FF0000"/>
                </a:solidFill>
              </a:rPr>
              <a:t>V pátek 20.3. budeš </a:t>
            </a:r>
            <a:r>
              <a:rPr lang="cs-CZ" smtClean="0">
                <a:solidFill>
                  <a:srgbClr val="FF0000"/>
                </a:solidFill>
              </a:rPr>
              <a:t>tedy mít odevzdané </a:t>
            </a:r>
            <a:r>
              <a:rPr lang="cs-CZ" dirty="0" smtClean="0">
                <a:solidFill>
                  <a:srgbClr val="FF0000"/>
                </a:solidFill>
              </a:rPr>
              <a:t>2 testy!!!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2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Prvočísla a </a:t>
            </a:r>
            <a:r>
              <a:rPr lang="cs-CZ" b="1" u="sng" dirty="0" err="1"/>
              <a:t>Eratosthenovo</a:t>
            </a:r>
            <a:r>
              <a:rPr lang="cs-CZ" b="1" u="sng" dirty="0"/>
              <a:t> síto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Vytiskni si a do sešitu nalep (nebo si narýsuj) tabulku čísel od 1 do 100 </a:t>
            </a:r>
            <a:r>
              <a:rPr lang="cs-CZ" sz="1800" i="1" dirty="0"/>
              <a:t>je v samostatném dokumentu ve formátu .</a:t>
            </a:r>
            <a:r>
              <a:rPr lang="cs-CZ" sz="1800" i="1" dirty="0" err="1"/>
              <a:t>pdf</a:t>
            </a:r>
            <a:r>
              <a:rPr lang="cs-CZ" sz="1800" i="1" dirty="0"/>
              <a:t> – „tabulka pro </a:t>
            </a:r>
            <a:r>
              <a:rPr lang="cs-CZ" sz="1800" i="1" dirty="0" err="1"/>
              <a:t>Eratosthenovo</a:t>
            </a:r>
            <a:r>
              <a:rPr lang="cs-CZ" sz="1800" i="1" dirty="0"/>
              <a:t> síto“</a:t>
            </a:r>
            <a:endParaRPr lang="cs-CZ" i="1" dirty="0"/>
          </a:p>
          <a:p>
            <a:r>
              <a:rPr lang="cs-CZ" i="1" dirty="0"/>
              <a:t>V tabulce postupně prováděj následující úkony:</a:t>
            </a:r>
          </a:p>
          <a:p>
            <a:pPr lvl="1"/>
            <a:r>
              <a:rPr lang="cs-CZ" i="1" dirty="0"/>
              <a:t>Vyškrtni číslo 1</a:t>
            </a:r>
          </a:p>
          <a:p>
            <a:pPr lvl="1"/>
            <a:r>
              <a:rPr lang="cs-CZ" i="1" dirty="0"/>
              <a:t>Vyškrtej všechny násobky čísla 2, kromě samotného čísla 2</a:t>
            </a:r>
          </a:p>
          <a:p>
            <a:pPr lvl="1"/>
            <a:r>
              <a:rPr lang="cs-CZ" i="1" dirty="0"/>
              <a:t>Vyškrtej všechny násobky čísla 3, kromě samotného čísla 3</a:t>
            </a:r>
          </a:p>
          <a:p>
            <a:pPr lvl="1"/>
            <a:r>
              <a:rPr lang="cs-CZ" i="1" dirty="0"/>
              <a:t>Vyškrtej všechny násobky čísla 5, kromě samotného čísla 5</a:t>
            </a:r>
          </a:p>
          <a:p>
            <a:pPr lvl="1"/>
            <a:r>
              <a:rPr lang="cs-CZ" i="1" dirty="0"/>
              <a:t>Vyškrtej všechny násobky čísla 7, kromě samotného čísla 7</a:t>
            </a:r>
          </a:p>
          <a:p>
            <a:pPr lvl="1"/>
            <a:r>
              <a:rPr lang="cs-CZ" i="1" dirty="0"/>
              <a:t>Zakroužkuj čísla, která zůstala nevyškrtnutá</a:t>
            </a:r>
          </a:p>
          <a:p>
            <a:r>
              <a:rPr lang="cs-CZ" i="1" dirty="0"/>
              <a:t>Co můžeš říci o zakroužkovaných číslech (čím jsou dělitelná, kolik mají dělitelů)? – zamysli se</a:t>
            </a:r>
          </a:p>
        </p:txBody>
      </p:sp>
    </p:spTree>
    <p:extLst>
      <p:ext uri="{BB962C8B-B14F-4D97-AF65-F5344CB8AC3E}">
        <p14:creationId xmlns:p14="http://schemas.microsoft.com/office/powerpoint/2010/main" val="116132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68833">
              <a:srgbClr val="B5D2EC"/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20" y="1071153"/>
            <a:ext cx="10515600" cy="535654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i="1" dirty="0"/>
              <a:t>Napiš si do sešitu: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ČÍSLO, KTERÉ MÁ PRÁVĚ DVA DĚLITELE, SE NAZÝVÁ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PRVOČÍSLO</a:t>
            </a:r>
            <a:r>
              <a:rPr lang="cs-CZ" dirty="0"/>
              <a:t>. Prvočísly jsou právě ta čísla, která jsme v předchozí tabulce zakroužkovali – vypiš si do sešitu prvočísla do 100.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ČÍSLO, KTERÉ MÁ VÍCE, NEŽ DVA DĚLITELE, JE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ČÍSLO SLOŽENÉ</a:t>
            </a:r>
            <a:r>
              <a:rPr lang="cs-CZ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i="1" dirty="0"/>
              <a:t>Zamysli se a zapiš si do sešitu: jak je to s číslem 1?</a:t>
            </a:r>
          </a:p>
        </p:txBody>
      </p:sp>
    </p:spTree>
    <p:extLst>
      <p:ext uri="{BB962C8B-B14F-4D97-AF65-F5344CB8AC3E}">
        <p14:creationId xmlns:p14="http://schemas.microsoft.com/office/powerpoint/2010/main" val="42131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68833">
              <a:srgbClr val="B5D2EC"/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812" y="300446"/>
            <a:ext cx="10515600" cy="637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u="sng" dirty="0">
                <a:latin typeface="+mj-lt"/>
                <a:ea typeface="+mj-ea"/>
                <a:cs typeface="+mj-cs"/>
              </a:rPr>
              <a:t>Rozklad na součin prvočísel</a:t>
            </a:r>
          </a:p>
          <a:p>
            <a:pPr marL="0" indent="0" fontAlgn="base">
              <a:buNone/>
            </a:pPr>
            <a:endParaRPr lang="cs-CZ" sz="2000" i="1" dirty="0">
              <a:latin typeface="+mj-lt"/>
              <a:ea typeface="+mj-ea"/>
              <a:cs typeface="+mj-cs"/>
            </a:endParaRPr>
          </a:p>
          <a:p>
            <a:pPr marL="0" indent="0" fontAlgn="base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Podívej se na toto video: </a:t>
            </a:r>
            <a:r>
              <a:rPr lang="cs-CZ" sz="2000" i="1" dirty="0">
                <a:latin typeface="+mj-lt"/>
                <a:ea typeface="+mj-ea"/>
                <a:cs typeface="+mj-cs"/>
                <a:hlinkClick r:id="rId2"/>
              </a:rPr>
              <a:t>https://www.youtube.com/watch?v=94dBCk-lAbs</a:t>
            </a:r>
            <a:r>
              <a:rPr lang="cs-CZ" sz="2000" i="1" dirty="0">
                <a:latin typeface="+mj-lt"/>
                <a:ea typeface="+mj-ea"/>
                <a:cs typeface="+mj-cs"/>
              </a:rPr>
              <a:t> 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Úvod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videa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ještě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shrnuje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znaky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dělitelnosti</a:t>
            </a:r>
            <a:r>
              <a:rPr lang="en-US" sz="2000" i="1" dirty="0">
                <a:latin typeface="+mj-lt"/>
                <a:ea typeface="+mj-ea"/>
                <a:cs typeface="+mj-cs"/>
              </a:rPr>
              <a:t>, pro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zopakování</a:t>
            </a:r>
            <a:r>
              <a:rPr lang="en-US" sz="2000" i="1" dirty="0">
                <a:latin typeface="+mj-lt"/>
                <a:ea typeface="+mj-ea"/>
                <a:cs typeface="+mj-cs"/>
              </a:rPr>
              <a:t> je to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přínosné</a:t>
            </a:r>
            <a:r>
              <a:rPr lang="en-US" sz="2000" i="1" dirty="0">
                <a:latin typeface="+mj-lt"/>
                <a:ea typeface="+mj-ea"/>
                <a:cs typeface="+mj-cs"/>
              </a:rPr>
              <a:t>. Co</a:t>
            </a:r>
            <a:r>
              <a:rPr lang="cs-CZ" sz="2000" i="1" dirty="0">
                <a:latin typeface="+mj-lt"/>
                <a:ea typeface="+mj-ea"/>
                <a:cs typeface="+mj-cs"/>
              </a:rPr>
              <a:t> j</a:t>
            </a:r>
            <a:r>
              <a:rPr lang="en-US" sz="2000" i="1" dirty="0">
                <a:latin typeface="+mj-lt"/>
                <a:ea typeface="+mj-ea"/>
                <a:cs typeface="+mj-cs"/>
              </a:rPr>
              <a:t>e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prvočíslo</a:t>
            </a:r>
            <a:r>
              <a:rPr lang="cs-CZ" sz="2000" i="1" dirty="0">
                <a:latin typeface="+mj-lt"/>
                <a:ea typeface="+mj-ea"/>
                <a:cs typeface="+mj-cs"/>
              </a:rPr>
              <a:t>,</a:t>
            </a:r>
            <a:r>
              <a:rPr lang="en-US" sz="2000" i="1" dirty="0">
                <a:latin typeface="+mj-lt"/>
                <a:ea typeface="+mj-ea"/>
                <a:cs typeface="+mj-cs"/>
              </a:rPr>
              <a:t> a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jak</a:t>
            </a:r>
            <a:r>
              <a:rPr lang="en-US" sz="2000" i="1" dirty="0">
                <a:latin typeface="+mj-lt"/>
                <a:ea typeface="+mj-ea"/>
                <a:cs typeface="+mj-cs"/>
              </a:rPr>
              <a:t> je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ve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složených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číslech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máme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hledat</a:t>
            </a:r>
            <a:r>
              <a:rPr lang="cs-CZ" sz="2000" i="1" dirty="0">
                <a:latin typeface="+mj-lt"/>
                <a:ea typeface="+mj-ea"/>
                <a:cs typeface="+mj-cs"/>
              </a:rPr>
              <a:t>,</a:t>
            </a:r>
            <a:r>
              <a:rPr lang="en-US" sz="2000" i="1" dirty="0">
                <a:latin typeface="+mj-lt"/>
                <a:ea typeface="+mj-ea"/>
                <a:cs typeface="+mj-cs"/>
              </a:rPr>
              <a:t> se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dozvíš</a:t>
            </a:r>
            <a:r>
              <a:rPr lang="en-US" sz="2000" i="1" dirty="0">
                <a:latin typeface="+mj-lt"/>
                <a:ea typeface="+mj-ea"/>
                <a:cs typeface="+mj-cs"/>
              </a:rPr>
              <a:t> od </a:t>
            </a:r>
            <a:r>
              <a:rPr lang="cs-CZ" sz="2000" i="1" dirty="0">
                <a:latin typeface="+mj-lt"/>
                <a:ea typeface="+mj-ea"/>
                <a:cs typeface="+mj-cs"/>
              </a:rPr>
              <a:t>7:</a:t>
            </a:r>
            <a:r>
              <a:rPr lang="en-US" sz="2000" i="1" dirty="0">
                <a:latin typeface="+mj-lt"/>
                <a:ea typeface="+mj-ea"/>
                <a:cs typeface="+mj-cs"/>
              </a:rPr>
              <a:t>31 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minuty</a:t>
            </a:r>
            <a:r>
              <a:rPr lang="en-US" sz="2000" i="1" dirty="0">
                <a:latin typeface="+mj-lt"/>
                <a:ea typeface="+mj-ea"/>
                <a:cs typeface="+mj-cs"/>
              </a:rPr>
              <a:t>.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Doporučujeme</a:t>
            </a:r>
            <a:r>
              <a:rPr lang="en-US" sz="2000" i="1" dirty="0">
                <a:latin typeface="+mj-lt"/>
                <a:ea typeface="+mj-ea"/>
                <a:cs typeface="+mj-cs"/>
              </a:rPr>
              <a:t>, </a:t>
            </a:r>
            <a:r>
              <a:rPr lang="cs-CZ" sz="2000" i="1" dirty="0">
                <a:latin typeface="+mj-lt"/>
                <a:ea typeface="+mj-ea"/>
                <a:cs typeface="+mj-cs"/>
              </a:rPr>
              <a:t>aby sis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cs-CZ" sz="2000" i="1" dirty="0">
                <a:latin typeface="+mj-lt"/>
                <a:ea typeface="+mj-ea"/>
                <a:cs typeface="+mj-cs"/>
              </a:rPr>
              <a:t>vzal</a:t>
            </a:r>
            <a:r>
              <a:rPr lang="en-US" sz="2000" i="1" dirty="0">
                <a:latin typeface="+mj-lt"/>
                <a:ea typeface="+mj-ea"/>
                <a:cs typeface="+mj-cs"/>
              </a:rPr>
              <a:t> k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ruce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sešit</a:t>
            </a:r>
            <a:r>
              <a:rPr lang="en-US" sz="2000" i="1" dirty="0">
                <a:latin typeface="+mj-lt"/>
                <a:ea typeface="+mj-ea"/>
                <a:cs typeface="+mj-cs"/>
              </a:rPr>
              <a:t> a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psal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si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poznámky</a:t>
            </a:r>
            <a:r>
              <a:rPr lang="en-US" sz="2000" i="1" dirty="0">
                <a:latin typeface="+mj-lt"/>
                <a:ea typeface="+mj-ea"/>
                <a:cs typeface="+mj-cs"/>
              </a:rPr>
              <a:t>.</a:t>
            </a:r>
            <a:r>
              <a:rPr lang="cs-CZ" sz="2000" i="1" dirty="0">
                <a:latin typeface="+mj-lt"/>
                <a:ea typeface="+mj-ea"/>
                <a:cs typeface="+mj-cs"/>
              </a:rPr>
              <a:t> V sešitě budeš mít rozklad alespoň tří čísel z videa.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</a:p>
          <a:p>
            <a:pPr marL="0" indent="0">
              <a:buNone/>
            </a:pPr>
            <a:endParaRPr lang="cs-CZ" sz="2000" i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Zde najdeš, jakými způsoby můžeš na rozklad prvočísel jít: </a:t>
            </a:r>
            <a:r>
              <a:rPr lang="cs-CZ" sz="2000" dirty="0">
                <a:hlinkClick r:id="rId3"/>
              </a:rPr>
              <a:t>https://www.youtube.com/watch?v=_mPwiSqOmag</a:t>
            </a:r>
            <a:endParaRPr lang="cs-CZ" sz="2000" i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Pokud najdeš jiný způsob, bude to jen dobře </a:t>
            </a:r>
            <a:r>
              <a:rPr lang="cs-CZ" sz="2000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Ale vždy si zkontroluj, že výsledek je správný.</a:t>
            </a:r>
          </a:p>
          <a:p>
            <a:pPr marL="0" indent="0">
              <a:buNone/>
            </a:pPr>
            <a:endParaRPr lang="cs-CZ" sz="2000" i="1" dirty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000" b="1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Do sešitu rozlož na prvočísla tato čísla:</a:t>
            </a:r>
          </a:p>
          <a:p>
            <a:pPr marL="0" indent="0">
              <a:buNone/>
            </a:pPr>
            <a:r>
              <a:rPr lang="cs-CZ" sz="2000" b="1" i="1" dirty="0">
                <a:latin typeface="+mj-lt"/>
                <a:ea typeface="+mj-ea"/>
                <a:cs typeface="+mj-cs"/>
              </a:rPr>
              <a:t>35, 53, 56, 72, 100, 120, 228 </a:t>
            </a:r>
          </a:p>
          <a:p>
            <a:pPr marL="0" indent="0">
              <a:buNone/>
            </a:pPr>
            <a:endParaRPr lang="cs-CZ" sz="2000" b="1" i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V učebnici „Aritmetika“ najdeš toto učivo na stránkách 48-50.</a:t>
            </a:r>
          </a:p>
          <a:p>
            <a:pPr marL="0" indent="0">
              <a:buNone/>
            </a:pPr>
            <a:endParaRPr lang="cs-CZ" sz="20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24348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513</Words>
  <Application>Microsoft Office PowerPoint</Application>
  <PresentationFormat>Širokoúhlá obrazovka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Wingdings</vt:lpstr>
      <vt:lpstr>Motiv Office</vt:lpstr>
      <vt:lpstr>Organika</vt:lpstr>
      <vt:lpstr>Domácí práce</vt:lpstr>
      <vt:lpstr>Tento týden budeš zpracovávat témata:</vt:lpstr>
      <vt:lpstr>Prvočísla a Eratosthenovo síto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práce</dc:title>
  <dc:creator>Pařízková Ivana</dc:creator>
  <cp:lastModifiedBy>Pařízková Ivana</cp:lastModifiedBy>
  <cp:revision>19</cp:revision>
  <dcterms:created xsi:type="dcterms:W3CDTF">2020-03-12T10:22:07Z</dcterms:created>
  <dcterms:modified xsi:type="dcterms:W3CDTF">2020-03-13T09:43:32Z</dcterms:modified>
</cp:coreProperties>
</file>