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5" r:id="rId3"/>
    <p:sldId id="261" r:id="rId4"/>
    <p:sldId id="262" r:id="rId5"/>
    <p:sldId id="263" r:id="rId6"/>
    <p:sldId id="266" r:id="rId7"/>
    <p:sldId id="276" r:id="rId8"/>
    <p:sldId id="279" r:id="rId9"/>
    <p:sldId id="265" r:id="rId10"/>
    <p:sldId id="277" r:id="rId11"/>
    <p:sldId id="278" r:id="rId12"/>
    <p:sldId id="267" r:id="rId13"/>
    <p:sldId id="268" r:id="rId14"/>
    <p:sldId id="280" r:id="rId15"/>
    <p:sldId id="281" r:id="rId16"/>
    <p:sldId id="282" r:id="rId17"/>
    <p:sldId id="269" r:id="rId18"/>
    <p:sldId id="270" r:id="rId19"/>
    <p:sldId id="271" r:id="rId20"/>
    <p:sldId id="284" r:id="rId21"/>
    <p:sldId id="290" r:id="rId22"/>
    <p:sldId id="283" r:id="rId23"/>
    <p:sldId id="272" r:id="rId24"/>
    <p:sldId id="285" r:id="rId25"/>
    <p:sldId id="286" r:id="rId26"/>
    <p:sldId id="287" r:id="rId27"/>
    <p:sldId id="288" r:id="rId28"/>
    <p:sldId id="289" r:id="rId29"/>
    <p:sldId id="273" r:id="rId30"/>
    <p:sldId id="258" r:id="rId31"/>
    <p:sldId id="259" r:id="rId32"/>
    <p:sldId id="260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6D1BC-E972-4533-AE62-602E40E14BC8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94340-2C6D-432B-ABCD-B799334C31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D18B2-4C64-47E3-8A04-09BBAD13BCF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42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Podnadpis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79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70985" y="144096"/>
            <a:ext cx="7886699" cy="70214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985" y="1232500"/>
            <a:ext cx="7886700" cy="435133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8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12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6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61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48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44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8563" y="164758"/>
            <a:ext cx="7886700" cy="7021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8563" y="12077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61A4-8A25-495D-BEAA-C3ED9E6911F6}" type="datetimeFigureOut">
              <a:rPr lang="cs-CZ" smtClean="0"/>
              <a:t>09.11.2017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3C3C-6C4A-4868-8F15-10C116BD8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F9FAD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F9FA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F9FAD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F9FAD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F9FAD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GDPR ve školství, aneb co školy čeká a nemine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Pavel </a:t>
            </a:r>
            <a:r>
              <a:rPr lang="cs-CZ" dirty="0" smtClean="0"/>
              <a:t>Škarban</a:t>
            </a:r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r>
              <a:rPr lang="cs-CZ" b="1" dirty="0"/>
              <a:t>Festival pedagogické inspirace </a:t>
            </a:r>
            <a:r>
              <a:rPr lang="cs-CZ" b="1" dirty="0" smtClean="0"/>
              <a:t>2017, Kunratice 10.11.2017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4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nakládá s osobními údaji?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800" b="1" dirty="0"/>
              <a:t>SPRÁVCE OSOBNÍCH ÚDAJŮ</a:t>
            </a:r>
          </a:p>
          <a:p>
            <a:pPr lvl="0"/>
            <a:r>
              <a:rPr lang="cs-CZ" sz="2800" dirty="0"/>
              <a:t>„určuje účely a prostředky zpracování osobních údajů“ tzn. říká co a jak se má evidovat a nese za to zodpovědnost</a:t>
            </a:r>
          </a:p>
          <a:p>
            <a:pPr lvl="0"/>
            <a:endParaRPr lang="cs-CZ" sz="2800" dirty="0"/>
          </a:p>
          <a:p>
            <a:pPr marL="0" lvl="0" indent="0">
              <a:buNone/>
            </a:pPr>
            <a:r>
              <a:rPr lang="cs-CZ" sz="2800" b="1" dirty="0"/>
              <a:t>ZPRACOVATEL OSOBNÍCH ÚDAJŮ</a:t>
            </a:r>
          </a:p>
          <a:p>
            <a:pPr lvl="0"/>
            <a:r>
              <a:rPr lang="cs-CZ" sz="2800" dirty="0"/>
              <a:t>zpracovává osobní údaje pro správce</a:t>
            </a:r>
          </a:p>
          <a:p>
            <a:pPr marL="0" lvl="0" indent="0">
              <a:buNone/>
            </a:pPr>
            <a:endParaRPr lang="cs-CZ" sz="2800" dirty="0"/>
          </a:p>
          <a:p>
            <a:pPr marL="0" lvl="0" indent="0">
              <a:buNone/>
            </a:pPr>
            <a:r>
              <a:rPr lang="cs-CZ" sz="2800" b="1" dirty="0"/>
              <a:t>TŘETÍ STRANA</a:t>
            </a:r>
          </a:p>
          <a:p>
            <a:r>
              <a:rPr lang="cs-CZ" sz="2800" dirty="0"/>
              <a:t>není ani správcem ani zpracovatelem, ale má oprávněný zájem na zpracování osobních </a:t>
            </a:r>
            <a:r>
              <a:rPr lang="cs-CZ" sz="2800" dirty="0" smtClean="0"/>
              <a:t>údajů</a:t>
            </a:r>
            <a:r>
              <a:rPr lang="cs-CZ" sz="2800" kern="0" dirty="0" smtClean="0"/>
              <a:t> </a:t>
            </a: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9775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nakládá s osobními údaji?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6" y="1388225"/>
            <a:ext cx="3405270" cy="50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SPRÁVCE</a:t>
            </a:r>
            <a:endParaRPr lang="cs-CZ" sz="2000" kern="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78" y="1013698"/>
            <a:ext cx="2068118" cy="15234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3028954"/>
            <a:ext cx="1314678" cy="9170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33" y="2936596"/>
            <a:ext cx="1174009" cy="11740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793" y="3041917"/>
            <a:ext cx="1876934" cy="6256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647" y="4571775"/>
            <a:ext cx="2087499" cy="10371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936" y="4493532"/>
            <a:ext cx="1925279" cy="119367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570985" y="3078337"/>
            <a:ext cx="3405270" cy="50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ZPRACOVATEL</a:t>
            </a:r>
            <a:endParaRPr lang="cs-CZ" sz="2000" kern="0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70985" y="4768450"/>
            <a:ext cx="3405270" cy="50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TŘETÍ STRANA</a:t>
            </a: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686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 se muset školy GDPR zabývat?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72" y="4366000"/>
            <a:ext cx="2533650" cy="180022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5" y="1111222"/>
            <a:ext cx="2078457" cy="139091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7" y="1207072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43" y="1742114"/>
            <a:ext cx="4922508" cy="3278773"/>
          </a:xfrm>
          <a:effectLst>
            <a:softEdge rad="1397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8" y="4375524"/>
            <a:ext cx="2562225" cy="178117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531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školy v oblasti GDPR?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799931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Správce / zpracovatel </a:t>
            </a:r>
            <a:r>
              <a:rPr lang="cs-CZ" sz="2800" kern="0" dirty="0" smtClean="0"/>
              <a:t>osobních údajů </a:t>
            </a:r>
            <a:endParaRPr lang="cs-CZ" sz="2800" kern="0" dirty="0" smtClean="0"/>
          </a:p>
          <a:p>
            <a:pPr lvl="1"/>
            <a:r>
              <a:rPr lang="cs-CZ" sz="2800" kern="0" dirty="0" smtClean="0"/>
              <a:t>žáků</a:t>
            </a:r>
            <a:endParaRPr lang="cs-CZ" sz="2800" kern="0" dirty="0"/>
          </a:p>
          <a:p>
            <a:pPr lvl="1"/>
            <a:r>
              <a:rPr lang="cs-CZ" sz="2800" kern="0" dirty="0" smtClean="0"/>
              <a:t>zákonných </a:t>
            </a:r>
            <a:r>
              <a:rPr lang="cs-CZ" sz="2800" kern="0" dirty="0" smtClean="0"/>
              <a:t>zástupců</a:t>
            </a:r>
          </a:p>
          <a:p>
            <a:pPr lvl="1"/>
            <a:r>
              <a:rPr lang="cs-CZ" sz="2800" kern="0" dirty="0" smtClean="0"/>
              <a:t>zaměstnanců</a:t>
            </a:r>
          </a:p>
          <a:p>
            <a:pPr lvl="1"/>
            <a:r>
              <a:rPr lang="cs-CZ" sz="2800" kern="0" dirty="0"/>
              <a:t>d</a:t>
            </a:r>
            <a:r>
              <a:rPr lang="cs-CZ" sz="2800" kern="0" dirty="0" smtClean="0"/>
              <a:t>alších fyzických osob (cizí strávníci v ŠD, pronájmy prostor atd.)</a:t>
            </a:r>
            <a:endParaRPr lang="cs-CZ" sz="2800" kern="0" dirty="0"/>
          </a:p>
          <a:p>
            <a:pPr marL="0" indent="0">
              <a:buNone/>
            </a:pPr>
            <a:endParaRPr lang="cs-CZ" sz="2800" kern="0" dirty="0"/>
          </a:p>
          <a:p>
            <a:r>
              <a:rPr lang="cs-CZ" sz="2800" kern="0" dirty="0" smtClean="0"/>
              <a:t>Jako veřejný subjekt musí ustanovit </a:t>
            </a:r>
            <a:r>
              <a:rPr lang="cs-CZ" sz="2800" b="1" kern="0" dirty="0" smtClean="0"/>
              <a:t>Pověřence pro ochranu osobních údajů</a:t>
            </a:r>
          </a:p>
          <a:p>
            <a:pPr marL="0" indent="0">
              <a:buNone/>
            </a:pPr>
            <a:endParaRPr lang="cs-CZ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8133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Pověřence </a:t>
            </a:r>
            <a:r>
              <a:rPr lang="cs-CZ" dirty="0"/>
              <a:t>pro ochranu osobních údajů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Poskytuje </a:t>
            </a:r>
            <a:r>
              <a:rPr lang="cs-CZ" sz="2800" dirty="0"/>
              <a:t>informace a poradenství správci či zpracovateli, včetně zaměstnancům, kteří se na zpracování podílejí </a:t>
            </a:r>
            <a:endParaRPr lang="cs-CZ" sz="2800" dirty="0" smtClean="0"/>
          </a:p>
          <a:p>
            <a:r>
              <a:rPr lang="cs-CZ" sz="2800" dirty="0" smtClean="0"/>
              <a:t>Monitoruje </a:t>
            </a:r>
            <a:r>
              <a:rPr lang="cs-CZ" sz="2800" dirty="0"/>
              <a:t>soulad zpracování s </a:t>
            </a:r>
            <a:r>
              <a:rPr lang="cs-CZ" sz="2800" dirty="0" smtClean="0"/>
              <a:t>GDPR</a:t>
            </a:r>
          </a:p>
          <a:p>
            <a:r>
              <a:rPr lang="cs-CZ" sz="2800" dirty="0" smtClean="0"/>
              <a:t>Spolupracuje na tvorbě Posouzení vlivu na ochranu OÚ</a:t>
            </a:r>
            <a:endParaRPr lang="cs-CZ" sz="2800" dirty="0"/>
          </a:p>
          <a:p>
            <a:r>
              <a:rPr lang="cs-CZ" sz="2800" dirty="0" smtClean="0"/>
              <a:t>Spolupracuje s dozorových úřadem (ÚOOÚ)</a:t>
            </a:r>
          </a:p>
          <a:p>
            <a:r>
              <a:rPr lang="cs-CZ" sz="2800" kern="0" dirty="0" smtClean="0"/>
              <a:t>Působí jako kontaktní místo pro dozorový úřad (škola uveřejní jméno a kontakt)</a:t>
            </a:r>
          </a:p>
          <a:p>
            <a:r>
              <a:rPr lang="cs-CZ" sz="2800" kern="0" dirty="0" smtClean="0"/>
              <a:t>Obrací se na něj subjekty údajů</a:t>
            </a:r>
          </a:p>
          <a:p>
            <a:r>
              <a:rPr lang="cs-CZ" sz="2800" kern="0" dirty="0" smtClean="0"/>
              <a:t>Vázán tajemstvím a důvěrností</a:t>
            </a: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Pověřenec pro ochranu osobních údajů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Musí </a:t>
            </a:r>
            <a:r>
              <a:rPr lang="cs-CZ" sz="2800" kern="0" dirty="0"/>
              <a:t>být jmenován na základě profesních kvalit</a:t>
            </a:r>
          </a:p>
          <a:p>
            <a:r>
              <a:rPr lang="cs-CZ" sz="2800" kern="0" dirty="0"/>
              <a:t>Požadována je znalost práva a praxe v oblasti OÚ</a:t>
            </a:r>
          </a:p>
          <a:p>
            <a:r>
              <a:rPr lang="cs-CZ" sz="2800" kern="0" dirty="0"/>
              <a:t>Legislativa taxativně nestanovuje potřebné vzdělání či certifikaci</a:t>
            </a:r>
          </a:p>
          <a:p>
            <a:r>
              <a:rPr lang="cs-CZ" sz="2800" kern="0" dirty="0"/>
              <a:t>V ČR neexistuje certifikační orgán pro pověřence (ani se s ním do budoucna nepočítá</a:t>
            </a:r>
            <a:r>
              <a:rPr lang="cs-CZ" sz="2800" kern="0" dirty="0" smtClean="0"/>
              <a:t>)</a:t>
            </a:r>
          </a:p>
          <a:p>
            <a:r>
              <a:rPr lang="cs-CZ" sz="2800" kern="0" dirty="0" smtClean="0"/>
              <a:t>Pověřenec nemůže být ve střetu zájmů (ředitel)</a:t>
            </a:r>
          </a:p>
          <a:p>
            <a:r>
              <a:rPr lang="cs-CZ" sz="2800" kern="0" dirty="0" smtClean="0"/>
              <a:t>Pověřenec musí mít znalost o fungování a chodu školy</a:t>
            </a:r>
            <a:endParaRPr lang="cs-CZ" sz="2800" kern="0" dirty="0"/>
          </a:p>
          <a:p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518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Pověřenec pro ochranu osobních údajů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Více škol či subjektů veřejné správy může </a:t>
            </a:r>
            <a:r>
              <a:rPr lang="cs-CZ" sz="2800" dirty="0"/>
              <a:t>jmenovat jediného pověřence, avšak </a:t>
            </a:r>
            <a:r>
              <a:rPr lang="cs-CZ" sz="2800" dirty="0" smtClean="0"/>
              <a:t>ten musí </a:t>
            </a:r>
            <a:r>
              <a:rPr lang="cs-CZ" sz="2800" dirty="0"/>
              <a:t>být pro každý podnik snadno dosažitelný</a:t>
            </a:r>
            <a:endParaRPr lang="cs-CZ" sz="2000" dirty="0"/>
          </a:p>
          <a:p>
            <a:r>
              <a:rPr lang="cs-CZ" sz="2800" dirty="0" smtClean="0"/>
              <a:t>Musí </a:t>
            </a:r>
            <a:r>
              <a:rPr lang="cs-CZ" sz="2800" dirty="0"/>
              <a:t>být přímo podřízen vrcholovým řídícím pracovníkům správce nebo </a:t>
            </a:r>
            <a:r>
              <a:rPr lang="cs-CZ" sz="2800" dirty="0" smtClean="0"/>
              <a:t>zpracovatele</a:t>
            </a:r>
          </a:p>
          <a:p>
            <a:r>
              <a:rPr lang="cs-CZ" sz="2800" dirty="0" smtClean="0"/>
              <a:t>Nedostává žádné pokyny týkající se výkonu jeho úkolů</a:t>
            </a:r>
          </a:p>
          <a:p>
            <a:r>
              <a:rPr lang="cs-CZ" sz="2800" dirty="0" smtClean="0"/>
              <a:t>Nelze ho propustit ani sankcionovat za plnění jeho úkolů</a:t>
            </a:r>
            <a:endParaRPr lang="cs-CZ" sz="2800" dirty="0"/>
          </a:p>
          <a:p>
            <a:r>
              <a:rPr lang="cs-CZ" sz="2800" dirty="0" smtClean="0"/>
              <a:t>Lze </a:t>
            </a:r>
            <a:r>
              <a:rPr lang="cs-CZ" sz="2800" dirty="0"/>
              <a:t>nakoupit i </a:t>
            </a:r>
            <a:r>
              <a:rPr lang="cs-CZ" sz="2800" dirty="0" smtClean="0"/>
              <a:t>jako externí </a:t>
            </a:r>
            <a:r>
              <a:rPr lang="cs-CZ" sz="2800" dirty="0"/>
              <a:t>službu</a:t>
            </a:r>
          </a:p>
          <a:p>
            <a:endParaRPr lang="cs-CZ" sz="2800" kern="0" dirty="0"/>
          </a:p>
          <a:p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8406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Zajištění souladu s GDPR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800" kern="0" dirty="0" smtClean="0"/>
              <a:t>Mapování osobních údajů a procesů shromáždění a zpracování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kern="0" dirty="0" smtClean="0"/>
              <a:t>Analýza souladu s GDPR – důvody zpracování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kern="0" dirty="0" smtClean="0"/>
              <a:t>Zavedení nových metodik, směrnic, pravidel, postupů…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kern="0" dirty="0" smtClean="0"/>
              <a:t>Jmenování Pověřence pro ochranu osobních údajů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kern="0" dirty="0" smtClean="0"/>
              <a:t>Proškolení pedagogů v oblasti ochrany osobních údajů</a:t>
            </a:r>
          </a:p>
        </p:txBody>
      </p:sp>
    </p:spTree>
    <p:extLst>
      <p:ext uri="{BB962C8B-B14F-4D97-AF65-F5344CB8AC3E}">
        <p14:creationId xmlns:p14="http://schemas.microsoft.com/office/powerpoint/2010/main" val="35780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provést mapování?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Důsledná analýza všech procesů školy a identifikace, jaké osobní údaje se kde vyskytují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Pokud se účel zpracování liší, je třeba do analýzy zadat údaj vícekrát</a:t>
            </a:r>
          </a:p>
          <a:p>
            <a:pPr marL="0" indent="0">
              <a:buNone/>
            </a:pPr>
            <a:r>
              <a:rPr lang="cs-CZ" sz="2000" kern="0" dirty="0" smtClean="0"/>
              <a:t>Např. kontakt na rodiče </a:t>
            </a:r>
          </a:p>
          <a:p>
            <a:pPr marL="0" indent="0">
              <a:buNone/>
            </a:pPr>
            <a:r>
              <a:rPr lang="cs-CZ" sz="2000" kern="0" dirty="0"/>
              <a:t>	</a:t>
            </a:r>
            <a:r>
              <a:rPr lang="cs-CZ" sz="2000" kern="0" dirty="0" smtClean="0"/>
              <a:t>a) informace zák. zástupcům o prospěchu, </a:t>
            </a:r>
          </a:p>
          <a:p>
            <a:pPr marL="0" indent="0">
              <a:buNone/>
            </a:pPr>
            <a:r>
              <a:rPr lang="cs-CZ" sz="2000" kern="0" dirty="0" smtClean="0"/>
              <a:t>	b) zasílání školního </a:t>
            </a:r>
            <a:r>
              <a:rPr lang="cs-CZ" sz="2000" kern="0" dirty="0" err="1" smtClean="0"/>
              <a:t>newsletteru</a:t>
            </a:r>
            <a:endParaRPr lang="cs-CZ" sz="2000" kern="0" dirty="0" smtClean="0"/>
          </a:p>
          <a:p>
            <a:r>
              <a:rPr lang="cs-CZ" sz="2800" kern="0" dirty="0" smtClean="0"/>
              <a:t> Nezapomenout </a:t>
            </a:r>
            <a:r>
              <a:rPr lang="cs-CZ" sz="2800" kern="0" dirty="0"/>
              <a:t>na všechny vedlejší činnosti </a:t>
            </a:r>
            <a:r>
              <a:rPr lang="cs-CZ" sz="2800" kern="0" dirty="0" smtClean="0"/>
              <a:t>školy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Již ve fázi mapování identifikovat zvláštní kategorie údajů (citlivé údaje)</a:t>
            </a:r>
            <a:endParaRPr lang="cs-CZ" sz="2800" kern="0" dirty="0"/>
          </a:p>
          <a:p>
            <a:pPr marL="0" indent="0">
              <a:buNone/>
            </a:pP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6123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důvodů zpracování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Nezbytné pro zákonnost zpracování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Existují tyto důvody: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200" dirty="0"/>
              <a:t>P</a:t>
            </a:r>
            <a:r>
              <a:rPr lang="cs-CZ" sz="2200" dirty="0" smtClean="0"/>
              <a:t>lnění smlouvy (např. obědy ve školní jídelně) </a:t>
            </a:r>
            <a:endParaRPr lang="cs-CZ" sz="1900" dirty="0"/>
          </a:p>
          <a:p>
            <a:pPr marL="514350" indent="-514350">
              <a:buFont typeface="+mj-lt"/>
              <a:buAutoNum type="arabicPeriod"/>
            </a:pPr>
            <a:r>
              <a:rPr lang="cs-CZ" sz="2200" dirty="0" smtClean="0"/>
              <a:t>Plnění </a:t>
            </a:r>
            <a:r>
              <a:rPr lang="cs-CZ" sz="2200" dirty="0"/>
              <a:t>právní povinnosti (např. školní matrika)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Splnění úkolu prováděného ve veřejném zájmu (např. kontaktní údaje rodičů)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Oprávněný zájem správce či třetí strany (např. kamerový systém)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Ochrana životně důležitých zájmů </a:t>
            </a:r>
            <a:r>
              <a:rPr lang="cs-CZ" sz="2200" dirty="0" smtClean="0"/>
              <a:t>(ve školství se nebude uplatňovat)</a:t>
            </a:r>
            <a:endParaRPr lang="cs-CZ" sz="2200" dirty="0"/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Souhlas subjektu údajů pro jeden či více konkrétních účelů</a:t>
            </a:r>
          </a:p>
          <a:p>
            <a:pPr marL="0" indent="0">
              <a:buNone/>
            </a:pPr>
            <a:endParaRPr lang="cs-CZ" sz="2800" kern="0" dirty="0"/>
          </a:p>
          <a:p>
            <a:pPr marL="0" indent="0">
              <a:buNone/>
            </a:pP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4526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Žhavá novinka – 6. 11. 2017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8" y="1163781"/>
            <a:ext cx="6606550" cy="49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právní </a:t>
            </a:r>
            <a:r>
              <a:rPr lang="cs-CZ" dirty="0" smtClean="0"/>
              <a:t>důvody sběru OÚ na školách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23385" y="1540625"/>
            <a:ext cx="7886699" cy="457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bude převažovat </a:t>
            </a:r>
            <a:r>
              <a:rPr lang="cs-CZ" sz="2800" b="1" kern="0" dirty="0" smtClean="0"/>
              <a:t>plnění právní povinnosti správce </a:t>
            </a:r>
            <a:r>
              <a:rPr lang="cs-CZ" sz="2800" kern="0" dirty="0" smtClean="0"/>
              <a:t>nebo </a:t>
            </a:r>
            <a:r>
              <a:rPr lang="cs-CZ" sz="2800" b="1" kern="0" dirty="0" smtClean="0"/>
              <a:t>plnění úkolu ve veřejném zájmu</a:t>
            </a:r>
          </a:p>
          <a:p>
            <a:r>
              <a:rPr lang="cs-CZ" sz="2800" kern="0" dirty="0" smtClean="0"/>
              <a:t> pro kamerové záznamy, zabezpečení vstupu do objektů </a:t>
            </a:r>
            <a:r>
              <a:rPr lang="cs-CZ" sz="2800" b="1" kern="0" dirty="0" smtClean="0"/>
              <a:t>oprávněné zájmy správce</a:t>
            </a:r>
          </a:p>
          <a:p>
            <a:r>
              <a:rPr lang="cs-CZ" sz="2800" kern="0" dirty="0" smtClean="0"/>
              <a:t> data o cizích strávnících, nájemcích školních prostor </a:t>
            </a:r>
            <a:r>
              <a:rPr lang="cs-CZ" sz="2800" b="1" kern="0" dirty="0" smtClean="0"/>
              <a:t>plnění smlouvy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zveřejnění fotografií </a:t>
            </a:r>
            <a:r>
              <a:rPr lang="cs-CZ" sz="2800" b="1" kern="0" dirty="0" smtClean="0"/>
              <a:t>souhlas subjektů údajů</a:t>
            </a:r>
          </a:p>
        </p:txBody>
      </p:sp>
    </p:spTree>
    <p:extLst>
      <p:ext uri="{BB962C8B-B14F-4D97-AF65-F5344CB8AC3E}">
        <p14:creationId xmlns:p14="http://schemas.microsoft.com/office/powerpoint/2010/main" val="1722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MŠMT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24" y="1231900"/>
            <a:ext cx="5148703" cy="52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Mapování právních důvodů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6993" y="1388225"/>
            <a:ext cx="8534400" cy="589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</a:t>
            </a:r>
            <a:r>
              <a:rPr lang="cs-CZ" sz="3100" kern="0" dirty="0" smtClean="0"/>
              <a:t>u každého údaje definujeme právní důvod proč jej potřebujeme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32" y="2075168"/>
            <a:ext cx="5067815" cy="40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procesů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Kdo a jak získává osobní data?</a:t>
            </a:r>
          </a:p>
          <a:p>
            <a:r>
              <a:rPr lang="cs-CZ" sz="2800" kern="0" dirty="0" smtClean="0"/>
              <a:t> Kdo k nim má přístup?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Jak jsou data zabezpečena proti ztrátě, pozměnění, kompromitaci?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Jak jsou vyřešeny souhlasy?</a:t>
            </a:r>
          </a:p>
          <a:p>
            <a:r>
              <a:rPr lang="cs-CZ" sz="2800" kern="0" dirty="0" smtClean="0"/>
              <a:t> Jak jsou informováni a proškoleni zaměstnanci?</a:t>
            </a:r>
          </a:p>
          <a:p>
            <a:r>
              <a:rPr lang="cs-CZ" sz="2800" kern="0" dirty="0" smtClean="0"/>
              <a:t> Existuje metodika ochrany OÚ?</a:t>
            </a:r>
          </a:p>
          <a:p>
            <a:r>
              <a:rPr lang="cs-CZ" sz="2800" kern="0" dirty="0" smtClean="0"/>
              <a:t> Jak je proces ochrany kontrolován?</a:t>
            </a:r>
          </a:p>
          <a:p>
            <a:pPr marL="0" indent="0">
              <a:buNone/>
            </a:pPr>
            <a:endParaRPr lang="cs-CZ" sz="2800" kern="0" dirty="0"/>
          </a:p>
          <a:p>
            <a:pPr marL="0" indent="0">
              <a:buNone/>
            </a:pP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0044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analýzy procesů – data žáků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61889"/>
              </p:ext>
            </p:extLst>
          </p:nvPr>
        </p:nvGraphicFramePr>
        <p:xfrm>
          <a:off x="570985" y="1302677"/>
          <a:ext cx="8166106" cy="4785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283">
                  <a:extLst>
                    <a:ext uri="{9D8B030D-6E8A-4147-A177-3AD203B41FA5}">
                      <a16:colId xmlns:a16="http://schemas.microsoft.com/office/drawing/2014/main" val="1659937809"/>
                    </a:ext>
                  </a:extLst>
                </a:gridCol>
                <a:gridCol w="1776216">
                  <a:extLst>
                    <a:ext uri="{9D8B030D-6E8A-4147-A177-3AD203B41FA5}">
                      <a16:colId xmlns:a16="http://schemas.microsoft.com/office/drawing/2014/main" val="1976664291"/>
                    </a:ext>
                  </a:extLst>
                </a:gridCol>
                <a:gridCol w="397564">
                  <a:extLst>
                    <a:ext uri="{9D8B030D-6E8A-4147-A177-3AD203B41FA5}">
                      <a16:colId xmlns:a16="http://schemas.microsoft.com/office/drawing/2014/main" val="1095917376"/>
                    </a:ext>
                  </a:extLst>
                </a:gridCol>
                <a:gridCol w="320617">
                  <a:extLst>
                    <a:ext uri="{9D8B030D-6E8A-4147-A177-3AD203B41FA5}">
                      <a16:colId xmlns:a16="http://schemas.microsoft.com/office/drawing/2014/main" val="2501917386"/>
                    </a:ext>
                  </a:extLst>
                </a:gridCol>
                <a:gridCol w="399168">
                  <a:extLst>
                    <a:ext uri="{9D8B030D-6E8A-4147-A177-3AD203B41FA5}">
                      <a16:colId xmlns:a16="http://schemas.microsoft.com/office/drawing/2014/main" val="3382975784"/>
                    </a:ext>
                  </a:extLst>
                </a:gridCol>
                <a:gridCol w="416802">
                  <a:extLst>
                    <a:ext uri="{9D8B030D-6E8A-4147-A177-3AD203B41FA5}">
                      <a16:colId xmlns:a16="http://schemas.microsoft.com/office/drawing/2014/main" val="1855305174"/>
                    </a:ext>
                  </a:extLst>
                </a:gridCol>
                <a:gridCol w="487337">
                  <a:extLst>
                    <a:ext uri="{9D8B030D-6E8A-4147-A177-3AD203B41FA5}">
                      <a16:colId xmlns:a16="http://schemas.microsoft.com/office/drawing/2014/main" val="3844608684"/>
                    </a:ext>
                  </a:extLst>
                </a:gridCol>
                <a:gridCol w="307792">
                  <a:extLst>
                    <a:ext uri="{9D8B030D-6E8A-4147-A177-3AD203B41FA5}">
                      <a16:colId xmlns:a16="http://schemas.microsoft.com/office/drawing/2014/main" val="4033717473"/>
                    </a:ext>
                  </a:extLst>
                </a:gridCol>
                <a:gridCol w="442450">
                  <a:extLst>
                    <a:ext uri="{9D8B030D-6E8A-4147-A177-3AD203B41FA5}">
                      <a16:colId xmlns:a16="http://schemas.microsoft.com/office/drawing/2014/main" val="1042581559"/>
                    </a:ext>
                  </a:extLst>
                </a:gridCol>
                <a:gridCol w="801542">
                  <a:extLst>
                    <a:ext uri="{9D8B030D-6E8A-4147-A177-3AD203B41FA5}">
                      <a16:colId xmlns:a16="http://schemas.microsoft.com/office/drawing/2014/main" val="3493284484"/>
                    </a:ext>
                  </a:extLst>
                </a:gridCol>
                <a:gridCol w="429627">
                  <a:extLst>
                    <a:ext uri="{9D8B030D-6E8A-4147-A177-3AD203B41FA5}">
                      <a16:colId xmlns:a16="http://schemas.microsoft.com/office/drawing/2014/main" val="1386090050"/>
                    </a:ext>
                  </a:extLst>
                </a:gridCol>
                <a:gridCol w="679708">
                  <a:extLst>
                    <a:ext uri="{9D8B030D-6E8A-4147-A177-3AD203B41FA5}">
                      <a16:colId xmlns:a16="http://schemas.microsoft.com/office/drawing/2014/main" val="2582329099"/>
                    </a:ext>
                  </a:extLst>
                </a:gridCol>
              </a:tblGrid>
              <a:tr h="307344">
                <a:tc gridSpan="1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Identifikace procesů prováděných s osobními údaji na školách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94113796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2483643947"/>
                  </a:ext>
                </a:extLst>
              </a:tr>
              <a:tr h="3235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u="none" strike="noStrike" dirty="0">
                          <a:effectLst/>
                        </a:rPr>
                        <a:t>Identifikace procesu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u="none" strike="noStrike">
                          <a:effectLst/>
                        </a:rPr>
                        <a:t>Popis procesu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u="none" strike="noStrike">
                          <a:effectLst/>
                        </a:rPr>
                        <a:t>Obsahuje citlivé údaje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Zákonný důvod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Forma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Odpovědný zpracovatel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Přístup pro editaci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Přístup pro čtení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Zabezpečení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>
                          <a:effectLst/>
                        </a:rPr>
                        <a:t>Archivace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Skartační lhůta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Doporučení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3581520868"/>
                  </a:ext>
                </a:extLst>
              </a:tr>
              <a:tr h="8087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 dirty="0">
                          <a:effectLst/>
                        </a:rPr>
                        <a:t>Evidence žáků a jejich prospěchu v </a:t>
                      </a:r>
                      <a:r>
                        <a:rPr lang="cs-CZ" sz="800" u="none" strike="noStrike" dirty="0" smtClean="0">
                          <a:effectLst/>
                        </a:rPr>
                        <a:t>informačním </a:t>
                      </a:r>
                      <a:r>
                        <a:rPr lang="cs-CZ" sz="800" u="none" strike="noStrike" dirty="0">
                          <a:effectLst/>
                        </a:rPr>
                        <a:t>systému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Evidence žáků, zákonných zástupců, informace o prospěchu, docházce, kontaktní údaje, údaje o zdravotním znevýhodnění, zapsané předměty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ANO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PPP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Elektronicky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Škola OnLine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učitel, Admninistrátor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Všichni pedagogičtí pracovníci školy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smlouvy s dodavatelem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Archivují se veškerá pořízená data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Nestanovena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2193274795"/>
                  </a:ext>
                </a:extLst>
              </a:tr>
              <a:tr h="4852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Výstupy z IS - žákovská, docházka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Výstupy z IS využívané rodiči a žáky. Informace o docházce, hodnocení, výchovných opatřeních apod.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VZ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Elektronicky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Škola OnLine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učitel, Admninistrátor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Žák, Rodič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smlouvy s dodavatelem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Archivují se veškerá pořízená data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Nestanovena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1885207678"/>
                  </a:ext>
                </a:extLst>
              </a:tr>
              <a:tr h="64703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Výstupy z IS - export dat ze školní matriky pro MŠMT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Data definovaná vyhláškou MŠMT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PPP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Elektronicky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Škola OnLine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učitel, Admninistrátor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učitel, Admninistrátor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smlouvy s dodavatelem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Archivují se veškerá pořízená data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Nestanovena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1776417857"/>
                  </a:ext>
                </a:extLst>
              </a:tr>
              <a:tr h="64703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Výstupy z IS - tisk vysvědčení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Osobní údaje žáka a informace o prospěchu, chování a zameškaných hodinách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PPP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Písemná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Třídní učitel, Ředitel, Žák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interních směrnic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2252199874"/>
                  </a:ext>
                </a:extLst>
              </a:tr>
              <a:tr h="4852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Přihláška na ZŠ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Osobní údaje žáka a jeho zákonných zástupců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může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PPP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Písemná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Ředitel, pověřený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Ředitel, pověřený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interních směrnic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skartačního řádu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243991103"/>
                  </a:ext>
                </a:extLst>
              </a:tr>
              <a:tr h="48527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Přihláška do ŠD, ŠK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Osobní údaje žáka a jeho zákonných zástupců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může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PPP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Písemná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Ředitel, pověřený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Ředitel, pověřený učitel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interních směrnic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Dle skartačního řádu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7" marR="4647" marT="4647" marB="0" anchor="b"/>
                </a:tc>
                <a:extLst>
                  <a:ext uri="{0D108BD9-81ED-4DB2-BD59-A6C34878D82A}">
                    <a16:rowId xmlns:a16="http://schemas.microsoft.com/office/drawing/2014/main" val="427881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</a:t>
            </a:r>
            <a:r>
              <a:rPr lang="cs-CZ" dirty="0" smtClean="0"/>
              <a:t>analýzy procesů – </a:t>
            </a:r>
            <a:r>
              <a:rPr lang="cs-CZ" dirty="0" smtClean="0"/>
              <a:t>data zaměstnanců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84212"/>
              </p:ext>
            </p:extLst>
          </p:nvPr>
        </p:nvGraphicFramePr>
        <p:xfrm>
          <a:off x="431281" y="1212503"/>
          <a:ext cx="8313320" cy="473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753">
                  <a:extLst>
                    <a:ext uri="{9D8B030D-6E8A-4147-A177-3AD203B41FA5}">
                      <a16:colId xmlns:a16="http://schemas.microsoft.com/office/drawing/2014/main" val="216416131"/>
                    </a:ext>
                  </a:extLst>
                </a:gridCol>
                <a:gridCol w="1527588">
                  <a:extLst>
                    <a:ext uri="{9D8B030D-6E8A-4147-A177-3AD203B41FA5}">
                      <a16:colId xmlns:a16="http://schemas.microsoft.com/office/drawing/2014/main" val="4182461992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1829398534"/>
                    </a:ext>
                  </a:extLst>
                </a:gridCol>
                <a:gridCol w="709599">
                  <a:extLst>
                    <a:ext uri="{9D8B030D-6E8A-4147-A177-3AD203B41FA5}">
                      <a16:colId xmlns:a16="http://schemas.microsoft.com/office/drawing/2014/main" val="2393134853"/>
                    </a:ext>
                  </a:extLst>
                </a:gridCol>
                <a:gridCol w="739198">
                  <a:extLst>
                    <a:ext uri="{9D8B030D-6E8A-4147-A177-3AD203B41FA5}">
                      <a16:colId xmlns:a16="http://schemas.microsoft.com/office/drawing/2014/main" val="3601217613"/>
                    </a:ext>
                  </a:extLst>
                </a:gridCol>
                <a:gridCol w="825615">
                  <a:extLst>
                    <a:ext uri="{9D8B030D-6E8A-4147-A177-3AD203B41FA5}">
                      <a16:colId xmlns:a16="http://schemas.microsoft.com/office/drawing/2014/main" val="3055582351"/>
                    </a:ext>
                  </a:extLst>
                </a:gridCol>
                <a:gridCol w="1318612">
                  <a:extLst>
                    <a:ext uri="{9D8B030D-6E8A-4147-A177-3AD203B41FA5}">
                      <a16:colId xmlns:a16="http://schemas.microsoft.com/office/drawing/2014/main" val="538204343"/>
                    </a:ext>
                  </a:extLst>
                </a:gridCol>
                <a:gridCol w="992538">
                  <a:extLst>
                    <a:ext uri="{9D8B030D-6E8A-4147-A177-3AD203B41FA5}">
                      <a16:colId xmlns:a16="http://schemas.microsoft.com/office/drawing/2014/main" val="542022033"/>
                    </a:ext>
                  </a:extLst>
                </a:gridCol>
                <a:gridCol w="455524">
                  <a:extLst>
                    <a:ext uri="{9D8B030D-6E8A-4147-A177-3AD203B41FA5}">
                      <a16:colId xmlns:a16="http://schemas.microsoft.com/office/drawing/2014/main" val="2248031790"/>
                    </a:ext>
                  </a:extLst>
                </a:gridCol>
              </a:tblGrid>
              <a:tr h="17405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Kategorie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Popis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Osobní údaje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Zákonnost zpracování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Kategorie typu zpracování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Místo uložení dat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Dostupnost dat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>
                          <a:effectLst/>
                        </a:rPr>
                        <a:t>Skartační doba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Poznámka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extLst>
                  <a:ext uri="{0D108BD9-81ED-4DB2-BD59-A6C34878D82A}">
                    <a16:rowId xmlns:a16="http://schemas.microsoft.com/office/drawing/2014/main" val="2541476563"/>
                  </a:ext>
                </a:extLst>
              </a:tr>
              <a:tr h="2088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Osobní spisy zaměstnanců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Spis v papírové podobě. Osobní dotazník vyplněný zaměstnancem při nástupu.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Jméno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Příjmení (i rodné)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Místo narození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Trvalé bydliště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Datum narození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Rodné číslo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Informace o rodinných příslušnících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Vzdělání a dovednosti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Státní příslušnost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Rodinný stav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Pracovní historie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Plnění právní povinnosti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Systematické shromáždění údajů pro dlouhodobý účel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Písemný dokument - kancelář mzdové účetní.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personálního úseku </a:t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Personalista/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ka</a:t>
                      </a:r>
                      <a:r>
                        <a:rPr lang="cs-CZ" sz="1000" u="none" strike="noStrike" dirty="0">
                          <a:effectLst/>
                        </a:rPr>
                        <a:t/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Mzdová </a:t>
                      </a:r>
                      <a:r>
                        <a:rPr lang="cs-CZ" sz="1000" u="none" strike="noStrike" dirty="0">
                          <a:effectLst/>
                        </a:rPr>
                        <a:t>účetní</a:t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Generální </a:t>
                      </a:r>
                      <a:r>
                        <a:rPr lang="cs-CZ" sz="1000" u="none" strike="noStrike" dirty="0">
                          <a:effectLst/>
                        </a:rPr>
                        <a:t>ředitel</a:t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3 roky po ukončení pracovního poměru</a:t>
                      </a:r>
                      <a:endParaRPr lang="pl-P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extLst>
                  <a:ext uri="{0D108BD9-81ED-4DB2-BD59-A6C34878D82A}">
                    <a16:rowId xmlns:a16="http://schemas.microsoft.com/office/drawing/2014/main" val="504803537"/>
                  </a:ext>
                </a:extLst>
              </a:tr>
              <a:tr h="87026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Hodnocení </a:t>
                      </a:r>
                      <a:r>
                        <a:rPr lang="cs-CZ" sz="1000" u="none" strike="noStrike" dirty="0" smtClean="0">
                          <a:effectLst/>
                        </a:rPr>
                        <a:t>zaměstnanců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ŘÚ a VP zpracovávají na předepsaných formulářích čtvrtletní a roční hodnocení zaměstnanců. Zde se uvádí minimálně jméno a příjmení. Může obsahovat citlivé informace jako např. výše platu atd.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Jméno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Příjmení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Plat (výše odměny)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Plnění právní povinnosti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Systematické shromáždění údajů pro dlouhodobý účel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Aktuální hodnocení má k dispozici ŘÚ, VP. Starší data jsou předávána do osobního spisu do kanceláře mzdové účetní.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projektu </a:t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Ředitel </a:t>
                      </a:r>
                      <a:r>
                        <a:rPr lang="cs-CZ" sz="1000" u="none" strike="noStrike" dirty="0">
                          <a:effectLst/>
                        </a:rPr>
                        <a:t>úseku</a:t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Personalista/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ka</a:t>
                      </a:r>
                      <a:r>
                        <a:rPr lang="cs-CZ" sz="1000" u="none" strike="noStrike" dirty="0">
                          <a:effectLst/>
                        </a:rPr>
                        <a:t/>
                      </a:r>
                      <a:br>
                        <a:rPr lang="cs-CZ" sz="1000" u="none" strike="noStrike" dirty="0">
                          <a:effectLst/>
                        </a:rPr>
                      </a:br>
                      <a:r>
                        <a:rPr lang="cs-CZ" sz="1000" u="none" strike="noStrike" dirty="0" smtClean="0">
                          <a:effectLst/>
                        </a:rPr>
                        <a:t>Mzdová </a:t>
                      </a:r>
                      <a:r>
                        <a:rPr lang="cs-CZ" sz="1000" u="none" strike="noStrike" dirty="0">
                          <a:effectLst/>
                        </a:rPr>
                        <a:t>účetní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3 roky po ukončení pracovního poměru</a:t>
                      </a:r>
                      <a:endParaRPr lang="pl-P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extLst>
                  <a:ext uri="{0D108BD9-81ED-4DB2-BD59-A6C34878D82A}">
                    <a16:rowId xmlns:a16="http://schemas.microsoft.com/office/drawing/2014/main" val="910425559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Životopis při přijímacím řízení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V písemné podobě založen v personálním spisu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Může obsahovat i fotografii a citlivé údaje, pokud je pracovník dobrovolně uvede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Oprávněný zájem správce údajů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Systematické shromáždění údajů pro dlouhodobý účel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Písemný dokument v personálním spise - kancelář mzdové účetní.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smtClean="0">
                          <a:effectLst/>
                        </a:rPr>
                        <a:t>Personalista/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ka</a:t>
                      </a:r>
                      <a:endParaRPr lang="cs-CZ" sz="1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000" u="none" strike="noStrike" dirty="0" smtClean="0">
                          <a:effectLst/>
                        </a:rPr>
                        <a:t>Mzdová </a:t>
                      </a:r>
                      <a:r>
                        <a:rPr lang="cs-CZ" sz="1000" u="none" strike="noStrike" dirty="0">
                          <a:effectLst/>
                        </a:rPr>
                        <a:t>účetní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3 roky po ukončení pracovního poměru</a:t>
                      </a:r>
                      <a:endParaRPr lang="pl-P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7" marR="3787" marT="3787" marB="0" anchor="b"/>
                </a:tc>
                <a:extLst>
                  <a:ext uri="{0D108BD9-81ED-4DB2-BD59-A6C34878D82A}">
                    <a16:rowId xmlns:a16="http://schemas.microsoft.com/office/drawing/2014/main" val="1167556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3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opatření při zavedení GDPR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10689" y="1442637"/>
            <a:ext cx="7886699" cy="45797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3600" kern="0" dirty="0"/>
              <a:t> Revize interních procesů</a:t>
            </a:r>
          </a:p>
          <a:p>
            <a:pPr lvl="1"/>
            <a:r>
              <a:rPr lang="cs-CZ" sz="2800" kern="0" dirty="0" smtClean="0"/>
              <a:t>Organizační řád</a:t>
            </a:r>
          </a:p>
          <a:p>
            <a:pPr lvl="1"/>
            <a:r>
              <a:rPr lang="cs-CZ" sz="2800" kern="0" dirty="0" smtClean="0"/>
              <a:t>Směrnice pro nakládání s osobními údaji</a:t>
            </a:r>
          </a:p>
          <a:p>
            <a:pPr lvl="1"/>
            <a:r>
              <a:rPr lang="cs-CZ" sz="2800" kern="0" dirty="0" smtClean="0"/>
              <a:t>Bezpečnostní směrnice</a:t>
            </a:r>
          </a:p>
          <a:p>
            <a:pPr lvl="1"/>
            <a:r>
              <a:rPr lang="cs-CZ" sz="2800" kern="0" dirty="0" smtClean="0"/>
              <a:t>Vzorový souhlas s poskytnutím OÚ</a:t>
            </a:r>
          </a:p>
          <a:p>
            <a:pPr marL="342900" lvl="1" indent="0">
              <a:buNone/>
            </a:pPr>
            <a:endParaRPr lang="cs-CZ" sz="2800" kern="0" dirty="0" smtClean="0"/>
          </a:p>
          <a:p>
            <a:r>
              <a:rPr lang="cs-CZ" sz="3600" kern="0" dirty="0" smtClean="0"/>
              <a:t> Revize smluv s dodavateli </a:t>
            </a:r>
          </a:p>
          <a:p>
            <a:pPr lvl="1"/>
            <a:r>
              <a:rPr lang="cs-CZ" sz="2800" kern="0" dirty="0"/>
              <a:t>Informační systémy </a:t>
            </a:r>
          </a:p>
          <a:p>
            <a:pPr lvl="1"/>
            <a:r>
              <a:rPr lang="cs-CZ" sz="2800" kern="0" dirty="0"/>
              <a:t>Dodavatelé IT služeb (správa sítě, databází, webu)</a:t>
            </a:r>
          </a:p>
        </p:txBody>
      </p:sp>
    </p:spTree>
    <p:extLst>
      <p:ext uri="{BB962C8B-B14F-4D97-AF65-F5344CB8AC3E}">
        <p14:creationId xmlns:p14="http://schemas.microsoft.com/office/powerpoint/2010/main" val="14695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opatření při zavedení GDPR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10689" y="1442637"/>
            <a:ext cx="7886699" cy="457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3600" kern="0" dirty="0"/>
              <a:t> Revize </a:t>
            </a:r>
            <a:r>
              <a:rPr lang="cs-CZ" sz="3600" kern="0" dirty="0" smtClean="0"/>
              <a:t>zaměstnaneckých vztahů</a:t>
            </a:r>
            <a:endParaRPr lang="cs-CZ" sz="3600" kern="0" dirty="0"/>
          </a:p>
          <a:p>
            <a:pPr lvl="1"/>
            <a:r>
              <a:rPr lang="cs-CZ" sz="2800" kern="0" dirty="0" smtClean="0"/>
              <a:t>U vybraných profesí zakotvit povinnost mlčenlivosti a důvěrnosti do samostatného dokumentu</a:t>
            </a:r>
          </a:p>
          <a:p>
            <a:pPr lvl="1"/>
            <a:r>
              <a:rPr lang="cs-CZ" sz="2800" kern="0" dirty="0" smtClean="0"/>
              <a:t>Získat souhlasy zaměstnanců se zpracováním OÚ (např. foto, soukromý telefon)</a:t>
            </a:r>
          </a:p>
          <a:p>
            <a:pPr marL="342900" lvl="1" indent="0">
              <a:buNone/>
            </a:pPr>
            <a:endParaRPr lang="cs-CZ" sz="2800" kern="0" dirty="0" smtClean="0"/>
          </a:p>
          <a:p>
            <a:r>
              <a:rPr lang="cs-CZ" sz="3600" kern="0" dirty="0" smtClean="0"/>
              <a:t> Fyzické zabezpečení </a:t>
            </a:r>
          </a:p>
          <a:p>
            <a:pPr lvl="1"/>
            <a:r>
              <a:rPr lang="cs-CZ" sz="2800" kern="0" dirty="0" smtClean="0"/>
              <a:t>Počítače, servery</a:t>
            </a:r>
            <a:endParaRPr lang="cs-CZ" sz="2800" kern="0" dirty="0"/>
          </a:p>
          <a:p>
            <a:pPr lvl="1"/>
            <a:r>
              <a:rPr lang="cs-CZ" sz="2800" kern="0" dirty="0" smtClean="0"/>
              <a:t>Místa pro ukládání dokumentů, archiv</a:t>
            </a:r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29866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opatření při zavedení GDPR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1388225"/>
            <a:ext cx="7886699" cy="440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31280" y="1442637"/>
            <a:ext cx="81661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10689" y="1442637"/>
            <a:ext cx="7886699" cy="457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3600" kern="0" dirty="0"/>
              <a:t> </a:t>
            </a:r>
            <a:r>
              <a:rPr lang="cs-CZ" sz="3600" kern="0" dirty="0" smtClean="0"/>
              <a:t>Udělat si pořádek a postupovat dle platných metodik</a:t>
            </a:r>
          </a:p>
          <a:p>
            <a:pPr lvl="1"/>
            <a:r>
              <a:rPr lang="cs-CZ" sz="2800" kern="0" dirty="0"/>
              <a:t>Archivace a skartace</a:t>
            </a:r>
          </a:p>
          <a:p>
            <a:pPr lvl="1"/>
            <a:r>
              <a:rPr lang="cs-CZ" sz="2800" kern="0" dirty="0"/>
              <a:t>Dodržovat přístupy k datům, metoda „prázdného stolu</a:t>
            </a:r>
            <a:r>
              <a:rPr lang="cs-CZ" sz="2800" kern="0" dirty="0" smtClean="0"/>
              <a:t>“</a:t>
            </a:r>
          </a:p>
          <a:p>
            <a:r>
              <a:rPr lang="cs-CZ" sz="3600" kern="0" dirty="0"/>
              <a:t>Proškolení </a:t>
            </a:r>
            <a:r>
              <a:rPr lang="cs-CZ" sz="3600" kern="0" dirty="0" smtClean="0"/>
              <a:t>zaměstnanců</a:t>
            </a:r>
          </a:p>
          <a:p>
            <a:pPr lvl="1">
              <a:lnSpc>
                <a:spcPct val="100000"/>
              </a:lnSpc>
            </a:pPr>
            <a:r>
              <a:rPr lang="cs-CZ" sz="2800" kern="0" dirty="0"/>
              <a:t>Pověřenec pro ochranu osobních údajů</a:t>
            </a:r>
          </a:p>
          <a:p>
            <a:pPr lvl="1">
              <a:lnSpc>
                <a:spcPct val="100000"/>
              </a:lnSpc>
            </a:pPr>
            <a:r>
              <a:rPr lang="cs-CZ" sz="2800" kern="0" dirty="0"/>
              <a:t>Osoby pracující s citlivými údaji</a:t>
            </a:r>
          </a:p>
          <a:p>
            <a:pPr lvl="1">
              <a:lnSpc>
                <a:spcPct val="100000"/>
              </a:lnSpc>
            </a:pPr>
            <a:r>
              <a:rPr lang="cs-CZ" sz="2800" kern="0" dirty="0"/>
              <a:t>Řadoví učitelé, vychovatelé</a:t>
            </a:r>
          </a:p>
        </p:txBody>
      </p:sp>
    </p:spTree>
    <p:extLst>
      <p:ext uri="{BB962C8B-B14F-4D97-AF65-F5344CB8AC3E}">
        <p14:creationId xmlns:p14="http://schemas.microsoft.com/office/powerpoint/2010/main" val="30681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implementace GDPR </a:t>
            </a:r>
            <a:r>
              <a:rPr lang="cs-CZ" dirty="0" err="1" smtClean="0"/>
              <a:t>compliance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068270" y="1529542"/>
            <a:ext cx="4546150" cy="428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kern="0" dirty="0" smtClean="0"/>
              <a:t> Vše vymyslet a zrealizovat sám</a:t>
            </a:r>
          </a:p>
          <a:p>
            <a:r>
              <a:rPr lang="cs-CZ" sz="2800" kern="0" dirty="0" smtClean="0"/>
              <a:t> Inspirovat se jinými školami</a:t>
            </a:r>
          </a:p>
          <a:p>
            <a:r>
              <a:rPr lang="cs-CZ" sz="2800" kern="0" dirty="0" smtClean="0"/>
              <a:t> </a:t>
            </a:r>
            <a:r>
              <a:rPr lang="cs-CZ" sz="2800" kern="0" dirty="0" smtClean="0"/>
              <a:t>Využít metodiku </a:t>
            </a:r>
            <a:r>
              <a:rPr lang="cs-CZ" sz="2800" kern="0" dirty="0" smtClean="0"/>
              <a:t>MŠMT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Koupit komerční produkt a přizpůsobit jej potřebám školy</a:t>
            </a:r>
          </a:p>
          <a:p>
            <a:r>
              <a:rPr lang="cs-CZ" sz="2800" kern="0" dirty="0"/>
              <a:t> </a:t>
            </a:r>
            <a:r>
              <a:rPr lang="cs-CZ" sz="2800" kern="0" dirty="0" smtClean="0"/>
              <a:t>Najmout si </a:t>
            </a:r>
            <a:r>
              <a:rPr lang="cs-CZ" sz="2800" kern="0" dirty="0" smtClean="0"/>
              <a:t>specialistu GDPR</a:t>
            </a:r>
            <a:endParaRPr lang="cs-CZ" sz="2800" kern="0" dirty="0" smtClean="0"/>
          </a:p>
          <a:p>
            <a:r>
              <a:rPr lang="cs-CZ" sz="2800" kern="0" dirty="0"/>
              <a:t> </a:t>
            </a:r>
            <a:r>
              <a:rPr lang="cs-CZ" sz="2800" kern="0" dirty="0" smtClean="0"/>
              <a:t>Najmout si právníka</a:t>
            </a:r>
          </a:p>
          <a:p>
            <a:pPr marL="0" indent="0">
              <a:buNone/>
            </a:pPr>
            <a:endParaRPr lang="cs-CZ" sz="2800" kern="0" dirty="0"/>
          </a:p>
          <a:p>
            <a:pPr marL="0" indent="0">
              <a:buNone/>
            </a:pPr>
            <a:endParaRPr lang="cs-CZ" sz="2000" kern="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" y="2360815"/>
            <a:ext cx="1496291" cy="275982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384936" y="1292897"/>
            <a:ext cx="1452751" cy="874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CENA</a:t>
            </a:r>
            <a:endParaRPr lang="cs-CZ" sz="40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913329" y="5004262"/>
            <a:ext cx="1452751" cy="874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ÚSILÍ</a:t>
            </a:r>
            <a:endParaRPr lang="cs-CZ" sz="40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81656" y="1828800"/>
            <a:ext cx="1316093" cy="28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to je GDPR?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cs-CZ" sz="6000" b="1" dirty="0">
                <a:latin typeface="+mj-lt"/>
              </a:rPr>
              <a:t>G</a:t>
            </a:r>
            <a:r>
              <a:rPr lang="cs-CZ" sz="3600" dirty="0">
                <a:latin typeface="+mj-lt"/>
              </a:rPr>
              <a:t>eneral </a:t>
            </a:r>
            <a:r>
              <a:rPr lang="cs-CZ" sz="6000" b="1" dirty="0">
                <a:latin typeface="+mj-lt"/>
              </a:rPr>
              <a:t>D</a:t>
            </a:r>
            <a:r>
              <a:rPr lang="cs-CZ" sz="3600" dirty="0">
                <a:latin typeface="+mj-lt"/>
              </a:rPr>
              <a:t>ata </a:t>
            </a:r>
            <a:r>
              <a:rPr lang="cs-CZ" sz="6000" b="1" dirty="0" err="1">
                <a:latin typeface="+mj-lt"/>
              </a:rPr>
              <a:t>P</a:t>
            </a:r>
            <a:r>
              <a:rPr lang="cs-CZ" sz="3600" dirty="0" err="1">
                <a:latin typeface="+mj-lt"/>
              </a:rPr>
              <a:t>rotection</a:t>
            </a:r>
            <a:r>
              <a:rPr lang="cs-CZ" sz="3600" dirty="0">
                <a:latin typeface="+mj-lt"/>
              </a:rPr>
              <a:t> </a:t>
            </a:r>
            <a:r>
              <a:rPr lang="cs-CZ" sz="6000" b="1" dirty="0" err="1">
                <a:latin typeface="+mj-lt"/>
              </a:rPr>
              <a:t>R</a:t>
            </a:r>
            <a:r>
              <a:rPr lang="cs-CZ" sz="3600" dirty="0" err="1">
                <a:latin typeface="+mj-lt"/>
              </a:rPr>
              <a:t>egulation</a:t>
            </a:r>
            <a:endParaRPr lang="cs-CZ" sz="3600" dirty="0">
              <a:latin typeface="+mj-lt"/>
            </a:endParaRPr>
          </a:p>
          <a:p>
            <a:pPr marL="0" lvl="0" indent="0" algn="ctr">
              <a:buNone/>
            </a:pPr>
            <a:r>
              <a:rPr lang="cs-CZ" sz="3200" dirty="0">
                <a:latin typeface="+mj-lt"/>
              </a:rPr>
              <a:t>=</a:t>
            </a:r>
          </a:p>
          <a:p>
            <a:pPr marL="0" lvl="0" indent="0" algn="ctr">
              <a:buNone/>
            </a:pPr>
            <a:r>
              <a:rPr lang="cs-CZ" sz="3200" dirty="0">
                <a:latin typeface="+mj-lt"/>
              </a:rPr>
              <a:t>Obecné nařízení o ochraně osobních údajů</a:t>
            </a:r>
          </a:p>
          <a:p>
            <a:pPr marL="0" lvl="0" indent="0">
              <a:buNone/>
            </a:pPr>
            <a:endParaRPr lang="cs-CZ" sz="2400" dirty="0">
              <a:latin typeface="+mj-lt"/>
            </a:endParaRPr>
          </a:p>
          <a:p>
            <a:pPr marL="0" lvl="0" indent="0" algn="ctr">
              <a:buNone/>
            </a:pPr>
            <a:r>
              <a:rPr lang="cs-CZ" sz="2400" dirty="0">
                <a:latin typeface="+mj-lt"/>
              </a:rPr>
              <a:t>NAŘÍZENÍ EVROPSKÉHO PARLAMENTU A RADY (EU) 2016/679 </a:t>
            </a:r>
          </a:p>
          <a:p>
            <a:pPr marL="0" lvl="0" indent="0" algn="ctr">
              <a:buNone/>
            </a:pPr>
            <a:r>
              <a:rPr lang="cs-CZ" sz="2400" dirty="0">
                <a:latin typeface="+mj-lt"/>
              </a:rPr>
              <a:t>ze dne 27. dubna 2016 </a:t>
            </a:r>
          </a:p>
          <a:p>
            <a:pPr marL="0" lvl="0" indent="0" algn="ctr">
              <a:buNone/>
            </a:pPr>
            <a:r>
              <a:rPr lang="cs-CZ" sz="2400" dirty="0">
                <a:latin typeface="+mj-lt"/>
              </a:rPr>
              <a:t>o ochraně fyzických osob v souvislosti se zpracováním osobních údajů a o volném pohybu těchto údajů a o zrušení směrnice 95/46/ES </a:t>
            </a:r>
          </a:p>
        </p:txBody>
      </p:sp>
    </p:spTree>
    <p:extLst>
      <p:ext uri="{BB962C8B-B14F-4D97-AF65-F5344CB8AC3E}">
        <p14:creationId xmlns:p14="http://schemas.microsoft.com/office/powerpoint/2010/main" val="1668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Služby </a:t>
            </a:r>
            <a:r>
              <a:rPr lang="cs-CZ" dirty="0" smtClean="0"/>
              <a:t>ŠKOLA ONLINE </a:t>
            </a:r>
            <a:r>
              <a:rPr lang="cs-CZ" dirty="0" smtClean="0"/>
              <a:t>a.s.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02152"/>
              </p:ext>
            </p:extLst>
          </p:nvPr>
        </p:nvGraphicFramePr>
        <p:xfrm>
          <a:off x="4681728" y="4279392"/>
          <a:ext cx="4212890" cy="2377440"/>
        </p:xfrm>
        <a:graphic>
          <a:graphicData uri="http://schemas.openxmlformats.org/drawingml/2006/table">
            <a:tbl>
              <a:tblPr/>
              <a:tblGrid>
                <a:gridCol w="2106445">
                  <a:extLst>
                    <a:ext uri="{9D8B030D-6E8A-4147-A177-3AD203B41FA5}">
                      <a16:colId xmlns:a16="http://schemas.microsoft.com/office/drawing/2014/main" val="4232303041"/>
                    </a:ext>
                  </a:extLst>
                </a:gridCol>
                <a:gridCol w="2106445">
                  <a:extLst>
                    <a:ext uri="{9D8B030D-6E8A-4147-A177-3AD203B41FA5}">
                      <a16:colId xmlns:a16="http://schemas.microsoft.com/office/drawing/2014/main" val="3556349603"/>
                    </a:ext>
                  </a:extLst>
                </a:gridCol>
              </a:tblGrid>
              <a:tr h="281683"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/>
                          <a:latin typeface="Arial" panose="020B0604020202020204" pitchFamily="34" charset="0"/>
                        </a:rPr>
                        <a:t>Termín</a:t>
                      </a:r>
                      <a:endParaRPr lang="cs-CZ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/>
                          <a:latin typeface="Arial" panose="020B0604020202020204" pitchFamily="34" charset="0"/>
                        </a:rPr>
                        <a:t>Lokalita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9375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28.11.2017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Praha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42825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12.12.2017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Praha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80594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18.12.2017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Plzeň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1503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9.1.2018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Svitavy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16352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23.1.2018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České Budějovice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45169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13.2.2018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Brno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73839"/>
                  </a:ext>
                </a:extLst>
              </a:tr>
              <a:tr h="281683"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28.2.2018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  <a:latin typeface="Arial" panose="020B0604020202020204" pitchFamily="34" charset="0"/>
                        </a:rPr>
                        <a:t>Olomouc</a:t>
                      </a:r>
                      <a:endParaRPr lang="cs-CZ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48245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70985" y="4805690"/>
            <a:ext cx="343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http://www.skolaonline.cz/GDPR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838"/>
            <a:ext cx="5985164" cy="3076576"/>
          </a:xfrm>
          <a:prstGeom prst="rect">
            <a:avLst/>
          </a:prstGeom>
        </p:spPr>
      </p:pic>
      <p:sp>
        <p:nvSpPr>
          <p:cNvPr id="10" name="Bublinový popisek ve tvaru obláčku 9"/>
          <p:cNvSpPr/>
          <p:nvPr/>
        </p:nvSpPr>
        <p:spPr>
          <a:xfrm>
            <a:off x="6501202" y="1031707"/>
            <a:ext cx="2273343" cy="1782618"/>
          </a:xfrm>
          <a:prstGeom prst="cloudCallout">
            <a:avLst>
              <a:gd name="adj1" fmla="val -93894"/>
              <a:gd name="adj2" fmla="val 68818"/>
            </a:avLst>
          </a:prstGeom>
          <a:solidFill>
            <a:srgbClr val="0F9FA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Jak na GDPR ve škole?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8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0"/>
    </mc:Choice>
    <mc:Fallback xmlns="">
      <p:transition spd="slow" advTm="2106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Diskuse a dotazy</a:t>
            </a:r>
            <a:endParaRPr lang="cs-CZ" dirty="0"/>
          </a:p>
        </p:txBody>
      </p:sp>
      <p:pic>
        <p:nvPicPr>
          <p:cNvPr id="8" name="Picture 2" descr="Setkání, Diskuse, Zábava, Společně, Spolupráce, Osob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5" y="1092372"/>
            <a:ext cx="4324062" cy="43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tázka, Otazník, Pomoc, Reakce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47" y="1274618"/>
            <a:ext cx="3790833" cy="37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0"/>
    </mc:Choice>
    <mc:Fallback xmlns="">
      <p:transition spd="slow" advTm="2106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4259" y="1665026"/>
            <a:ext cx="6858000" cy="805219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Děkuji za pozornost…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bylo zavedeno?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2400" b="1" dirty="0"/>
              <a:t>Cíl = hájit práva občanů EU proti neoprávněnému </a:t>
            </a:r>
            <a:r>
              <a:rPr lang="cs-CZ" sz="2400" b="1" dirty="0" smtClean="0"/>
              <a:t>zacházení</a:t>
            </a:r>
          </a:p>
          <a:p>
            <a:pPr marL="0" lvl="0" indent="0" algn="ctr">
              <a:buNone/>
            </a:pPr>
            <a:r>
              <a:rPr lang="cs-CZ" sz="2400" b="1" dirty="0" smtClean="0"/>
              <a:t>s </a:t>
            </a:r>
            <a:r>
              <a:rPr lang="cs-CZ" sz="2400" b="1" dirty="0"/>
              <a:t>jejich daty a osobními </a:t>
            </a:r>
            <a:r>
              <a:rPr lang="cs-CZ" sz="2400" b="1" dirty="0" smtClean="0"/>
              <a:t>údaji</a:t>
            </a:r>
          </a:p>
          <a:p>
            <a:pPr marL="0" lvl="0" indent="0" algn="ctr">
              <a:buNone/>
            </a:pPr>
            <a:endParaRPr lang="cs-CZ" sz="2400" b="1" dirty="0" smtClean="0"/>
          </a:p>
          <a:p>
            <a:r>
              <a:rPr lang="cs-CZ" sz="2400" dirty="0"/>
              <a:t>Platí ve všech státech EU </a:t>
            </a:r>
            <a:r>
              <a:rPr lang="cs-CZ" sz="2400" dirty="0" smtClean="0"/>
              <a:t>(28) + </a:t>
            </a:r>
            <a:r>
              <a:rPr lang="cs-CZ" sz="2400" dirty="0"/>
              <a:t>Island, Norsko, Lichtenštejnsko</a:t>
            </a:r>
          </a:p>
          <a:p>
            <a:pPr lvl="0"/>
            <a:r>
              <a:rPr lang="cs-CZ" sz="2400" dirty="0"/>
              <a:t>Stávající legislativa (směrnice 95/46/ES) nebyla v členských zemích implementována jednotně</a:t>
            </a:r>
          </a:p>
          <a:p>
            <a:pPr lvl="0"/>
            <a:r>
              <a:rPr lang="cs-CZ" sz="2400" dirty="0"/>
              <a:t>Hodnota osobních dat byla </a:t>
            </a:r>
            <a:r>
              <a:rPr lang="cs-CZ" sz="2400" dirty="0" smtClean="0"/>
              <a:t>podceňována</a:t>
            </a:r>
          </a:p>
          <a:p>
            <a:pPr lvl="0"/>
            <a:r>
              <a:rPr lang="cs-CZ" sz="2400" dirty="0" smtClean="0"/>
              <a:t>Rozvoj technologií čím dál více ovlivňuje soukromí</a:t>
            </a:r>
            <a:endParaRPr lang="cs-CZ" sz="2400" dirty="0"/>
          </a:p>
          <a:p>
            <a:pPr marL="0" lvl="0" indent="0">
              <a:buNone/>
            </a:pPr>
            <a:endParaRPr lang="cs-CZ" sz="2400" b="1" dirty="0"/>
          </a:p>
          <a:p>
            <a:pPr marL="0" lvl="0" indent="0">
              <a:buNone/>
            </a:pPr>
            <a:endParaRPr lang="cs-CZ" sz="2400" dirty="0"/>
          </a:p>
          <a:p>
            <a:pPr marL="0" lvl="0" indent="0" algn="ctr">
              <a:buNone/>
            </a:pPr>
            <a:endParaRPr lang="cs-CZ" sz="24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79" y="4937148"/>
            <a:ext cx="2379795" cy="14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stane se zákonem 101/2000 Sb.?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smtClean="0"/>
              <a:t>GDPR platí bez ohledu na národní legislativu</a:t>
            </a:r>
          </a:p>
          <a:p>
            <a:pPr lvl="0"/>
            <a:r>
              <a:rPr lang="cs-CZ" sz="2400" dirty="0" smtClean="0"/>
              <a:t>zákon </a:t>
            </a:r>
            <a:r>
              <a:rPr lang="cs-CZ" sz="2400" dirty="0"/>
              <a:t>č. 101/2000 Sb., o ochraně osobních údajů bude zrušen či významně omezen</a:t>
            </a:r>
          </a:p>
          <a:p>
            <a:pPr lvl="0"/>
            <a:r>
              <a:rPr lang="cs-CZ" sz="2400" dirty="0"/>
              <a:t>Vznikne nový (výkladový) zákon o zpracování osobních </a:t>
            </a:r>
            <a:r>
              <a:rPr lang="cs-CZ" sz="2400" dirty="0" smtClean="0"/>
              <a:t>údajů (ZZOÚ)</a:t>
            </a:r>
            <a:endParaRPr lang="cs-CZ" sz="2400" dirty="0"/>
          </a:p>
          <a:p>
            <a:pPr lvl="1"/>
            <a:r>
              <a:rPr lang="cs-CZ" sz="2400" dirty="0" smtClean="0"/>
              <a:t>Ukončeno připomínkové </a:t>
            </a:r>
            <a:r>
              <a:rPr lang="cs-CZ" sz="2400" dirty="0"/>
              <a:t>řízení </a:t>
            </a:r>
            <a:r>
              <a:rPr lang="cs-CZ" sz="2400" dirty="0" smtClean="0"/>
              <a:t>(15</a:t>
            </a:r>
            <a:r>
              <a:rPr lang="cs-CZ" sz="2400" dirty="0"/>
              <a:t>. 9. 2017)</a:t>
            </a:r>
          </a:p>
          <a:p>
            <a:pPr lvl="1"/>
            <a:r>
              <a:rPr lang="cs-CZ" sz="2400" dirty="0" smtClean="0"/>
              <a:t>Nebude projednán </a:t>
            </a:r>
            <a:r>
              <a:rPr lang="cs-CZ" sz="2400" dirty="0"/>
              <a:t>stávající vládou a </a:t>
            </a:r>
            <a:r>
              <a:rPr lang="cs-CZ" sz="2400" dirty="0" smtClean="0"/>
              <a:t>bude o něm hlasovat </a:t>
            </a:r>
            <a:r>
              <a:rPr lang="cs-CZ" sz="2400" dirty="0"/>
              <a:t>příští parlament (PSP ČR)</a:t>
            </a:r>
          </a:p>
          <a:p>
            <a:pPr lvl="1"/>
            <a:r>
              <a:rPr lang="cs-CZ" sz="2400" dirty="0"/>
              <a:t>65§§</a:t>
            </a:r>
          </a:p>
          <a:p>
            <a:pPr lvl="1"/>
            <a:r>
              <a:rPr lang="cs-CZ" sz="2400" dirty="0"/>
              <a:t>Účinnost od 25. 5. 2018 (tzn. stejně jako GDPR)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5" y="4043899"/>
            <a:ext cx="1637607" cy="16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osobní údaj?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4632" y="1232499"/>
            <a:ext cx="3603051" cy="4751915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Fotografie</a:t>
            </a:r>
          </a:p>
          <a:p>
            <a:r>
              <a:rPr lang="cs-CZ" sz="2800" dirty="0"/>
              <a:t>IP adresa</a:t>
            </a:r>
          </a:p>
          <a:p>
            <a:r>
              <a:rPr lang="cs-CZ" sz="2800" dirty="0"/>
              <a:t>Podpis</a:t>
            </a:r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Citlivé údaje:</a:t>
            </a:r>
          </a:p>
          <a:p>
            <a:pPr lvl="0"/>
            <a:r>
              <a:rPr lang="cs-CZ" sz="2400" dirty="0"/>
              <a:t>rasa</a:t>
            </a:r>
          </a:p>
          <a:p>
            <a:pPr lvl="0"/>
            <a:r>
              <a:rPr lang="cs-CZ" sz="2400" dirty="0"/>
              <a:t>etnický původ </a:t>
            </a:r>
          </a:p>
          <a:p>
            <a:pPr lvl="0"/>
            <a:r>
              <a:rPr lang="cs-CZ" sz="2400" dirty="0"/>
              <a:t>politický názor</a:t>
            </a:r>
          </a:p>
          <a:p>
            <a:pPr lvl="0"/>
            <a:r>
              <a:rPr lang="cs-CZ" sz="2400" dirty="0"/>
              <a:t>náboženské nebo </a:t>
            </a:r>
            <a:r>
              <a:rPr lang="cs-CZ" sz="2400" dirty="0" err="1"/>
              <a:t>filoz</a:t>
            </a:r>
            <a:r>
              <a:rPr lang="cs-CZ" sz="2400" dirty="0"/>
              <a:t>. vyznání</a:t>
            </a:r>
          </a:p>
          <a:p>
            <a:pPr lvl="0"/>
            <a:r>
              <a:rPr lang="cs-CZ" sz="2400" dirty="0"/>
              <a:t>členství v odborech</a:t>
            </a:r>
          </a:p>
          <a:p>
            <a:pPr lvl="0"/>
            <a:r>
              <a:rPr lang="cs-CZ" sz="2400" dirty="0"/>
              <a:t>zdravotní stavu</a:t>
            </a:r>
          </a:p>
          <a:p>
            <a:pPr lvl="0"/>
            <a:r>
              <a:rPr lang="cs-CZ" sz="2400" dirty="0"/>
              <a:t>sexuální orientace</a:t>
            </a:r>
          </a:p>
          <a:p>
            <a:r>
              <a:rPr lang="cs-CZ" sz="2400" dirty="0"/>
              <a:t>trestní delikty či prav. odsouzení</a:t>
            </a:r>
          </a:p>
          <a:p>
            <a:r>
              <a:rPr lang="cs-CZ" sz="2400" dirty="0"/>
              <a:t>genetické a biometrické </a:t>
            </a:r>
            <a:r>
              <a:rPr lang="cs-CZ" sz="2400" dirty="0" smtClean="0"/>
              <a:t>údaje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4" y="1232500"/>
            <a:ext cx="3885680" cy="47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osobní údaj?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6720" y="1232501"/>
            <a:ext cx="8030964" cy="450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800" dirty="0"/>
              <a:t>osobní údaj = veškeré informace o identifikované nebo identifikovatelné fyzické osobě </a:t>
            </a:r>
          </a:p>
          <a:p>
            <a:pPr lvl="0"/>
            <a:r>
              <a:rPr lang="cs-CZ" sz="2800" dirty="0"/>
              <a:t>identifikovatelná fyzická osoba = fyzická osoba, kterou lze přímo či nepřímo identifikovat</a:t>
            </a:r>
          </a:p>
          <a:p>
            <a:pPr lvl="0"/>
            <a:endParaRPr lang="cs-CZ" sz="2800" dirty="0"/>
          </a:p>
          <a:p>
            <a:pPr marL="0" lvl="0" indent="0">
              <a:buNone/>
            </a:pPr>
            <a:endParaRPr lang="cs-CZ" sz="2800" dirty="0"/>
          </a:p>
          <a:p>
            <a:pPr marL="0" lvl="0" indent="0" algn="ctr">
              <a:buNone/>
            </a:pPr>
            <a:r>
              <a:rPr lang="cs-CZ" sz="3200" dirty="0">
                <a:solidFill>
                  <a:srgbClr val="FF0000"/>
                </a:solidFill>
              </a:rPr>
              <a:t>I kombinace jména a příjmení vede k identifikaci osoby a je nutné je považovat za osobní údaj !!!!!</a:t>
            </a:r>
          </a:p>
        </p:txBody>
      </p:sp>
    </p:spTree>
    <p:extLst>
      <p:ext uri="{BB962C8B-B14F-4D97-AF65-F5344CB8AC3E}">
        <p14:creationId xmlns:p14="http://schemas.microsoft.com/office/powerpoint/2010/main" val="3785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osobní údaj?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528" y="1232500"/>
            <a:ext cx="8400287" cy="47537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dirty="0" smtClean="0"/>
              <a:t>Osobním </a:t>
            </a:r>
            <a:r>
              <a:rPr lang="cs-CZ" sz="2400" dirty="0"/>
              <a:t>údajem není:</a:t>
            </a:r>
          </a:p>
          <a:p>
            <a:pPr lvl="0"/>
            <a:r>
              <a:rPr lang="cs-CZ" sz="2400" dirty="0"/>
              <a:t>anonymizované </a:t>
            </a:r>
            <a:r>
              <a:rPr lang="cs-CZ" sz="2400" dirty="0" smtClean="0"/>
              <a:t>údaje (statistiky)</a:t>
            </a:r>
            <a:endParaRPr lang="cs-CZ" sz="2400" dirty="0"/>
          </a:p>
          <a:p>
            <a:pPr lvl="0"/>
            <a:r>
              <a:rPr lang="cs-CZ" sz="2400" dirty="0"/>
              <a:t>údaje zemřelých </a:t>
            </a:r>
            <a:r>
              <a:rPr lang="cs-CZ" sz="2400" dirty="0" smtClean="0"/>
              <a:t>osob (školní kroniky)</a:t>
            </a:r>
            <a:endParaRPr lang="cs-CZ" sz="2400" dirty="0"/>
          </a:p>
          <a:p>
            <a:pPr lvl="0"/>
            <a:r>
              <a:rPr lang="cs-CZ" sz="2400" dirty="0"/>
              <a:t>údaje získané v rámci činnosti čistě osobní povahy, které nemají obchodní či institucionální </a:t>
            </a:r>
            <a:r>
              <a:rPr lang="cs-CZ" sz="2400" dirty="0" smtClean="0"/>
              <a:t>charakter</a:t>
            </a:r>
            <a:endParaRPr lang="cs-CZ" sz="2400" dirty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Příklad:</a:t>
            </a:r>
          </a:p>
          <a:p>
            <a:pPr marL="0" lvl="0" indent="0">
              <a:buNone/>
            </a:pPr>
            <a:r>
              <a:rPr lang="cs-CZ" sz="2400" dirty="0"/>
              <a:t>Výsledek přijímacího řízení na střední školu</a:t>
            </a:r>
          </a:p>
          <a:p>
            <a:pPr marL="0" lvl="0" indent="0">
              <a:buNone/>
            </a:pP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492756" y="4706112"/>
          <a:ext cx="8043156" cy="11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96">
                  <a:extLst>
                    <a:ext uri="{9D8B030D-6E8A-4147-A177-3AD203B41FA5}">
                      <a16:colId xmlns:a16="http://schemas.microsoft.com/office/drawing/2014/main" val="837304989"/>
                    </a:ext>
                  </a:extLst>
                </a:gridCol>
                <a:gridCol w="1731264">
                  <a:extLst>
                    <a:ext uri="{9D8B030D-6E8A-4147-A177-3AD203B41FA5}">
                      <a16:colId xmlns:a16="http://schemas.microsoft.com/office/drawing/2014/main" val="4078785543"/>
                    </a:ext>
                  </a:extLst>
                </a:gridCol>
                <a:gridCol w="2878018">
                  <a:extLst>
                    <a:ext uri="{9D8B030D-6E8A-4147-A177-3AD203B41FA5}">
                      <a16:colId xmlns:a16="http://schemas.microsoft.com/office/drawing/2014/main" val="3056011955"/>
                    </a:ext>
                  </a:extLst>
                </a:gridCol>
                <a:gridCol w="1719878">
                  <a:extLst>
                    <a:ext uri="{9D8B030D-6E8A-4147-A177-3AD203B41FA5}">
                      <a16:colId xmlns:a16="http://schemas.microsoft.com/office/drawing/2014/main" val="1540874932"/>
                    </a:ext>
                  </a:extLst>
                </a:gridCol>
              </a:tblGrid>
              <a:tr h="72640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ID žáka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Výsledky z ČJ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Výsledky z matematiky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Status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17410"/>
                  </a:ext>
                </a:extLst>
              </a:tr>
              <a:tr h="40356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2017P001452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42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38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Přijat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2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zpracování osobních údajů?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384" y="1232500"/>
            <a:ext cx="8329353" cy="1386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b="1" dirty="0" smtClean="0"/>
              <a:t>Zpracováním</a:t>
            </a:r>
            <a:r>
              <a:rPr lang="cs-CZ" sz="2600" dirty="0" smtClean="0"/>
              <a:t> </a:t>
            </a:r>
            <a:r>
              <a:rPr lang="cs-CZ" sz="2600" dirty="0"/>
              <a:t>je jakákoli operace (soubor operací) s osobními údaji (soubory OÚ), který je prováděn pomocí či bez pomoci automatizovaných postupů.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0985" y="2618509"/>
            <a:ext cx="3782113" cy="344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kern="0" dirty="0"/>
              <a:t>shromáždění </a:t>
            </a:r>
          </a:p>
          <a:p>
            <a:r>
              <a:rPr lang="cs-CZ" sz="2400" kern="0" dirty="0"/>
              <a:t>zaznamenání </a:t>
            </a:r>
          </a:p>
          <a:p>
            <a:r>
              <a:rPr lang="cs-CZ" sz="2400" kern="0" dirty="0"/>
              <a:t>uspořádání</a:t>
            </a:r>
          </a:p>
          <a:p>
            <a:r>
              <a:rPr lang="cs-CZ" sz="2400" kern="0" dirty="0"/>
              <a:t>strukturování </a:t>
            </a:r>
          </a:p>
          <a:p>
            <a:r>
              <a:rPr lang="cs-CZ" sz="2400" kern="0" dirty="0"/>
              <a:t>uložení</a:t>
            </a:r>
          </a:p>
          <a:p>
            <a:r>
              <a:rPr lang="cs-CZ" sz="2400" kern="0" dirty="0"/>
              <a:t>přizpůsobení</a:t>
            </a:r>
          </a:p>
          <a:p>
            <a:r>
              <a:rPr lang="cs-CZ" sz="2400" kern="0" dirty="0"/>
              <a:t>pozměnění</a:t>
            </a:r>
          </a:p>
          <a:p>
            <a:r>
              <a:rPr lang="cs-CZ" sz="2400" kern="0" dirty="0" smtClean="0"/>
              <a:t>vyhledání</a:t>
            </a:r>
            <a:endParaRPr lang="cs-CZ" sz="24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46815" y="2618509"/>
            <a:ext cx="4229278" cy="388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F9FAD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kern="0" dirty="0"/>
              <a:t>nahlédnutí</a:t>
            </a:r>
          </a:p>
          <a:p>
            <a:r>
              <a:rPr lang="cs-CZ" sz="2400" kern="0" dirty="0"/>
              <a:t>použití</a:t>
            </a:r>
          </a:p>
          <a:p>
            <a:r>
              <a:rPr lang="cs-CZ" sz="2400" kern="0" dirty="0"/>
              <a:t>zpřístupnění</a:t>
            </a:r>
          </a:p>
          <a:p>
            <a:r>
              <a:rPr lang="cs-CZ" sz="2400" kern="0" dirty="0"/>
              <a:t>šíření,</a:t>
            </a:r>
          </a:p>
          <a:p>
            <a:r>
              <a:rPr lang="cs-CZ" sz="2400" kern="0" dirty="0"/>
              <a:t>seřazení či zkombinování</a:t>
            </a:r>
          </a:p>
          <a:p>
            <a:r>
              <a:rPr lang="cs-CZ" sz="2400" kern="0" dirty="0"/>
              <a:t>omezení</a:t>
            </a:r>
          </a:p>
          <a:p>
            <a:r>
              <a:rPr lang="cs-CZ" sz="2400" kern="0" dirty="0"/>
              <a:t>výmaz</a:t>
            </a:r>
          </a:p>
          <a:p>
            <a:r>
              <a:rPr lang="cs-CZ" sz="2400" kern="0" dirty="0"/>
              <a:t>zničení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ARZS.potx" id="{821B5D43-5679-4CFF-B142-B9CB104522C3}" vid="{256D3A45-BD34-486D-AA6A-5966D2DBDC8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ARZS</Template>
  <TotalTime>515</TotalTime>
  <Words>1655</Words>
  <Application>Microsoft Office PowerPoint</Application>
  <PresentationFormat>Předvádění na obrazovce (4:3)</PresentationFormat>
  <Paragraphs>350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Motiv Office</vt:lpstr>
      <vt:lpstr>GDPR ve školství, aneb co školy čeká a nemine</vt:lpstr>
      <vt:lpstr>Žhavá novinka – 6. 11. 2017</vt:lpstr>
      <vt:lpstr>Co to je GDPR?</vt:lpstr>
      <vt:lpstr>Proč bylo zavedeno?</vt:lpstr>
      <vt:lpstr>Co se stane se zákonem 101/2000 Sb.?</vt:lpstr>
      <vt:lpstr>Co je osobní údaj?</vt:lpstr>
      <vt:lpstr>Co je osobní údaj?</vt:lpstr>
      <vt:lpstr>Co není osobní údaj?</vt:lpstr>
      <vt:lpstr>Co je zpracování osobních údajů?</vt:lpstr>
      <vt:lpstr>Kdo nakládá s osobními údaji?</vt:lpstr>
      <vt:lpstr>Kdo nakládá s osobními údaji?</vt:lpstr>
      <vt:lpstr>Budou se muset školy GDPR zabývat?</vt:lpstr>
      <vt:lpstr>Role školy v oblasti GDPR?</vt:lpstr>
      <vt:lpstr>Úkoly Pověřence pro ochranu osobních údajů</vt:lpstr>
      <vt:lpstr>Pověřenec pro ochranu osobních údajů</vt:lpstr>
      <vt:lpstr>Pověřenec pro ochranu osobních údajů</vt:lpstr>
      <vt:lpstr>Zajištění souladu s GDPR</vt:lpstr>
      <vt:lpstr>Jak provést mapování?</vt:lpstr>
      <vt:lpstr>Analýza důvodů zpracování</vt:lpstr>
      <vt:lpstr>Nejčastější právní důvody sběru OÚ na školách</vt:lpstr>
      <vt:lpstr>Metodika MŠMT</vt:lpstr>
      <vt:lpstr>Mapování právních důvodů</vt:lpstr>
      <vt:lpstr>Analýza procesů</vt:lpstr>
      <vt:lpstr>Ukázka analýzy procesů – data žáků</vt:lpstr>
      <vt:lpstr>Ukázka analýzy procesů – data zaměstnanců</vt:lpstr>
      <vt:lpstr>Organizační opatření při zavedení GDPR</vt:lpstr>
      <vt:lpstr>Organizační opatření při zavedení GDPR</vt:lpstr>
      <vt:lpstr>Organizační opatření při zavedení GDPR</vt:lpstr>
      <vt:lpstr>Možnosti implementace GDPR compliance</vt:lpstr>
      <vt:lpstr>Služby ŠKOLA ONLINE a.s.</vt:lpstr>
      <vt:lpstr>Diskuse a dotazy</vt:lpstr>
      <vt:lpstr>Děkuji za pozornost…</vt:lpstr>
    </vt:vector>
  </TitlesOfParts>
  <Company>CCA Group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 ve školství</dc:title>
  <dc:creator>Škarban Pavel</dc:creator>
  <cp:lastModifiedBy>Škarban Pavel</cp:lastModifiedBy>
  <cp:revision>33</cp:revision>
  <dcterms:created xsi:type="dcterms:W3CDTF">2017-10-10T10:20:27Z</dcterms:created>
  <dcterms:modified xsi:type="dcterms:W3CDTF">2017-11-09T14:11:37Z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1951809786</vt:i4>
  </property>
  <property fmtid="{D5CDD505-2E9C-101B-9397-08002B2CF9AE}" pid="3" name="_NewReviewCycle">
    <vt:lpwstr/>
  </property>
  <property fmtid="{D5CDD505-2E9C-101B-9397-08002B2CF9AE}" pid="4" name="_EmailSubject">
    <vt:lpwstr>prezentace GDPR</vt:lpwstr>
  </property>
  <property fmtid="{D5CDD505-2E9C-101B-9397-08002B2CF9AE}" pid="5" name="_AuthorEmail">
    <vt:lpwstr>wojnarova@pomahameskolam.cz</vt:lpwstr>
  </property>
  <property fmtid="{D5CDD505-2E9C-101B-9397-08002B2CF9AE}" pid="6" name="_AuthorEmailDisplayName">
    <vt:lpwstr>Wojnarová Táňa</vt:lpwstr>
  </property>
</Properties>
</file>