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29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9019D-FD72-47D5-AE00-3E0B4F3359E9}" type="datetimeFigureOut">
              <a:rPr lang="cs-CZ" smtClean="0"/>
              <a:pPr/>
              <a:t>3.4.2017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3FA-D03B-418C-9B5B-FAF89C701D3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43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9019D-FD72-47D5-AE00-3E0B4F3359E9}" type="datetimeFigureOut">
              <a:rPr lang="cs-CZ" smtClean="0"/>
              <a:pPr/>
              <a:t>3.4.2017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3FA-D03B-418C-9B5B-FAF89C701D3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8826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9019D-FD72-47D5-AE00-3E0B4F3359E9}" type="datetimeFigureOut">
              <a:rPr lang="cs-CZ" smtClean="0"/>
              <a:pPr/>
              <a:t>3.4.2017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3FA-D03B-418C-9B5B-FAF89C701D3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8805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9019D-FD72-47D5-AE00-3E0B4F3359E9}" type="datetimeFigureOut">
              <a:rPr lang="cs-CZ" smtClean="0"/>
              <a:pPr/>
              <a:t>3.4.2017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3FA-D03B-418C-9B5B-FAF89C701D3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8970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9019D-FD72-47D5-AE00-3E0B4F3359E9}" type="datetimeFigureOut">
              <a:rPr lang="cs-CZ" smtClean="0"/>
              <a:pPr/>
              <a:t>3.4.2017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3FA-D03B-418C-9B5B-FAF89C701D3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22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9019D-FD72-47D5-AE00-3E0B4F3359E9}" type="datetimeFigureOut">
              <a:rPr lang="cs-CZ" smtClean="0"/>
              <a:pPr/>
              <a:t>3.4.2017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3FA-D03B-418C-9B5B-FAF89C701D3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5519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9019D-FD72-47D5-AE00-3E0B4F3359E9}" type="datetimeFigureOut">
              <a:rPr lang="cs-CZ" smtClean="0"/>
              <a:pPr/>
              <a:t>3.4.2017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3FA-D03B-418C-9B5B-FAF89C701D3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1526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9019D-FD72-47D5-AE00-3E0B4F3359E9}" type="datetimeFigureOut">
              <a:rPr lang="cs-CZ" smtClean="0"/>
              <a:pPr/>
              <a:t>3.4.2017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3FA-D03B-418C-9B5B-FAF89C701D3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333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9019D-FD72-47D5-AE00-3E0B4F3359E9}" type="datetimeFigureOut">
              <a:rPr lang="cs-CZ" smtClean="0"/>
              <a:pPr/>
              <a:t>3.4.2017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3FA-D03B-418C-9B5B-FAF89C701D3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4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9019D-FD72-47D5-AE00-3E0B4F3359E9}" type="datetimeFigureOut">
              <a:rPr lang="cs-CZ" smtClean="0"/>
              <a:pPr/>
              <a:t>3.4.2017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3FA-D03B-418C-9B5B-FAF89C701D3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906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9019D-FD72-47D5-AE00-3E0B4F3359E9}" type="datetimeFigureOut">
              <a:rPr lang="cs-CZ" smtClean="0"/>
              <a:pPr/>
              <a:t>3.4.2017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3FA-D03B-418C-9B5B-FAF89C701D3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214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9019D-FD72-47D5-AE00-3E0B4F3359E9}" type="datetimeFigureOut">
              <a:rPr lang="cs-CZ" smtClean="0"/>
              <a:pPr/>
              <a:t>3.4.2017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2C3FA-D03B-418C-9B5B-FAF89C701D3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213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commons.wikimedia.org/wiki/File:Praha,_Sm%C3%ADchov,_Kinsk%C3%A9ho_zahrada,_Hladov%C3%A1_ze%C4%8F.jpg?uselang=c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Clr>
                <a:srgbClr val="F0A22E"/>
              </a:buClr>
              <a:buSzPct val="70000"/>
              <a:buFontTx/>
              <a:buNone/>
              <a:defRPr/>
            </a:pPr>
            <a:r>
              <a:rPr lang="cs-CZ" b="1" dirty="0">
                <a:solidFill>
                  <a:srgbClr val="4E3B30"/>
                </a:solidFill>
                <a:latin typeface="Franklin Gothic Book"/>
              </a:rPr>
              <a:t>Výukový materiál zpracován v rámci projektu</a:t>
            </a:r>
          </a:p>
          <a:p>
            <a:pPr marL="0" indent="0" algn="ctr">
              <a:buClr>
                <a:srgbClr val="F0A22E"/>
              </a:buClr>
              <a:buSzPct val="70000"/>
              <a:buFontTx/>
              <a:buNone/>
              <a:defRPr/>
            </a:pPr>
            <a:r>
              <a:rPr lang="cs-CZ" b="1" dirty="0">
                <a:solidFill>
                  <a:srgbClr val="4E3B30"/>
                </a:solidFill>
                <a:latin typeface="Franklin Gothic Book"/>
              </a:rPr>
              <a:t>EU peníze školám</a:t>
            </a:r>
          </a:p>
          <a:p>
            <a:pPr marL="0" indent="0" algn="ctr">
              <a:buClr>
                <a:srgbClr val="F0A22E"/>
              </a:buClr>
              <a:buSzPct val="70000"/>
              <a:buFontTx/>
              <a:buNone/>
              <a:defRPr/>
            </a:pPr>
            <a:r>
              <a:rPr lang="cs-CZ" sz="2000" dirty="0">
                <a:solidFill>
                  <a:srgbClr val="4E3B30"/>
                </a:solidFill>
                <a:latin typeface="Franklin Gothic Book"/>
              </a:rPr>
              <a:t>Registrační číslo projektu: CZ.1.7/1.4.00/21.2633</a:t>
            </a:r>
          </a:p>
          <a:p>
            <a:pPr marL="0" indent="0">
              <a:buClr>
                <a:srgbClr val="F0A22E"/>
              </a:buClr>
              <a:buSzPct val="70000"/>
              <a:buFontTx/>
              <a:buNone/>
              <a:defRPr/>
            </a:pPr>
            <a:r>
              <a:rPr lang="cs-CZ" sz="2000" dirty="0">
                <a:solidFill>
                  <a:srgbClr val="4E3B30"/>
                </a:solidFill>
                <a:latin typeface="Franklin Gothic Book"/>
              </a:rPr>
              <a:t>Šablona: III/2					VY_32_INOVACE_111</a:t>
            </a:r>
          </a:p>
          <a:p>
            <a:pPr marL="0" indent="0">
              <a:buClr>
                <a:srgbClr val="F0A22E"/>
              </a:buClr>
              <a:buSzPct val="70000"/>
              <a:buFontTx/>
              <a:buNone/>
              <a:defRPr/>
            </a:pPr>
            <a:endParaRPr lang="cs-CZ" sz="2000" dirty="0">
              <a:solidFill>
                <a:srgbClr val="4E3B30"/>
              </a:solidFill>
              <a:latin typeface="Franklin Gothic Book"/>
            </a:endParaRPr>
          </a:p>
          <a:p>
            <a:pPr marL="0" indent="0">
              <a:buClr>
                <a:srgbClr val="F0A22E"/>
              </a:buClr>
              <a:buSzPct val="70000"/>
              <a:buFontTx/>
              <a:buNone/>
              <a:defRPr/>
            </a:pPr>
            <a:r>
              <a:rPr lang="cs-CZ" sz="2000" dirty="0">
                <a:solidFill>
                  <a:srgbClr val="4E3B30"/>
                </a:solidFill>
                <a:latin typeface="Franklin Gothic Book"/>
              </a:rPr>
              <a:t>Vzdělávací oblast: Člověk a společnost</a:t>
            </a:r>
          </a:p>
          <a:p>
            <a:pPr marL="0" indent="0">
              <a:buClr>
                <a:srgbClr val="F0A22E"/>
              </a:buClr>
              <a:buSzPct val="70000"/>
              <a:buFontTx/>
              <a:buNone/>
              <a:defRPr/>
            </a:pPr>
            <a:r>
              <a:rPr lang="cs-CZ" sz="2000" dirty="0">
                <a:solidFill>
                  <a:srgbClr val="4E3B30"/>
                </a:solidFill>
                <a:latin typeface="Franklin Gothic Book"/>
              </a:rPr>
              <a:t>Vzdělávací obor: Dějepis</a:t>
            </a:r>
          </a:p>
          <a:p>
            <a:pPr marL="0" indent="0">
              <a:buClr>
                <a:srgbClr val="F0A22E"/>
              </a:buClr>
              <a:buSzPct val="70000"/>
              <a:buFontTx/>
              <a:buNone/>
              <a:defRPr/>
            </a:pPr>
            <a:r>
              <a:rPr lang="cs-CZ" sz="2000" dirty="0">
                <a:solidFill>
                  <a:srgbClr val="4E3B30"/>
                </a:solidFill>
                <a:latin typeface="Franklin Gothic Book"/>
              </a:rPr>
              <a:t>Tematický okruh: Středověk</a:t>
            </a:r>
          </a:p>
          <a:p>
            <a:pPr marL="0" indent="0">
              <a:buClr>
                <a:srgbClr val="F0A22E"/>
              </a:buClr>
              <a:buSzPct val="70000"/>
              <a:buFontTx/>
              <a:buNone/>
              <a:defRPr/>
            </a:pPr>
            <a:r>
              <a:rPr lang="cs-CZ" sz="2000" dirty="0">
                <a:solidFill>
                  <a:srgbClr val="4E3B30"/>
                </a:solidFill>
                <a:latin typeface="Franklin Gothic Book"/>
              </a:rPr>
              <a:t>Téma: Karel IV.</a:t>
            </a:r>
          </a:p>
          <a:p>
            <a:pPr marL="0" indent="0">
              <a:buClr>
                <a:srgbClr val="F0A22E"/>
              </a:buClr>
              <a:buSzPct val="70000"/>
              <a:buFontTx/>
              <a:buNone/>
              <a:defRPr/>
            </a:pPr>
            <a:r>
              <a:rPr lang="cs-CZ" sz="2000" dirty="0">
                <a:solidFill>
                  <a:srgbClr val="4E3B30"/>
                </a:solidFill>
                <a:latin typeface="Franklin Gothic Book"/>
              </a:rPr>
              <a:t>Anotace: život a dílo Karla IV., země Koruny české, ženy Karla IV.</a:t>
            </a:r>
          </a:p>
          <a:p>
            <a:pPr marL="0" indent="0">
              <a:buClr>
                <a:srgbClr val="F0A22E"/>
              </a:buClr>
              <a:buSzPct val="70000"/>
              <a:buFontTx/>
              <a:buNone/>
              <a:defRPr/>
            </a:pPr>
            <a:r>
              <a:rPr lang="cs-CZ" sz="2000" dirty="0">
                <a:solidFill>
                  <a:srgbClr val="4E3B30"/>
                </a:solidFill>
                <a:latin typeface="Franklin Gothic Book"/>
              </a:rPr>
              <a:t>Autor: Mgr. Karolína </a:t>
            </a:r>
            <a:r>
              <a:rPr lang="cs-CZ" sz="2000" dirty="0" err="1">
                <a:solidFill>
                  <a:srgbClr val="4E3B30"/>
                </a:solidFill>
                <a:latin typeface="Franklin Gothic Book"/>
              </a:rPr>
              <a:t>Mitísková</a:t>
            </a:r>
            <a:r>
              <a:rPr lang="cs-CZ" sz="2000" dirty="0">
                <a:solidFill>
                  <a:srgbClr val="4E3B30"/>
                </a:solidFill>
                <a:latin typeface="Franklin Gothic Book"/>
              </a:rPr>
              <a:t>       Škola: 1.ZŠ T. G. Masaryka Milevsko,   </a:t>
            </a:r>
          </a:p>
          <a:p>
            <a:pPr marL="0" indent="0">
              <a:buClr>
                <a:srgbClr val="F0A22E"/>
              </a:buClr>
              <a:buSzPct val="70000"/>
              <a:buFontTx/>
              <a:buNone/>
              <a:defRPr/>
            </a:pPr>
            <a:r>
              <a:rPr lang="cs-CZ" sz="2000" dirty="0">
                <a:solidFill>
                  <a:srgbClr val="4E3B30"/>
                </a:solidFill>
                <a:latin typeface="Franklin Gothic Book"/>
              </a:rPr>
              <a:t>                                                                      Jeřábkova 690, Milevsko</a:t>
            </a:r>
          </a:p>
          <a:p>
            <a:pPr marL="0" indent="0">
              <a:buClr>
                <a:srgbClr val="F0A22E"/>
              </a:buClr>
              <a:buSzPct val="70000"/>
              <a:buFontTx/>
              <a:buNone/>
              <a:defRPr/>
            </a:pPr>
            <a:r>
              <a:rPr lang="cs-CZ" sz="2000" dirty="0">
                <a:solidFill>
                  <a:srgbClr val="4E3B30"/>
                </a:solidFill>
                <a:latin typeface="Franklin Gothic Book"/>
              </a:rPr>
              <a:t>                                                                    </a:t>
            </a:r>
          </a:p>
          <a:p>
            <a:pPr marL="0" indent="0">
              <a:buClr>
                <a:srgbClr val="F0A22E"/>
              </a:buClr>
              <a:buSzPct val="70000"/>
              <a:buFontTx/>
              <a:buNone/>
              <a:defRPr/>
            </a:pPr>
            <a:r>
              <a:rPr lang="cs-CZ" sz="2000" dirty="0">
                <a:solidFill>
                  <a:srgbClr val="4E3B30"/>
                </a:solidFill>
                <a:latin typeface="Franklin Gothic Book"/>
              </a:rPr>
              <a:t>Datum vytvoření: 26. 3. 2013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04813"/>
            <a:ext cx="482917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6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8000" dirty="0"/>
              <a:t>Karel IV.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</a:rPr>
              <a:t>Otec vlasti</a:t>
            </a:r>
          </a:p>
        </p:txBody>
      </p:sp>
    </p:spTree>
    <p:extLst>
      <p:ext uri="{BB962C8B-B14F-4D97-AF65-F5344CB8AC3E}">
        <p14:creationId xmlns:p14="http://schemas.microsoft.com/office/powerpoint/2010/main" val="265544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 flipV="1">
            <a:off x="457200" y="227331"/>
            <a:ext cx="3008313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034" y="116632"/>
            <a:ext cx="4699454" cy="6552728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3394720" cy="5865515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3200" dirty="0"/>
              <a:t>syn Jana Lucemburského a Elišky Přemyslovny původním jménem Václav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3200" dirty="0"/>
              <a:t>výchova na francouzském dvoře, kde přijal jméno Karel</a:t>
            </a:r>
          </a:p>
        </p:txBody>
      </p:sp>
    </p:spTree>
    <p:extLst>
      <p:ext uri="{BB962C8B-B14F-4D97-AF65-F5344CB8AC3E}">
        <p14:creationId xmlns:p14="http://schemas.microsoft.com/office/powerpoint/2010/main" val="1835638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120680"/>
          </a:xfrm>
        </p:spPr>
        <p:txBody>
          <a:bodyPr/>
          <a:lstStyle/>
          <a:p>
            <a:r>
              <a:rPr lang="cs-CZ" dirty="0"/>
              <a:t>uměl číst a psát, hovořil latinsky, německy, italsky, francouzsky i česky</a:t>
            </a:r>
          </a:p>
          <a:p>
            <a:r>
              <a:rPr lang="cs-CZ" dirty="0"/>
              <a:t>Jan Lucemburský pobýval spíše  zahraničí, a tak když se Karel do Čech vrátil našel zemi zpustošenou a zchudlou</a:t>
            </a:r>
          </a:p>
          <a:p>
            <a:r>
              <a:rPr lang="cs-CZ" dirty="0"/>
              <a:t>správy českých zemí se ujal jako markrabě moravský</a:t>
            </a:r>
          </a:p>
          <a:p>
            <a:r>
              <a:rPr lang="cs-CZ" dirty="0"/>
              <a:t>povýšil pražské biskupství na arcibiskupství </a:t>
            </a:r>
          </a:p>
          <a:p>
            <a:r>
              <a:rPr lang="cs-CZ" dirty="0"/>
              <a:t>v roce 1346 byl zvolen římským králem a následně korunován na českého krále</a:t>
            </a:r>
          </a:p>
          <a:p>
            <a:r>
              <a:rPr lang="cs-CZ" dirty="0"/>
              <a:t>roku 1348 založil pražskou univerzitu</a:t>
            </a:r>
          </a:p>
        </p:txBody>
      </p:sp>
    </p:spTree>
    <p:extLst>
      <p:ext uri="{BB962C8B-B14F-4D97-AF65-F5344CB8AC3E}">
        <p14:creationId xmlns:p14="http://schemas.microsoft.com/office/powerpoint/2010/main" val="3574245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5482952" cy="851694"/>
          </a:xfrm>
        </p:spPr>
        <p:txBody>
          <a:bodyPr>
            <a:normAutofit/>
          </a:bodyPr>
          <a:lstStyle/>
          <a:p>
            <a:r>
              <a:rPr lang="cs-CZ" sz="3200" dirty="0"/>
              <a:t>Země Koruny české</a:t>
            </a:r>
          </a:p>
        </p:txBody>
      </p:sp>
      <p:pic>
        <p:nvPicPr>
          <p:cNvPr id="4" name="Zástupný symbol pro obsah 3" descr="mapa za kar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1268760"/>
            <a:ext cx="4320480" cy="4464496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466728" cy="4691063"/>
          </a:xfrm>
        </p:spPr>
        <p:txBody>
          <a:bodyPr>
            <a:normAutofit/>
          </a:bodyPr>
          <a:lstStyle/>
          <a:p>
            <a:endParaRPr lang="cs-CZ" sz="3200" dirty="0"/>
          </a:p>
          <a:p>
            <a:r>
              <a:rPr lang="cs-CZ" sz="3200" dirty="0"/>
              <a:t>Čechy</a:t>
            </a:r>
          </a:p>
          <a:p>
            <a:r>
              <a:rPr lang="cs-CZ" sz="3200" dirty="0"/>
              <a:t>Morava </a:t>
            </a:r>
          </a:p>
          <a:p>
            <a:r>
              <a:rPr lang="cs-CZ" sz="3200" dirty="0" err="1"/>
              <a:t>Slezko</a:t>
            </a:r>
            <a:endParaRPr lang="cs-CZ" sz="3200" dirty="0"/>
          </a:p>
          <a:p>
            <a:r>
              <a:rPr lang="cs-CZ" sz="3200" dirty="0"/>
              <a:t>Horní a Dolní Lužice</a:t>
            </a:r>
          </a:p>
          <a:p>
            <a:r>
              <a:rPr lang="cs-CZ" sz="3200" dirty="0"/>
              <a:t>Braniborsko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cs-CZ" sz="3600" dirty="0"/>
              <a:t>Ženy krále Karla</a:t>
            </a:r>
          </a:p>
        </p:txBody>
      </p:sp>
      <p:pic>
        <p:nvPicPr>
          <p:cNvPr id="7" name="Zástupný symbol pro obsah 6" descr="manželky kar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08720"/>
            <a:ext cx="8208912" cy="576064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8" descr="Prague_charles_bridge_riversid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7978" r="27978"/>
          <a:stretch>
            <a:fillRect/>
          </a:stretch>
        </p:blipFill>
        <p:spPr>
          <a:xfrm>
            <a:off x="1259632" y="1196752"/>
            <a:ext cx="6696744" cy="4114800"/>
          </a:xfrm>
        </p:spPr>
      </p:pic>
      <p:sp>
        <p:nvSpPr>
          <p:cNvPr id="11" name="Zástupný symbol pro text 10"/>
          <p:cNvSpPr>
            <a:spLocks noGrp="1"/>
          </p:cNvSpPr>
          <p:nvPr>
            <p:ph type="body" sz="half" idx="2"/>
          </p:nvPr>
        </p:nvSpPr>
        <p:spPr>
          <a:xfrm>
            <a:off x="1259632" y="5373216"/>
            <a:ext cx="6019056" cy="804862"/>
          </a:xfrm>
        </p:spPr>
        <p:txBody>
          <a:bodyPr>
            <a:normAutofit/>
          </a:bodyPr>
          <a:lstStyle/>
          <a:p>
            <a:r>
              <a:rPr lang="cs-CZ" sz="3200" dirty="0"/>
              <a:t>Karlův most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907704" y="260648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sz="3600" b="1" dirty="0">
                <a:solidFill>
                  <a:prstClr val="black"/>
                </a:solidFill>
                <a:ea typeface="+mj-ea"/>
                <a:cs typeface="+mj-cs"/>
              </a:rPr>
              <a:t>Skutky krále a císaře Karla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3200"/>
              <a:t>Kalštejn</a:t>
            </a:r>
            <a:endParaRPr lang="cs-CZ" sz="3200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Hladová zeď</a:t>
            </a:r>
          </a:p>
        </p:txBody>
      </p:sp>
      <p:pic>
        <p:nvPicPr>
          <p:cNvPr id="12" name="Zástupný symbol pro obsah 11" descr="zed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847046"/>
            <a:ext cx="4041775" cy="2958218"/>
          </a:xfrm>
        </p:spPr>
      </p:pic>
      <p:pic>
        <p:nvPicPr>
          <p:cNvPr id="11" name="Zástupný symbol pro obsah 10" descr="karlštejn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852936"/>
            <a:ext cx="4040188" cy="295232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dirty="0"/>
              <a:t>Obrazový materiál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dirty="0" err="1"/>
              <a:t>Pludek</a:t>
            </a:r>
            <a:r>
              <a:rPr lang="cs-CZ" sz="2000" dirty="0"/>
              <a:t>, A. Český král Karel. 2. vyd. Praha: Panorama, 1979. s. 97</a:t>
            </a:r>
          </a:p>
          <a:p>
            <a:pPr marL="0" indent="0">
              <a:buNone/>
            </a:pPr>
            <a:r>
              <a:rPr lang="cs-CZ" sz="2000" dirty="0"/>
              <a:t>Klímová, E., </a:t>
            </a:r>
            <a:r>
              <a:rPr lang="cs-CZ" sz="2000" dirty="0" err="1"/>
              <a:t>Semotanová</a:t>
            </a:r>
            <a:r>
              <a:rPr lang="cs-CZ" sz="2000" dirty="0"/>
              <a:t>, E. Dějiny trochu jinak, Doba krále Karla. 1. vyd. Praha: Kartografie Praha, a.s., 2003. s. 31 ISBN 80-7011-725-7</a:t>
            </a:r>
          </a:p>
          <a:p>
            <a:pPr marL="0" indent="0">
              <a:buNone/>
            </a:pPr>
            <a:r>
              <a:rPr lang="cs-CZ" sz="2000" dirty="0"/>
              <a:t>Klímová, E., </a:t>
            </a:r>
            <a:r>
              <a:rPr lang="cs-CZ" sz="2000" dirty="0" err="1"/>
              <a:t>Semotanová</a:t>
            </a:r>
            <a:r>
              <a:rPr lang="cs-CZ" sz="2000" dirty="0"/>
              <a:t>, E. Dějiny trochu jinak, Doba krále Karla. 1. vyd. Praha: Kartografie Praha, a.s., 2003. s. 32 ISBN 80-7011-725-7</a:t>
            </a:r>
          </a:p>
          <a:p>
            <a:pPr marL="0" indent="0">
              <a:buNone/>
            </a:pPr>
            <a:r>
              <a:rPr lang="cs-CZ" sz="2000" dirty="0"/>
              <a:t>Všechny uveřejněné </a:t>
            </a:r>
            <a:r>
              <a:rPr lang="cs-CZ" sz="2000"/>
              <a:t>odkazy [cit.2013-26-03] dostupné </a:t>
            </a:r>
            <a:r>
              <a:rPr lang="cs-CZ" sz="2000" dirty="0"/>
              <a:t>pod licencí </a:t>
            </a:r>
            <a:r>
              <a:rPr lang="cs-CZ" sz="2000" dirty="0" err="1"/>
              <a:t>Creative</a:t>
            </a:r>
            <a:r>
              <a:rPr lang="cs-CZ" sz="2000" dirty="0"/>
              <a:t> </a:t>
            </a:r>
            <a:r>
              <a:rPr lang="cs-CZ" sz="2000" dirty="0" err="1"/>
              <a:t>Commons</a:t>
            </a:r>
            <a:r>
              <a:rPr lang="cs-CZ" sz="2000" dirty="0"/>
              <a:t>:</a:t>
            </a:r>
          </a:p>
          <a:p>
            <a:pPr marL="0" indent="0">
              <a:buNone/>
            </a:pPr>
            <a:r>
              <a:rPr lang="cs-CZ" sz="2000" dirty="0"/>
              <a:t>http://commons.wikimedia.org/wiki/File:Prague_charles_bridge_riverside.jpg</a:t>
            </a:r>
          </a:p>
          <a:p>
            <a:pPr marL="0" indent="0">
              <a:buNone/>
            </a:pPr>
            <a:r>
              <a:rPr lang="cs-CZ" sz="2000" dirty="0"/>
              <a:t>http://commons.wikimedia.org/wiki/File:Karlštejn.JPG</a:t>
            </a:r>
          </a:p>
          <a:p>
            <a:pPr marL="0" indent="0">
              <a:buNone/>
            </a:pPr>
            <a:r>
              <a:rPr lang="cs-CZ" sz="2000" dirty="0">
                <a:hlinkClick r:id="rId2"/>
              </a:rPr>
              <a:t>http://commons.wikimedia.org/wiki/File:Praha,_Sm%C3%ADchov,_Kinsk%C3%A9ho_zahrada,_Hladov%C3%A1_ze%C4%8F.jpg?uselang=cs</a:t>
            </a:r>
            <a:endParaRPr lang="cs-CZ" sz="2000" dirty="0"/>
          </a:p>
          <a:p>
            <a:pPr marL="0" indent="0">
              <a:buNone/>
            </a:pPr>
            <a:r>
              <a:rPr lang="cs-CZ" sz="2800" dirty="0"/>
              <a:t>Použité zdroje:</a:t>
            </a:r>
          </a:p>
          <a:p>
            <a:pPr marL="0" indent="0">
              <a:buFontTx/>
              <a:buNone/>
            </a:pPr>
            <a:r>
              <a:rPr lang="cs-CZ" sz="2000" dirty="0"/>
              <a:t>Válková, V. Dějepis, Středověk pro základní školy. 1. vyd. Praha: SPN – pedagogické nakladatelství, akciová společnost, 2007. s. 46.</a:t>
            </a:r>
          </a:p>
          <a:p>
            <a:pPr marL="0" indent="0">
              <a:buFontTx/>
              <a:buNone/>
            </a:pPr>
            <a:r>
              <a:rPr lang="cs-CZ" sz="2000" dirty="0"/>
              <a:t>ISBN 978-80-7235-373-6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173612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</TotalTime>
  <Words>357</Words>
  <Application>Microsoft Office PowerPoint</Application>
  <PresentationFormat>Předvádění na obrazovce (4:3)</PresentationFormat>
  <Paragraphs>47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Franklin Gothic Book</vt:lpstr>
      <vt:lpstr>Motiv systému Office</vt:lpstr>
      <vt:lpstr>Prezentace aplikace PowerPoint</vt:lpstr>
      <vt:lpstr>Karel IV.</vt:lpstr>
      <vt:lpstr>Prezentace aplikace PowerPoint</vt:lpstr>
      <vt:lpstr>Prezentace aplikace PowerPoint</vt:lpstr>
      <vt:lpstr>Země Koruny české</vt:lpstr>
      <vt:lpstr>Ženy krále Karla</vt:lpstr>
      <vt:lpstr>Prezentace aplikace PowerPoint</vt:lpstr>
      <vt:lpstr>Prezentace aplikace PowerPoint</vt:lpstr>
      <vt:lpstr>Obrazový materiál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Karolina</dc:creator>
  <cp:lastModifiedBy>Jakub Svatoš</cp:lastModifiedBy>
  <cp:revision>21</cp:revision>
  <dcterms:created xsi:type="dcterms:W3CDTF">2013-03-26T15:51:42Z</dcterms:created>
  <dcterms:modified xsi:type="dcterms:W3CDTF">2017-04-03T06:15:51Z</dcterms:modified>
</cp:coreProperties>
</file>