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76D20-913C-4EF1-8383-1DC98BA6622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B77B-0E45-4E0B-AA64-84EF671E0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B9E8A1-4A88-41AE-AC15-60CFFDD14D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116D-BA5D-49E8-9D49-A187F7841473}" type="datetimeFigureOut">
              <a:rPr lang="cs-CZ" smtClean="0"/>
              <a:pPr/>
              <a:t>16. 10. 2016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035F-EEFD-47AB-96C5-B583FD2EE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St36_Kmz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Francká říše</a:t>
            </a:r>
            <a:br>
              <a:rPr lang="cs-CZ" dirty="0" smtClean="0"/>
            </a:br>
            <a:r>
              <a:rPr lang="cs-CZ" dirty="0" smtClean="0"/>
              <a:t>(Franská říše)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358214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     Stěhování národů</a:t>
            </a:r>
            <a:endParaRPr lang="cs-CZ" dirty="0"/>
          </a:p>
        </p:txBody>
      </p:sp>
      <p:pic>
        <p:nvPicPr>
          <p:cNvPr id="4099" name="Picture 2" descr="http://hismap.wz.cz/evropa/sn.JPG"/>
          <p:cNvPicPr>
            <a:picLocks noChangeAspect="1" noChangeArrowheads="1"/>
          </p:cNvPicPr>
          <p:nvPr/>
        </p:nvPicPr>
        <p:blipFill>
          <a:blip r:embed="rId3"/>
          <a:srcRect t="15727"/>
          <a:stretch>
            <a:fillRect/>
          </a:stretch>
        </p:blipFill>
        <p:spPr bwMode="auto">
          <a:xfrm>
            <a:off x="285750" y="1357313"/>
            <a:ext cx="55721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1" descr="Ilustrační f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4663" y="0"/>
            <a:ext cx="2319337" cy="281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6" descr="HBNVfDCO_Pxgen_r_467xA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 r="20121"/>
          <a:stretch>
            <a:fillRect/>
          </a:stretch>
        </p:blipFill>
        <p:spPr>
          <a:xfrm>
            <a:off x="0" y="0"/>
            <a:ext cx="2285984" cy="190666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5" descr="romeburn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3143250"/>
            <a:ext cx="3143250" cy="203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428625" y="5500702"/>
            <a:ext cx="8715375" cy="72327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lumOff val="5000"/>
                </a:schemeClr>
              </a:gs>
              <a:gs pos="39999">
                <a:schemeClr val="bg1">
                  <a:lumMod val="85000"/>
                  <a:lumOff val="15000"/>
                </a:schemeClr>
              </a:gs>
              <a:gs pos="70000">
                <a:schemeClr val="bg1">
                  <a:lumMod val="75000"/>
                  <a:lumOff val="25000"/>
                </a:schemeClr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50800" dir="5400000" sx="25000" sy="25000" algn="ctr" rotWithShape="0">
              <a:srgbClr val="000000">
                <a:alpha val="43137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smtClean="0">
                <a:latin typeface="+mn-lt"/>
                <a:cs typeface="+mn-cs"/>
              </a:rPr>
              <a:t>Naprostý chaos, divoké kmeny, bitvy</a:t>
            </a:r>
            <a:endParaRPr lang="cs-CZ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00" dirty="0">
              <a:latin typeface="+mn-lt"/>
              <a:cs typeface="+mn-cs"/>
            </a:endParaRPr>
          </a:p>
        </p:txBody>
      </p:sp>
      <p:sp>
        <p:nvSpPr>
          <p:cNvPr id="4104" name="TextovéPole 7"/>
          <p:cNvSpPr txBox="1">
            <a:spLocks noChangeArrowheads="1"/>
          </p:cNvSpPr>
          <p:nvPr/>
        </p:nvSpPr>
        <p:spPr bwMode="auto">
          <a:xfrm>
            <a:off x="571500" y="1071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>
              <a:latin typeface="Book Antiqu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4282" y="1785926"/>
            <a:ext cx="1079500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Odoaker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15188" y="2714625"/>
            <a:ext cx="1627187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Attila Bič boží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429375" y="5072063"/>
            <a:ext cx="2071688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Vandalové v Římě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Frankové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- dnešní Nizozemí, Belgie</a:t>
            </a:r>
          </a:p>
          <a:p>
            <a:pPr>
              <a:buNone/>
            </a:pPr>
            <a:r>
              <a:rPr lang="cs-CZ" sz="2400" dirty="0"/>
              <a:t>Jméno Frank </a:t>
            </a:r>
            <a:r>
              <a:rPr lang="cs-CZ" sz="2400" dirty="0" smtClean="0"/>
              <a:t>= "</a:t>
            </a:r>
            <a:r>
              <a:rPr lang="cs-CZ" sz="2400" dirty="0"/>
              <a:t>odvážný, smělý, drzý" (možná příbuzné </a:t>
            </a:r>
            <a:r>
              <a:rPr lang="cs-CZ" sz="2400" dirty="0" smtClean="0"/>
              <a:t>s německým </a:t>
            </a:r>
            <a:r>
              <a:rPr lang="cs-CZ" sz="2400" dirty="0"/>
              <a:t>"</a:t>
            </a:r>
            <a:r>
              <a:rPr lang="cs-CZ" sz="2400" dirty="0" err="1"/>
              <a:t>frech</a:t>
            </a:r>
            <a:r>
              <a:rPr lang="cs-CZ" sz="2400" dirty="0"/>
              <a:t>" - drzý). </a:t>
            </a:r>
          </a:p>
          <a:p>
            <a:pPr>
              <a:buNone/>
            </a:pPr>
            <a:r>
              <a:rPr lang="cs-CZ" sz="2400" dirty="0" smtClean="0"/>
              <a:t>Úspěchy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- chytré – pro i proti Římu (rozšíření do </a:t>
            </a:r>
            <a:r>
              <a:rPr lang="cs-CZ" sz="2400" dirty="0" err="1" smtClean="0"/>
              <a:t>Gálie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>Vojevůdci  - rod MEROVEJCŮ</a:t>
            </a:r>
          </a:p>
          <a:p>
            <a:pPr>
              <a:buNone/>
            </a:pPr>
            <a:r>
              <a:rPr lang="cs-CZ" sz="2400" dirty="0" smtClean="0"/>
              <a:t>první </a:t>
            </a:r>
            <a:r>
              <a:rPr lang="cs-CZ" sz="2400" dirty="0"/>
              <a:t> </a:t>
            </a:r>
            <a:r>
              <a:rPr lang="cs-CZ" sz="2400" dirty="0" smtClean="0"/>
              <a:t>historicky doložený</a:t>
            </a:r>
          </a:p>
          <a:p>
            <a:pPr>
              <a:buNone/>
            </a:pPr>
            <a:r>
              <a:rPr lang="cs-CZ" sz="2400" dirty="0" err="1" smtClean="0"/>
              <a:t>Childerich</a:t>
            </a:r>
            <a:r>
              <a:rPr lang="cs-CZ" sz="2400" dirty="0" smtClean="0"/>
              <a:t> – 5. stol.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	nález hrobu – prsten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 smtClean="0"/>
              <a:t>O čem nález vypovídá? </a:t>
            </a:r>
            <a:endParaRPr lang="cs-CZ" sz="2400" dirty="0"/>
          </a:p>
        </p:txBody>
      </p:sp>
      <p:sp>
        <p:nvSpPr>
          <p:cNvPr id="13314" name="AutoShape 2" descr="Výsledek obrázku pro Childer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316" name="AutoShape 4" descr="Výsledek obrázku pro Childer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318" name="Picture 6" descr="Výsledek obrázku pro Childer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876"/>
            <a:ext cx="3809987" cy="2857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Expanze za </a:t>
            </a:r>
            <a:r>
              <a:rPr lang="cs-CZ" sz="2800" dirty="0" err="1" smtClean="0"/>
              <a:t>Chlodvíka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/>
              <a:t>Kdy se </a:t>
            </a:r>
            <a:r>
              <a:rPr lang="cs-CZ" sz="2800" dirty="0" err="1"/>
              <a:t>Chlodvík</a:t>
            </a:r>
            <a:r>
              <a:rPr lang="cs-CZ" sz="2800" dirty="0"/>
              <a:t> setkal s křesťanstvím?</a:t>
            </a:r>
          </a:p>
          <a:p>
            <a:r>
              <a:rPr lang="cs-CZ" sz="2800" dirty="0" smtClean="0"/>
              <a:t>Jaký </a:t>
            </a:r>
            <a:r>
              <a:rPr lang="cs-CZ" sz="2800" dirty="0"/>
              <a:t>měl </a:t>
            </a:r>
            <a:r>
              <a:rPr lang="cs-CZ" sz="2800" dirty="0" err="1"/>
              <a:t>Chlodvík</a:t>
            </a:r>
            <a:r>
              <a:rPr lang="cs-CZ" sz="2800" dirty="0"/>
              <a:t> ke křesťanství postoj?</a:t>
            </a:r>
          </a:p>
          <a:p>
            <a:r>
              <a:rPr lang="cs-CZ" sz="2800" dirty="0" smtClean="0"/>
              <a:t>Kdy </a:t>
            </a:r>
            <a:r>
              <a:rPr lang="cs-CZ" sz="2800" dirty="0"/>
              <a:t>a proč se </a:t>
            </a:r>
            <a:r>
              <a:rPr lang="cs-CZ" sz="2800" dirty="0" err="1"/>
              <a:t>Chlodvík</a:t>
            </a:r>
            <a:r>
              <a:rPr lang="cs-CZ" sz="2800" dirty="0"/>
              <a:t> poprvé obrátil na křesťanského Boha?</a:t>
            </a:r>
          </a:p>
          <a:p>
            <a:r>
              <a:rPr lang="cs-CZ" sz="2800" dirty="0"/>
              <a:t>Jaký to mělo dopad na kmen Franků?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4214810" y="3571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hlinkClick r:id="rId2"/>
              </a:rPr>
              <a:t>https://www.youtube.com/watch?v=NuSt36_Kmzk</a:t>
            </a:r>
            <a:r>
              <a:rPr lang="cs-CZ" dirty="0" smtClean="0"/>
              <a:t>     27:38 – 31-50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Je tvrzení pravdivé? A proč?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Změnil se ti nějak pohled na počátky křesťanství a na pohany? </a:t>
            </a:r>
            <a:r>
              <a:rPr lang="cs-CZ" sz="2800" smtClean="0"/>
              <a:t>Pokud ano, jak?</a:t>
            </a: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</Words>
  <Application>Microsoft Office PowerPoint</Application>
  <PresentationFormat>Předvádění na obrazovce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Francká říše (Franská říše)</vt:lpstr>
      <vt:lpstr>     Stěhování národů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Francká říše (Franská říše)</dc:title>
  <dc:creator>acer</dc:creator>
  <cp:lastModifiedBy>acer</cp:lastModifiedBy>
  <cp:revision>13</cp:revision>
  <dcterms:created xsi:type="dcterms:W3CDTF">2016-10-16T14:09:21Z</dcterms:created>
  <dcterms:modified xsi:type="dcterms:W3CDTF">2016-10-16T15:07:33Z</dcterms:modified>
</cp:coreProperties>
</file>