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264" r:id="rId3"/>
    <p:sldId id="300" r:id="rId4"/>
    <p:sldId id="301" r:id="rId5"/>
    <p:sldId id="282" r:id="rId6"/>
    <p:sldId id="303" r:id="rId7"/>
    <p:sldId id="290" r:id="rId8"/>
    <p:sldId id="305" r:id="rId9"/>
    <p:sldId id="306" r:id="rId10"/>
    <p:sldId id="302" r:id="rId11"/>
    <p:sldId id="309" r:id="rId12"/>
    <p:sldId id="288" r:id="rId13"/>
    <p:sldId id="307" r:id="rId14"/>
    <p:sldId id="310" r:id="rId15"/>
    <p:sldId id="311" r:id="rId16"/>
    <p:sldId id="312" r:id="rId17"/>
    <p:sldId id="297" r:id="rId18"/>
    <p:sldId id="313" r:id="rId19"/>
    <p:sldId id="308" r:id="rId20"/>
    <p:sldId id="266" r:id="rId21"/>
  </p:sldIdLst>
  <p:sldSz cx="12188825" cy="6858000"/>
  <p:notesSz cx="6669088" cy="9872663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 autoAdjust="0"/>
  </p:normalViewPr>
  <p:slideViewPr>
    <p:cSldViewPr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6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cs-CZ" smtClean="0">
                <a:solidFill>
                  <a:schemeClr val="tx2"/>
                </a:solidFill>
              </a:rPr>
              <a:t>07.09.2023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6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cs-CZ" smtClean="0">
                <a:solidFill>
                  <a:schemeClr val="tx2"/>
                </a:solidFill>
              </a:rPr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cs-CZ" smtClean="0"/>
              <a:pPr/>
              <a:t>07.09.2023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7625" y="741363"/>
            <a:ext cx="6573838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689517"/>
            <a:ext cx="533527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6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63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51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56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2788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509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5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cs-CZ" noProof="0" smtClean="0"/>
              <a:pPr/>
              <a:t>07.09.2023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6180" y="3068960"/>
            <a:ext cx="7008574" cy="2362696"/>
          </a:xfrm>
        </p:spPr>
        <p:txBody>
          <a:bodyPr>
            <a:normAutofit fontScale="90000"/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80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Třídní </a:t>
            </a:r>
            <a:r>
              <a:rPr lang="cs-CZ" sz="80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schůzky</a:t>
            </a:r>
            <a:br>
              <a:rPr lang="cs-CZ" sz="80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cs-CZ" sz="5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/>
            </a:r>
            <a:br>
              <a:rPr lang="cs-CZ" sz="5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cs-CZ" dirty="0">
                <a:solidFill>
                  <a:srgbClr val="374C81"/>
                </a:solidFill>
                <a:latin typeface="Century Gothic"/>
              </a:rPr>
              <a:t/>
            </a:r>
            <a:br>
              <a:rPr lang="cs-CZ" dirty="0">
                <a:solidFill>
                  <a:srgbClr val="374C81"/>
                </a:solidFill>
                <a:latin typeface="Century Gothic"/>
              </a:rPr>
            </a:br>
            <a:r>
              <a:rPr lang="cs-CZ" dirty="0" smtClean="0">
                <a:solidFill>
                  <a:srgbClr val="374C81"/>
                </a:solidFill>
                <a:latin typeface="Century Gothic"/>
              </a:rPr>
              <a:t>Vítejte</a:t>
            </a:r>
            <a:br>
              <a:rPr lang="cs-CZ" dirty="0" smtClean="0">
                <a:solidFill>
                  <a:srgbClr val="374C81"/>
                </a:solidFill>
                <a:latin typeface="Century Gothic"/>
              </a:rPr>
            </a:br>
            <a:r>
              <a:rPr lang="cs-CZ" dirty="0" smtClean="0">
                <a:solidFill>
                  <a:srgbClr val="374C81"/>
                </a:solidFill>
                <a:latin typeface="Century Gothic"/>
              </a:rPr>
              <a:t/>
            </a:r>
            <a:br>
              <a:rPr lang="cs-CZ" dirty="0" smtClean="0">
                <a:solidFill>
                  <a:srgbClr val="374C81"/>
                </a:solidFill>
                <a:latin typeface="Century Gothic"/>
              </a:rPr>
            </a:br>
            <a:r>
              <a:rPr lang="cs-CZ" dirty="0" smtClean="0">
                <a:solidFill>
                  <a:srgbClr val="374C81"/>
                </a:solidFill>
                <a:latin typeface="Century Gothic"/>
              </a:rPr>
              <a:t> </a:t>
            </a:r>
            <a:r>
              <a:rPr lang="cs-CZ" dirty="0" smtClean="0">
                <a:solidFill>
                  <a:srgbClr val="374C81"/>
                </a:solidFill>
                <a:latin typeface="Century Gothic"/>
              </a:rPr>
              <a:t>v 5.B </a:t>
            </a:r>
            <a:r>
              <a:rPr lang="cs-CZ" dirty="0" smtClean="0">
                <a:solidFill>
                  <a:srgbClr val="374C81"/>
                </a:solidFill>
                <a:latin typeface="Century Gothic"/>
                <a:sym typeface="Wingdings" panose="05000000000000000000" pitchFamily="2" charset="2"/>
              </a:rPr>
              <a:t></a:t>
            </a:r>
            <a:endParaRPr lang="cs-CZ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82244" y="2204864"/>
            <a:ext cx="7008574" cy="12446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dirty="0" smtClean="0">
                <a:solidFill>
                  <a:srgbClr val="374C81"/>
                </a:solidFill>
              </a:rPr>
              <a:t>7. </a:t>
            </a:r>
            <a:r>
              <a:rPr lang="cs-CZ" dirty="0">
                <a:solidFill>
                  <a:srgbClr val="374C81"/>
                </a:solidFill>
              </a:rPr>
              <a:t>9. </a:t>
            </a:r>
            <a:r>
              <a:rPr lang="cs-CZ" dirty="0" smtClean="0">
                <a:solidFill>
                  <a:srgbClr val="374C81"/>
                </a:solidFill>
              </a:rPr>
              <a:t>2023</a:t>
            </a:r>
            <a:endParaRPr lang="cs-CZ" sz="2800" b="0" i="0" dirty="0">
              <a:solidFill>
                <a:srgbClr val="374C8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2276872"/>
            <a:ext cx="508856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Nestandardní hodiny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9876" y="1268760"/>
            <a:ext cx="8786937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Dílny psaní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Dílny čtení</a:t>
            </a:r>
          </a:p>
          <a:p>
            <a:pPr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Geometrie</a:t>
            </a: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Párová výuka M + ČJ</a:t>
            </a: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Rozvojová skupina</a:t>
            </a: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Učíme se venku</a:t>
            </a: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Psaní BP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itchFamily="34" charset="0"/>
              <a:buNone/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cs-CZ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cs-CZ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Bakalářské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51227"/>
            <a:ext cx="10157354" cy="4470400"/>
          </a:xfrm>
        </p:spPr>
        <p:txBody>
          <a:bodyPr>
            <a:normAutofit/>
          </a:bodyPr>
          <a:lstStyle/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Začneme je psát po Vánocích</a:t>
            </a:r>
          </a:p>
          <a:p>
            <a:pPr marL="0" indent="0">
              <a:buNone/>
              <a:tabLst>
                <a:tab pos="457200" algn="l"/>
              </a:tabLst>
            </a:pP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Sami vymyslet téma, společné psaní ve škole</a:t>
            </a:r>
          </a:p>
          <a:p>
            <a:pPr>
              <a:tabLst>
                <a:tab pos="457200" algn="l"/>
              </a:tabLst>
            </a:pP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Ústní část – prezentace před komisí, přístupná veřejnosti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1196752"/>
            <a:ext cx="2335288" cy="20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Učebnice a sešity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Nošení učebnic – možnost nechávat ve škole</a:t>
            </a:r>
          </a:p>
          <a:p>
            <a:pPr lvl="0"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PS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–matematika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 český jazyk,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angličtina a geometrie</a:t>
            </a: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Sešity: ČJ, M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 (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všechny sešity jsou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nakoupeny)</a:t>
            </a:r>
          </a:p>
          <a:p>
            <a:pPr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Portfolia na SKN</a:t>
            </a:r>
          </a:p>
          <a:p>
            <a:pPr lvl="3">
              <a:tabLst>
                <a:tab pos="457200" algn="l"/>
              </a:tabLst>
            </a:pP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Učíme se psát výpisky.</a:t>
            </a:r>
          </a:p>
          <a:p>
            <a:pPr lvl="0"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Čtenářský 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deník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(6 knih 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za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rok dle kritérií)</a:t>
            </a:r>
          </a:p>
          <a:p>
            <a:pPr lvl="0"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Portfolio páťáka (sebehodnotící listy)</a:t>
            </a: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33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E315C-022A-4959-9322-34E80D59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-204787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Pravidla pro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56EC88-29A0-403A-B854-74DF3DA6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052736"/>
            <a:ext cx="11161240" cy="5256584"/>
          </a:xfrm>
        </p:spPr>
        <p:txBody>
          <a:bodyPr>
            <a:noAutofit/>
          </a:bodyPr>
          <a:lstStyle/>
          <a:p>
            <a:pPr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Známkování – různé hodnoty</a:t>
            </a:r>
          </a:p>
          <a:p>
            <a:pPr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Škola 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online– prosím o pravidelné sledování – hodnocení známkami i hodnocení chování</a:t>
            </a: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Písemné práce– portfolio– nahlédnutí při konzultacích, informativních 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odp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 tř. schůzkách </a:t>
            </a: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Týdenní domácí úkoly - vždy na týden</a:t>
            </a:r>
          </a:p>
          <a:p>
            <a:pPr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Nepravidelné domácí úkoly</a:t>
            </a:r>
          </a:p>
          <a:p>
            <a:pPr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Kritéria TV</a:t>
            </a:r>
          </a:p>
          <a:p>
            <a:pPr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Evidence připravenosti na výuku a chování během ní</a:t>
            </a:r>
          </a:p>
          <a:p>
            <a:pPr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Diář 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– informace, okruhy na testy, změny… </a:t>
            </a:r>
          </a:p>
          <a:p>
            <a:pPr>
              <a:tabLst>
                <a:tab pos="457200" algn="l"/>
              </a:tabLst>
            </a:pP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47F34-BC21-44DC-8353-CF798A06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Prosím dohlédněte na: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3FDFA0-A907-45C3-AEC7-4E62CB9AA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10" y="1772816"/>
            <a:ext cx="8939504" cy="4391744"/>
          </a:xfrm>
        </p:spPr>
        <p:txBody>
          <a:bodyPr>
            <a:normAutofit/>
          </a:bodyPr>
          <a:lstStyle/>
          <a:p>
            <a:pPr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Diář – každý den – školní dokument</a:t>
            </a: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Psací potřeby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Rýsovací potřeby –kružítko a pravítko s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ryskou</a:t>
            </a: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Omlouvání absencí ve škole online</a:t>
            </a: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Do 1. 3. 2024 odevzdání přihlášek na víceletá gymnázia (formuláře dodá škola)- případní zájemci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8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cs-CZ" dirty="0">
                <a:solidFill>
                  <a:srgbClr val="002060"/>
                </a:solidFill>
              </a:rPr>
              <a:t/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cs-CZ" sz="4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cs-CZ" sz="4000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1844" y="332657"/>
            <a:ext cx="9237712" cy="5987739"/>
          </a:xfrm>
        </p:spPr>
        <p:txBody>
          <a:bodyPr>
            <a:normAutofit fontScale="85000" lnSpcReduction="20000"/>
          </a:bodyPr>
          <a:lstStyle/>
          <a:p>
            <a:pPr lvl="0"/>
            <a:endParaRPr lang="cs-CZ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cs-CZ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cs-CZ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Je součástí školního </a:t>
            </a:r>
            <a:r>
              <a:rPr lang="cs-CZ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fondu (</a:t>
            </a:r>
            <a:r>
              <a:rPr lang="cs-CZ" dirty="0" smtClean="0">
                <a:solidFill>
                  <a:schemeClr val="tx2"/>
                </a:solidFill>
              </a:rPr>
              <a:t>pracovní </a:t>
            </a:r>
            <a:r>
              <a:rPr lang="cs-CZ" dirty="0">
                <a:solidFill>
                  <a:schemeClr val="tx2"/>
                </a:solidFill>
              </a:rPr>
              <a:t>sešity, portfolia, </a:t>
            </a:r>
            <a:r>
              <a:rPr lang="cs-CZ" dirty="0" smtClean="0">
                <a:solidFill>
                  <a:schemeClr val="tx2"/>
                </a:solidFill>
              </a:rPr>
              <a:t>diáře, IT-podpora, </a:t>
            </a:r>
            <a:r>
              <a:rPr lang="cs-CZ" dirty="0">
                <a:solidFill>
                  <a:schemeClr val="tx2"/>
                </a:solidFill>
              </a:rPr>
              <a:t>kopírování materiálů, sešity, materiál na VV, kancelářské potřeby na výuku a příspěvek do třídních </a:t>
            </a:r>
            <a:r>
              <a:rPr lang="cs-CZ" dirty="0" smtClean="0">
                <a:solidFill>
                  <a:schemeClr val="tx2"/>
                </a:solidFill>
              </a:rPr>
              <a:t>fondů)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cs-CZ" sz="28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Výše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třídního fondu bude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určena během září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	-napíši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do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DIÁŘE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Ke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všem platbám piště: příjmení, jméno, třídu, variabilní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symbol</a:t>
            </a: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veškeré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platby budou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bezhotovostní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endParaRPr lang="cs-CZ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A1E315C-022A-4959-9322-34E80D599E24}"/>
              </a:ext>
            </a:extLst>
          </p:cNvPr>
          <p:cNvSpPr txBox="1">
            <a:spLocks/>
          </p:cNvSpPr>
          <p:nvPr/>
        </p:nvSpPr>
        <p:spPr>
          <a:xfrm>
            <a:off x="2133972" y="980728"/>
            <a:ext cx="6589199" cy="130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1218987">
              <a:lnSpc>
                <a:spcPct val="85000"/>
              </a:lnSpc>
            </a:pPr>
            <a:r>
              <a:rPr lang="cs-CZ" sz="4400" dirty="0">
                <a:solidFill>
                  <a:schemeClr val="tx1"/>
                </a:solidFill>
              </a:rPr>
              <a:t>Třídní fond</a:t>
            </a:r>
          </a:p>
        </p:txBody>
      </p:sp>
    </p:spTree>
    <p:extLst>
      <p:ext uri="{BB962C8B-B14F-4D97-AF65-F5344CB8AC3E}">
        <p14:creationId xmlns:p14="http://schemas.microsoft.com/office/powerpoint/2010/main" val="5012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3C4B5-FF7E-4FCF-8828-08A779B2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76199"/>
            <a:ext cx="10157354" cy="1397000"/>
          </a:xfrm>
        </p:spPr>
        <p:txBody>
          <a:bodyPr/>
          <a:lstStyle/>
          <a:p>
            <a:pPr algn="ctr"/>
            <a:r>
              <a:rPr lang="cs-CZ" dirty="0"/>
              <a:t>Výuka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A819EB-1EC2-4C7E-A4C2-D956619EA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Pravidla třídy</a:t>
            </a:r>
          </a:p>
          <a:p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Otevírání nových témat během třídnických hodin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Nadstavbový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program pro rozvojové skupiny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Čtení společné knihy- Záhada hlavolamu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1DB264-F670-48BE-8C2F-6C5DB3C7B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764" y="639762"/>
            <a:ext cx="22574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44C98-7CAD-4B5A-A8B0-BA9E8B5B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Kontakt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94EE55-624C-4CA2-B24C-331ED17BD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Třídní učitel: Mgr.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Ondřej Šíp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Konzultační hodiny: dle předchozí domluvy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Kabinet: 2.poschodí, stará budova, kabinet 4. a 5. tříd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Email: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ondrej.sip@zskunratice.cz </a:t>
            </a:r>
          </a:p>
        </p:txBody>
      </p:sp>
    </p:spTree>
    <p:extLst>
      <p:ext uri="{BB962C8B-B14F-4D97-AF65-F5344CB8AC3E}">
        <p14:creationId xmlns:p14="http://schemas.microsoft.com/office/powerpoint/2010/main" val="31085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A1E315C-022A-4959-9322-34E80D599E24}"/>
              </a:ext>
            </a:extLst>
          </p:cNvPr>
          <p:cNvSpPr txBox="1">
            <a:spLocks/>
          </p:cNvSpPr>
          <p:nvPr/>
        </p:nvSpPr>
        <p:spPr>
          <a:xfrm>
            <a:off x="2133972" y="980728"/>
            <a:ext cx="6589199" cy="130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1218987">
              <a:lnSpc>
                <a:spcPct val="85000"/>
              </a:lnSpc>
            </a:pPr>
            <a:r>
              <a:rPr lang="cs-CZ" sz="4400" dirty="0" smtClean="0">
                <a:solidFill>
                  <a:schemeClr val="tx1"/>
                </a:solidFill>
              </a:rPr>
              <a:t>Prostor pro dotazy </a:t>
            </a:r>
          </a:p>
          <a:p>
            <a:pPr algn="ctr" defTabSz="1218987">
              <a:lnSpc>
                <a:spcPct val="85000"/>
              </a:lnSpc>
            </a:pPr>
            <a:endParaRPr lang="cs-CZ" sz="4400" dirty="0">
              <a:solidFill>
                <a:schemeClr val="tx1"/>
              </a:solidFill>
            </a:endParaRPr>
          </a:p>
        </p:txBody>
      </p:sp>
      <p:pic>
        <p:nvPicPr>
          <p:cNvPr id="6" name="Picture 4" descr="SouvisejÃ­cÃ­ obrÃ¡zek">
            <a:extLst>
              <a:ext uri="{FF2B5EF4-FFF2-40B4-BE49-F238E27FC236}">
                <a16:creationId xmlns:a16="http://schemas.microsoft.com/office/drawing/2014/main" id="{311DBA35-E398-450A-A3B2-58976921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2132856"/>
            <a:ext cx="3868796" cy="38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03C5B14-C206-4B1E-9D64-4A6C64BE964A}"/>
              </a:ext>
            </a:extLst>
          </p:cNvPr>
          <p:cNvSpPr txBox="1">
            <a:spLocks/>
          </p:cNvSpPr>
          <p:nvPr/>
        </p:nvSpPr>
        <p:spPr>
          <a:xfrm>
            <a:off x="261764" y="144517"/>
            <a:ext cx="8352928" cy="4305226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s-CZ" dirty="0" smtClean="0"/>
              <a:t>Pro dnešek je to vše </a:t>
            </a:r>
            <a:r>
              <a:rPr lang="cs-CZ" dirty="0" smtClean="0">
                <a:sym typeface="Wingdings" panose="05000000000000000000" pitchFamily="2" charset="2"/>
              </a:rPr>
              <a:t> </a:t>
            </a:r>
            <a:br>
              <a:rPr lang="cs-CZ" dirty="0" smtClean="0">
                <a:sym typeface="Wingdings" panose="05000000000000000000" pitchFamily="2" charset="2"/>
              </a:rPr>
            </a:br>
            <a:endParaRPr lang="cs-CZ" dirty="0" smtClean="0"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cs-CZ" dirty="0" smtClean="0"/>
              <a:t>Těším se na pohodový školní rok a p</a:t>
            </a:r>
            <a:r>
              <a:rPr lang="cs-CZ" dirty="0" smtClean="0">
                <a:sym typeface="Wingdings" panose="05000000000000000000" pitchFamily="2" charset="2"/>
              </a:rPr>
              <a:t>řeji pěkný večer!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  <a:latin typeface="+mn-lt"/>
              </a:rPr>
              <a:t>Dokumenty ležící na stole</a:t>
            </a:r>
            <a:endParaRPr 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2381" y="1844824"/>
            <a:ext cx="8939504" cy="468052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Přihláška do Klubu</a:t>
            </a:r>
          </a:p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Posudek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 zdravotní způsobilosti (má platnost 2 roky) </a:t>
            </a:r>
            <a:endParaRPr lang="cs-CZ" sz="28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Výpis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karty žáka (kontrola v průběhu schůzek – po nich odevzdat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Podepsat PLPP u vybraných žáků</a:t>
            </a:r>
          </a:p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Podpisový arch + zápis z TS.</a:t>
            </a:r>
          </a:p>
        </p:txBody>
      </p:sp>
    </p:spTree>
    <p:extLst>
      <p:ext uri="{BB962C8B-B14F-4D97-AF65-F5344CB8AC3E}">
        <p14:creationId xmlns:p14="http://schemas.microsoft.com/office/powerpoint/2010/main" val="25648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2" y="2697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Kalendárium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612" y="1600200"/>
            <a:ext cx="9947448" cy="4925144"/>
          </a:xfrm>
        </p:spPr>
        <p:txBody>
          <a:bodyPr>
            <a:noAutofit/>
          </a:bodyPr>
          <a:lstStyle/>
          <a:p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21804" y="1412776"/>
            <a:ext cx="11449272" cy="482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Třídní schůzky</a:t>
            </a:r>
          </a:p>
          <a:p>
            <a:pPr lvl="0"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cs-CZ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7. 9. 2023,  11. 1. 2024,  30. 5. 2024</a:t>
            </a:r>
          </a:p>
          <a:p>
            <a:pPr lvl="0">
              <a:lnSpc>
                <a:spcPct val="75000"/>
              </a:lnSpc>
              <a:spcBef>
                <a:spcPts val="1866"/>
              </a:spcBef>
              <a:buSzPct val="100000"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Informativní </a:t>
            </a:r>
            <a:r>
              <a:rPr lang="cs-CZ" sz="3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odpoledne</a:t>
            </a:r>
          </a:p>
          <a:p>
            <a:pPr lvl="0"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listopad, duben</a:t>
            </a:r>
          </a:p>
          <a:p>
            <a:pPr lvl="0">
              <a:lnSpc>
                <a:spcPct val="75000"/>
              </a:lnSpc>
              <a:spcBef>
                <a:spcPts val="1866"/>
              </a:spcBef>
              <a:buSzPct val="100000"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Ředitelské dny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cs-CZ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29. 9. 2023,  25. 10. 2023, 19. 1. 2024, 24. 5. 2024, </a:t>
            </a:r>
            <a:r>
              <a:rPr lang="cs-CZ" sz="2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28. 6. 2024</a:t>
            </a:r>
            <a:endParaRPr lang="cs-CZ" sz="2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endParaRPr lang="cs-CZ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492692"/>
            <a:ext cx="10157354" cy="4470400"/>
          </a:xfrm>
        </p:spPr>
        <p:txBody>
          <a:bodyPr/>
          <a:lstStyle/>
          <a:p>
            <a:pPr marL="0" lvl="0" indent="0">
              <a:lnSpc>
                <a:spcPct val="75000"/>
              </a:lnSpc>
              <a:buNone/>
            </a:pPr>
            <a:r>
              <a:rPr lang="cs-CZ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Prázdniny</a:t>
            </a:r>
          </a:p>
          <a:p>
            <a:pPr>
              <a:lnSpc>
                <a:spcPct val="75000"/>
              </a:lnSpc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Podzimní prázdniny -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26. - 27. 10. 2023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Vánoční prázdniny - 23. 12.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2023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2. 1. 2024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Pololetní prázdniny –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2. 2. 2024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Jarní prázdniny -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5.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2. –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11.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2024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Velikonoční prázdniny –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28. 3. 2024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Hlavní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prázdniny -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29. 6. 2024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9. 2024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Kalendárium</a:t>
            </a:r>
          </a:p>
        </p:txBody>
      </p:sp>
    </p:spTree>
    <p:extLst>
      <p:ext uri="{BB962C8B-B14F-4D97-AF65-F5344CB8AC3E}">
        <p14:creationId xmlns:p14="http://schemas.microsoft.com/office/powerpoint/2010/main" val="39642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Akce třídy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052736"/>
            <a:ext cx="9081561" cy="5112568"/>
          </a:xfrm>
        </p:spPr>
        <p:txBody>
          <a:bodyPr>
            <a:normAutofit/>
          </a:bodyPr>
          <a:lstStyle/>
          <a:p>
            <a:pPr lvl="0"/>
            <a:endParaRPr lang="cs-CZ" sz="5700" dirty="0">
              <a:solidFill>
                <a:srgbClr val="002060"/>
              </a:solidFill>
              <a:ea typeface="+mj-ea"/>
              <a:cs typeface="+mj-cs"/>
            </a:endParaRPr>
          </a:p>
          <a:p>
            <a:pPr lvl="0"/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Divadlo/kino</a:t>
            </a:r>
          </a:p>
          <a:p>
            <a:pPr lvl="0"/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Exkurze (Říčany)</a:t>
            </a:r>
          </a:p>
          <a:p>
            <a:pPr lvl="0"/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Lyžařský </a:t>
            </a:r>
            <a:r>
              <a:rPr lang="cs-CZ" sz="4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výcvik </a:t>
            </a:r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(18. 2. </a:t>
            </a:r>
            <a:r>
              <a:rPr lang="cs-CZ" sz="4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23. 2. 2024) </a:t>
            </a:r>
          </a:p>
          <a:p>
            <a:pPr lvl="0"/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ŠVP </a:t>
            </a:r>
            <a:r>
              <a:rPr lang="cs-CZ" sz="4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(týden </a:t>
            </a:r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sportu 17.-21. 6. 2024)</a:t>
            </a:r>
          </a:p>
          <a:p>
            <a:pPr lvl="0"/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Vánoční a Velikonoční dílny</a:t>
            </a:r>
            <a:endParaRPr lang="cs-CZ" sz="4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cs-CZ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Volný čas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804" y="1701800"/>
            <a:ext cx="11161240" cy="48955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cs-CZ" sz="2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Školní klub 12:00 </a:t>
            </a:r>
            <a:r>
              <a:rPr lang="cs-CZ" sz="2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cs-CZ" sz="2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18:00(pátek do16:30)</a:t>
            </a:r>
            <a:r>
              <a:rPr lang="cs-CZ" sz="2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sz="2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– volnost </a:t>
            </a:r>
            <a:r>
              <a:rPr lang="cs-CZ" sz="2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dětí       -Věra Provazníková</a:t>
            </a:r>
            <a:endParaRPr lang="cs-CZ" sz="2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cs-CZ" sz="2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</a:t>
            </a:r>
            <a:r>
              <a:rPr lang="cs-CZ" sz="2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nihovna /studovna–možnost </a:t>
            </a:r>
            <a:r>
              <a:rPr lang="cs-CZ" sz="2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doučování a vypracování úkolů </a:t>
            </a:r>
            <a:r>
              <a:rPr lang="cs-CZ" sz="2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						 	- Jitka Závodná</a:t>
            </a:r>
            <a:endParaRPr lang="cs-CZ" sz="2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cs-CZ" sz="2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Kroužky, nabídka </a:t>
            </a:r>
            <a:r>
              <a:rPr lang="cs-CZ" sz="2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kroužků </a:t>
            </a:r>
            <a:r>
              <a:rPr lang="cs-CZ" sz="2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		</a:t>
            </a:r>
            <a:r>
              <a:rPr lang="cs-CZ" sz="2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-</a:t>
            </a:r>
            <a:r>
              <a:rPr lang="cs-CZ" sz="2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Renata </a:t>
            </a:r>
            <a:r>
              <a:rPr lang="cs-CZ" sz="2200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Linhová</a:t>
            </a:r>
            <a:endParaRPr lang="cs-CZ" sz="22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cs-CZ" dirty="0">
                <a:solidFill>
                  <a:schemeClr val="tx2"/>
                </a:solidFill>
              </a:rPr>
              <a:t>Školní poradenské </a:t>
            </a:r>
            <a:r>
              <a:rPr lang="cs-CZ" dirty="0" smtClean="0">
                <a:solidFill>
                  <a:schemeClr val="tx2"/>
                </a:solidFill>
              </a:rPr>
              <a:t>pracoviště- </a:t>
            </a:r>
            <a:r>
              <a:rPr lang="cs-CZ" dirty="0">
                <a:solidFill>
                  <a:schemeClr val="tx2"/>
                </a:solidFill>
              </a:rPr>
              <a:t>služby psychologa PhDr. K. Fořtové , psychologa a kariérového poradce Mgr. </a:t>
            </a:r>
            <a:r>
              <a:rPr lang="cs-CZ" dirty="0" err="1">
                <a:solidFill>
                  <a:schemeClr val="tx2"/>
                </a:solidFill>
              </a:rPr>
              <a:t>Kostadina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Panusheva</a:t>
            </a:r>
            <a:r>
              <a:rPr lang="cs-CZ" dirty="0">
                <a:solidFill>
                  <a:schemeClr val="tx2"/>
                </a:solidFill>
              </a:rPr>
              <a:t> a </a:t>
            </a:r>
            <a:r>
              <a:rPr lang="cs-CZ" dirty="0" err="1">
                <a:solidFill>
                  <a:schemeClr val="tx2"/>
                </a:solidFill>
              </a:rPr>
              <a:t>spec</a:t>
            </a:r>
            <a:r>
              <a:rPr lang="cs-CZ" dirty="0">
                <a:solidFill>
                  <a:schemeClr val="tx2"/>
                </a:solidFill>
              </a:rPr>
              <a:t>. pedagoga – Mgr. I. Havlové, Mgr. S. Křižákové, metodika prevence Mgr</a:t>
            </a:r>
            <a:r>
              <a:rPr lang="cs-CZ" dirty="0" smtClean="0">
                <a:solidFill>
                  <a:schemeClr val="tx2"/>
                </a:solidFill>
              </a:rPr>
              <a:t>. K. </a:t>
            </a:r>
            <a:r>
              <a:rPr lang="cs-CZ" dirty="0" err="1" smtClean="0">
                <a:solidFill>
                  <a:schemeClr val="tx2"/>
                </a:solidFill>
              </a:rPr>
              <a:t>Círové</a:t>
            </a:r>
            <a:endParaRPr lang="cs-CZ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434380"/>
            <a:ext cx="1021790" cy="10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Školní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804" y="1340768"/>
            <a:ext cx="10652859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tabLst>
                <a:tab pos="457200" algn="l"/>
              </a:tabLst>
            </a:pPr>
            <a:r>
              <a:rPr lang="cs-CZ" sz="3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Včasné příchody – škola otevřena od </a:t>
            </a: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7:40</a:t>
            </a: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cs-CZ" sz="3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Vchod do školy – recepce – do 17:00 hodin, hala od 17:00 hodin – vchod zadem od hřiště / u haly  </a:t>
            </a: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cs-CZ" sz="3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Prosíme, aby rodiče nevjížděli na parkoviště školy – jde o bezpečnost dětí</a:t>
            </a:r>
          </a:p>
          <a:p>
            <a:pPr>
              <a:lnSpc>
                <a:spcPct val="160000"/>
              </a:lnSpc>
              <a:tabLst>
                <a:tab pos="457200" algn="l"/>
              </a:tabLst>
            </a:pP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Vypnuté </a:t>
            </a:r>
            <a:r>
              <a:rPr lang="cs-CZ" sz="3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mobily po celou dobu vyučování i v areálu školy. </a:t>
            </a: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(mobilní zóny)</a:t>
            </a:r>
            <a:endParaRPr lang="cs-CZ" sz="3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60000"/>
              </a:lnSpc>
              <a:tabLst>
                <a:tab pos="457200" algn="l"/>
              </a:tabLst>
            </a:pP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Omluvenky </a:t>
            </a:r>
            <a:r>
              <a:rPr lang="cs-CZ" sz="3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do 48 hodin </a:t>
            </a: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pouze do školy online</a:t>
            </a:r>
            <a:endParaRPr lang="cs-CZ" sz="3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60000"/>
              </a:lnSpc>
              <a:tabLst>
                <a:tab pos="457200" algn="l"/>
              </a:tabLst>
            </a:pPr>
            <a:r>
              <a:rPr lang="cs-CZ" sz="3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Krátkodobá absence – </a:t>
            </a: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doplnit učivo dle TP</a:t>
            </a:r>
            <a:endParaRPr lang="cs-CZ" sz="3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60000"/>
              </a:lnSpc>
              <a:tabLst>
                <a:tab pos="457200" algn="l"/>
              </a:tabLst>
            </a:pP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Školní diář- TP v diáři a na stránkách školy</a:t>
            </a:r>
          </a:p>
          <a:p>
            <a:pPr marL="0" indent="0">
              <a:lnSpc>
                <a:spcPct val="160000"/>
              </a:lnSpc>
              <a:buNone/>
              <a:tabLst>
                <a:tab pos="457200" algn="l"/>
              </a:tabLst>
            </a:pPr>
            <a:endParaRPr lang="cs-CZ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735652"/>
            <a:ext cx="2261814" cy="14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828" y="-459432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Rozvrh - předměty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813" y="1052736"/>
            <a:ext cx="9649072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Ostatní učitelé: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Párové učitelky – Denisa Šandová (M), Dominika Tovarová (ČJ)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Asistentka – Monika Hovorková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AJ –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Micaala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Rotaru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 Petra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Wernischová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HV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Dalibor Havlíček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DV – Barbora Maxová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TV dívky – Petra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Kolkusová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/Juraj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Vrťo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VV 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cs-CZ" sz="1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Jana Krejčí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Inf</a:t>
            </a:r>
            <a:r>
              <a:rPr lang="cs-CZ" sz="1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– Radek </a:t>
            </a:r>
            <a:r>
              <a:rPr lang="cs-CZ" sz="1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Ivanov</a:t>
            </a:r>
          </a:p>
          <a:p>
            <a:pPr>
              <a:lnSpc>
                <a:spcPct val="160000"/>
              </a:lnSpc>
              <a:tabLst>
                <a:tab pos="457200" algn="l"/>
              </a:tabLst>
            </a:pP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00354" y="-21673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002060"/>
                </a:solidFill>
                <a:latin typeface="+mn-lt"/>
              </a:rPr>
              <a:t>Rozvrh třídy</a:t>
            </a:r>
            <a:endParaRPr 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88" y="1273579"/>
            <a:ext cx="7734970" cy="532684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74132" y="2348880"/>
            <a:ext cx="64807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cs-CZ" dirty="0" smtClean="0">
                <a:solidFill>
                  <a:schemeClr val="tx2"/>
                </a:solidFill>
              </a:rPr>
              <a:t>TH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FFFF2C-1B15-416E-8792-2CF484226C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637</Words>
  <Application>Microsoft Office PowerPoint</Application>
  <PresentationFormat>Vlastní</PresentationFormat>
  <Paragraphs>139</Paragraphs>
  <Slides>19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Comic Sans MS</vt:lpstr>
      <vt:lpstr>Wingdings</vt:lpstr>
      <vt:lpstr>Books_16x9</vt:lpstr>
      <vt:lpstr>Třídní schůzky   Vítejte   v 5.B </vt:lpstr>
      <vt:lpstr>Dokumenty ležící na stole</vt:lpstr>
      <vt:lpstr>Kalendárium</vt:lpstr>
      <vt:lpstr>Kalendárium</vt:lpstr>
      <vt:lpstr>Akce třídy</vt:lpstr>
      <vt:lpstr>Volný čas</vt:lpstr>
      <vt:lpstr>Školní řád</vt:lpstr>
      <vt:lpstr>Rozvrh - předměty</vt:lpstr>
      <vt:lpstr>Rozvrh třídy</vt:lpstr>
      <vt:lpstr>Nestandardní hodiny </vt:lpstr>
      <vt:lpstr>Bakalářské práce</vt:lpstr>
      <vt:lpstr>Učebnice a sešity</vt:lpstr>
      <vt:lpstr>Pravidla pro hodnocení</vt:lpstr>
      <vt:lpstr>Prosím dohlédněte na: </vt:lpstr>
      <vt:lpstr>  </vt:lpstr>
      <vt:lpstr>Výuka </vt:lpstr>
      <vt:lpstr>Kontakt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2016-09-14T09:36:32Z</dcterms:created>
  <dcterms:modified xsi:type="dcterms:W3CDTF">2023-09-07T15:02:16Z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