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5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15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12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09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56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01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0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7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3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0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39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FD59-D359-43BE-9635-5F744A727225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A4357C-241C-40F0-8DA0-E1BAAAE84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4/4f/Spanish_Empire_around_1580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c/cc/Spanish_Armad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61">
            <a:extLst>
              <a:ext uri="{FF2B5EF4-FFF2-40B4-BE49-F238E27FC236}">
                <a16:creationId xmlns:a16="http://schemas.microsoft.com/office/drawing/2014/main" id="{3E98E196-5E9F-41A2-835B-312D78417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t="10768" r="15257" b="27466"/>
          <a:stretch/>
        </p:blipFill>
        <p:spPr>
          <a:xfrm>
            <a:off x="-1" y="216966"/>
            <a:ext cx="12027575" cy="6415599"/>
          </a:xfrm>
          <a:prstGeom prst="rect">
            <a:avLst/>
          </a:prstGeom>
        </p:spPr>
      </p:pic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6AA44E-15C5-446B-8C55-993F35DFF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Evropské státy v 16.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1283ED-DF29-4B1D-A475-3F54217A2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8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82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A4823-4614-43D0-81D4-D6C7E3A8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6CA4F-244A-484C-9479-F3212F3D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Francii v 16. století probíhaly náboženské války mezi katolíky a kalvinisty (francouzským kalvinistům se říká hugenoti </a:t>
            </a:r>
            <a:r>
              <a:rPr lang="en-GB" dirty="0"/>
              <a:t>[</a:t>
            </a:r>
            <a:r>
              <a:rPr lang="en-GB" dirty="0" err="1"/>
              <a:t>igenoti</a:t>
            </a:r>
            <a:r>
              <a:rPr lang="en-GB" dirty="0"/>
              <a:t>]</a:t>
            </a:r>
            <a:r>
              <a:rPr lang="cs-CZ" dirty="0"/>
              <a:t>)</a:t>
            </a:r>
          </a:p>
          <a:p>
            <a:r>
              <a:rPr lang="cs-CZ" dirty="0"/>
              <a:t>Symbolem usmíření měla být svatba Jindřicha Navarského (hugenota) a Markéty z </a:t>
            </a:r>
            <a:r>
              <a:rPr lang="cs-CZ" dirty="0" err="1"/>
              <a:t>Valois</a:t>
            </a:r>
            <a:r>
              <a:rPr lang="cs-CZ" dirty="0"/>
              <a:t> (sestry francouzského krále a katoličky)</a:t>
            </a:r>
          </a:p>
          <a:p>
            <a:r>
              <a:rPr lang="cs-CZ" dirty="0"/>
              <a:t>Bartolomějská noc (1572)</a:t>
            </a:r>
          </a:p>
          <a:p>
            <a:pPr lvl="1"/>
            <a:r>
              <a:rPr lang="cs-CZ" dirty="0"/>
              <a:t>Po svatbě, na kterou se sjelo velké množství hugenotů, došlo k velkému krveprolití</a:t>
            </a:r>
          </a:p>
          <a:p>
            <a:pPr lvl="1"/>
            <a:r>
              <a:rPr lang="cs-CZ" dirty="0"/>
              <a:t>Katolíci byli domluveni, že v domluvený čas začnou soustavně vraždit všechny hugenoty</a:t>
            </a:r>
          </a:p>
          <a:p>
            <a:pPr lvl="1"/>
            <a:r>
              <a:rPr lang="cs-CZ" dirty="0"/>
              <a:t>Jindřich Navarský unikl smrti jen díky tomu, že konvertoval ke katolictví (stal se z něj katolík)</a:t>
            </a:r>
          </a:p>
          <a:p>
            <a:r>
              <a:rPr lang="cs-CZ" dirty="0"/>
              <a:t>Jindřich se nakonec stal králem a povolil ve Francii i kalvinistické vyznání</a:t>
            </a:r>
          </a:p>
        </p:txBody>
      </p:sp>
    </p:spTree>
    <p:extLst>
      <p:ext uri="{BB962C8B-B14F-4D97-AF65-F5344CB8AC3E}">
        <p14:creationId xmlns:p14="http://schemas.microsoft.com/office/powerpoint/2010/main" val="7281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hlinkClick r:id="rId2"/>
            <a:extLst>
              <a:ext uri="{FF2B5EF4-FFF2-40B4-BE49-F238E27FC236}">
                <a16:creationId xmlns:a16="http://schemas.microsoft.com/office/drawing/2014/main" id="{10F55E10-96DC-439F-B191-888B9A6D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>
            <a:fillRect/>
          </a:stretch>
        </p:blipFill>
        <p:spPr bwMode="auto">
          <a:xfrm>
            <a:off x="5413581" y="1042325"/>
            <a:ext cx="6516688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C2AA8A-A9FD-4427-8F40-BFBD4B6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DB7C1-F66A-4CBE-9ECA-460936AB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cs-CZ" dirty="0"/>
              <a:t>Španělský král Karel V. pocházel z rodu Habsburků (jeho </a:t>
            </a:r>
            <a:br>
              <a:rPr lang="cs-CZ" dirty="0"/>
            </a:br>
            <a:r>
              <a:rPr lang="cs-CZ" dirty="0"/>
              <a:t>mladším bratrem byl český král Ferdinand I.)</a:t>
            </a:r>
          </a:p>
          <a:p>
            <a:r>
              <a:rPr lang="cs-CZ" dirty="0"/>
              <a:t>Vládl nejen ve Španělsku, ale také v jižní Itálii, Nizozemsku</a:t>
            </a:r>
            <a:br>
              <a:rPr lang="cs-CZ" dirty="0"/>
            </a:br>
            <a:r>
              <a:rPr lang="cs-CZ" dirty="0"/>
              <a:t>a amerických a asijských koloniích</a:t>
            </a:r>
          </a:p>
          <a:p>
            <a:r>
              <a:rPr lang="cs-CZ" dirty="0"/>
              <a:t>Nad jeho říší „Slunce nezapadalo“</a:t>
            </a:r>
          </a:p>
          <a:p>
            <a:r>
              <a:rPr lang="cs-CZ" dirty="0"/>
              <a:t>Španělští králové vládli absolutisticky = o všech </a:t>
            </a:r>
            <a:br>
              <a:rPr lang="cs-CZ" dirty="0"/>
            </a:br>
            <a:r>
              <a:rPr lang="cs-CZ" dirty="0"/>
              <a:t>důležitých záležitostech rozhodoval sám, snažil </a:t>
            </a:r>
            <a:br>
              <a:rPr lang="cs-CZ" dirty="0"/>
            </a:br>
            <a:r>
              <a:rPr lang="cs-CZ" dirty="0"/>
              <a:t>se sjednotit zemi pod jedno náboženství</a:t>
            </a:r>
          </a:p>
          <a:p>
            <a:r>
              <a:rPr lang="cs-CZ" dirty="0"/>
              <a:t>Nástupce = Filip II.</a:t>
            </a:r>
          </a:p>
          <a:p>
            <a:pPr lvl="1"/>
            <a:r>
              <a:rPr lang="cs-CZ" dirty="0"/>
              <a:t>Tvrdý odpůrce reformace, omezoval práva šlechty</a:t>
            </a:r>
            <a:br>
              <a:rPr lang="cs-CZ" dirty="0"/>
            </a:br>
            <a:r>
              <a:rPr lang="cs-CZ" dirty="0"/>
              <a:t>a měst, zvyšoval daně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47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878FCE-E154-41F0-A8C9-66894861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Nizozemsko</a:t>
            </a:r>
          </a:p>
        </p:txBody>
      </p:sp>
      <p:pic>
        <p:nvPicPr>
          <p:cNvPr id="1026" name="Picture 2" descr="Obsah obrázku muž, osoba, hledání, čepice&#10;&#10;Popis byl vytvořen automaticky">
            <a:extLst>
              <a:ext uri="{FF2B5EF4-FFF2-40B4-BE49-F238E27FC236}">
                <a16:creationId xmlns:a16="http://schemas.microsoft.com/office/drawing/2014/main" id="{7B2B4259-9029-42A3-A6FB-AC0C6F3E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76" y="1168399"/>
            <a:ext cx="3342323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C1530-040F-4ED6-A39C-C37FB2CB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Největší odpor proti Filipovi II. nastal v Nizozemsku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Obyvatelstvo bylo kalvinistické, protestovalo proti zvyšování daní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 Roku 1572 došlo k povstání, do jehož čela se postavil Vilém Oranžský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Vzbouřenci byli podporováni hugenoty z Francie a Angličany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Španělům se nepodařilo povstání potlačit, a proto došlo k rozdělení nizozemských provincií na dvě části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Severní provincie – protestantské, roku 1581 získali nezávislost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FFFFFF"/>
                </a:solidFill>
              </a:rPr>
              <a:t>Jižní provincie – katolické, zůstali věrné španělskému králi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B5EB9-0BF7-4D36-BF20-970296B6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971B5-0AF8-413D-B654-1075F46B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smrti Jindřicha VIII. nastoupily na trůn postupně jeho dcery</a:t>
            </a:r>
          </a:p>
          <a:p>
            <a:pPr lvl="1"/>
            <a:r>
              <a:rPr lang="cs-CZ" dirty="0"/>
              <a:t>Marie Krvavá – katolička, chtěla spojit anglikánskou církev s katolickou, nechala popravit asi 300 svých politických odpůrců</a:t>
            </a:r>
          </a:p>
          <a:p>
            <a:pPr lvl="1"/>
            <a:r>
              <a:rPr lang="cs-CZ" dirty="0"/>
              <a:t>Alžběta I. – opět obnovila samostatnost anglikánské církve</a:t>
            </a:r>
          </a:p>
          <a:p>
            <a:r>
              <a:rPr lang="cs-CZ" dirty="0"/>
              <a:t>Alžběta podporovala obchod, řemesla, ale také piráty a nizozemské vzbouřence, čímž štvala Španěly</a:t>
            </a:r>
          </a:p>
          <a:p>
            <a:r>
              <a:rPr lang="cs-CZ" dirty="0"/>
              <a:t>Filip II. Španělský chtěl na trůn dosadit skotskou královnu Marii Stuartovnu – tu nakonec nechala Alžběta popravit</a:t>
            </a:r>
          </a:p>
          <a:p>
            <a:r>
              <a:rPr lang="cs-CZ" dirty="0"/>
              <a:t>Filip II. jako odvetu vypravil roku 1588 ohromné loďstvo, které mělo zničit Anglii – Angličané ale zvítězili a od té doby se stala Anglie námořní velmocí</a:t>
            </a:r>
          </a:p>
        </p:txBody>
      </p:sp>
    </p:spTree>
    <p:extLst>
      <p:ext uri="{BB962C8B-B14F-4D97-AF65-F5344CB8AC3E}">
        <p14:creationId xmlns:p14="http://schemas.microsoft.com/office/powerpoint/2010/main" val="387023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hlinkClick r:id="rId2"/>
            <a:extLst>
              <a:ext uri="{FF2B5EF4-FFF2-40B4-BE49-F238E27FC236}">
                <a16:creationId xmlns:a16="http://schemas.microsoft.com/office/drawing/2014/main" id="{AABAC014-0860-4B43-A860-778CD2AA6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r="1" b="15160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6FE452-5F28-49F3-B8E8-7C05C6D971B0}"/>
              </a:ext>
            </a:extLst>
          </p:cNvPr>
          <p:cNvSpPr txBox="1"/>
          <p:nvPr/>
        </p:nvSpPr>
        <p:spPr>
          <a:xfrm>
            <a:off x="1215957" y="6377940"/>
            <a:ext cx="1000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Zničení španělského loďstva v Lamanšském průlivu</a:t>
            </a:r>
          </a:p>
        </p:txBody>
      </p:sp>
    </p:spTree>
    <p:extLst>
      <p:ext uri="{BB962C8B-B14F-4D97-AF65-F5344CB8AC3E}">
        <p14:creationId xmlns:p14="http://schemas.microsoft.com/office/powerpoint/2010/main" val="7112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EA888-D44E-422B-B241-E97C6DBB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0032B-AC29-4B72-AC78-35E85256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Nejsilnějším státem v Rusku bylo Moskevské knížectví</a:t>
            </a:r>
          </a:p>
          <a:p>
            <a:r>
              <a:rPr lang="cs-CZ" dirty="0"/>
              <a:t>Ivan IV. Hrozný</a:t>
            </a:r>
          </a:p>
          <a:p>
            <a:pPr lvl="1"/>
            <a:r>
              <a:rPr lang="cs-CZ" dirty="0"/>
              <a:t>Prohlásil se za Bohem korunovaného vládce vší Rusy = Cara</a:t>
            </a:r>
          </a:p>
          <a:p>
            <a:pPr lvl="1"/>
            <a:r>
              <a:rPr lang="cs-CZ" dirty="0"/>
              <a:t>Jeho absolutistická vláda se nazývá samoděržaví = zabíral pozemky a majetek šlechtě, následně rozděloval nekvalitní půdu mezi své poddané</a:t>
            </a:r>
          </a:p>
          <a:p>
            <a:pPr lvl="1"/>
            <a:r>
              <a:rPr lang="cs-CZ" dirty="0"/>
              <a:t>Byl duševně nemocný – všude viděl nepřátele, kteří mu usilují o život, v záchvatu zuřivosti dokonce zabil svého syna </a:t>
            </a:r>
          </a:p>
          <a:p>
            <a:pPr lvl="1"/>
            <a:r>
              <a:rPr lang="cs-CZ" dirty="0"/>
              <a:t>Rozšiřoval ruské území od </a:t>
            </a:r>
            <a:r>
              <a:rPr lang="cs-CZ" dirty="0" err="1"/>
              <a:t>Barentsova</a:t>
            </a:r>
            <a:r>
              <a:rPr lang="cs-CZ" dirty="0"/>
              <a:t> až k Černému moři (viz mapa v učebnici na s. 124)</a:t>
            </a:r>
          </a:p>
          <a:p>
            <a:pPr lvl="1"/>
            <a:r>
              <a:rPr lang="cs-CZ" dirty="0"/>
              <a:t>Po jeho smrti o moc v Rusku usilovalo mnoho uchazečů – Rusko upadlo do občanské války</a:t>
            </a:r>
          </a:p>
        </p:txBody>
      </p:sp>
    </p:spTree>
    <p:extLst>
      <p:ext uri="{BB962C8B-B14F-4D97-AF65-F5344CB8AC3E}">
        <p14:creationId xmlns:p14="http://schemas.microsoft.com/office/powerpoint/2010/main" val="427990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4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5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van Hrozný a jeho syn Ivan 16. listopadu 1581 – Wikipedie">
            <a:extLst>
              <a:ext uri="{FF2B5EF4-FFF2-40B4-BE49-F238E27FC236}">
                <a16:creationId xmlns:a16="http://schemas.microsoft.com/office/drawing/2014/main" id="{1608C1B0-8901-4070-924B-7B4762AC9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126" y="1131994"/>
            <a:ext cx="5847625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CB55FF0-3DF3-4853-9F89-1633B47A96C2}"/>
              </a:ext>
            </a:extLst>
          </p:cNvPr>
          <p:cNvSpPr txBox="1"/>
          <p:nvPr/>
        </p:nvSpPr>
        <p:spPr>
          <a:xfrm>
            <a:off x="2227634" y="5722380"/>
            <a:ext cx="783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Ilja </a:t>
            </a:r>
            <a:r>
              <a:rPr lang="cs-CZ" b="1" dirty="0" err="1"/>
              <a:t>Repin</a:t>
            </a:r>
            <a:r>
              <a:rPr lang="cs-CZ" b="1" dirty="0"/>
              <a:t>: </a:t>
            </a:r>
            <a:r>
              <a:rPr lang="sv-SE" b="1" dirty="0"/>
              <a:t>Ivan Hrozný a jeho syn Ivan 16. listopadu 1581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001788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Evropské státy v 16. století</vt:lpstr>
      <vt:lpstr>Francie</vt:lpstr>
      <vt:lpstr>Španělsko</vt:lpstr>
      <vt:lpstr>Nizozemsko</vt:lpstr>
      <vt:lpstr>Anglie</vt:lpstr>
      <vt:lpstr>Prezentace aplikace PowerPoint</vt:lpstr>
      <vt:lpstr>Rusko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Evropské státy v 16. století</dc:title>
  <dc:creator>Josef Čížek</dc:creator>
  <cp:lastModifiedBy>Josef Čížek</cp:lastModifiedBy>
  <cp:revision>1</cp:revision>
  <dcterms:created xsi:type="dcterms:W3CDTF">2020-05-28T17:58:35Z</dcterms:created>
  <dcterms:modified xsi:type="dcterms:W3CDTF">2020-05-28T17:59:34Z</dcterms:modified>
</cp:coreProperties>
</file>