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64" r:id="rId3"/>
    <p:sldId id="314" r:id="rId4"/>
    <p:sldId id="315" r:id="rId5"/>
    <p:sldId id="316" r:id="rId6"/>
    <p:sldId id="317" r:id="rId7"/>
    <p:sldId id="318" r:id="rId8"/>
    <p:sldId id="319" r:id="rId9"/>
    <p:sldId id="303" r:id="rId10"/>
    <p:sldId id="320" r:id="rId11"/>
    <p:sldId id="321" r:id="rId12"/>
    <p:sldId id="322" r:id="rId13"/>
    <p:sldId id="323" r:id="rId14"/>
    <p:sldId id="306" r:id="rId15"/>
    <p:sldId id="309" r:id="rId16"/>
    <p:sldId id="307" r:id="rId17"/>
    <p:sldId id="310" r:id="rId18"/>
    <p:sldId id="297" r:id="rId19"/>
    <p:sldId id="313" r:id="rId20"/>
    <p:sldId id="308" r:id="rId21"/>
    <p:sldId id="266" r:id="rId22"/>
  </p:sldIdLst>
  <p:sldSz cx="12188825" cy="6858000"/>
  <p:notesSz cx="6669088" cy="987266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 autoAdjust="0"/>
  </p:normalViewPr>
  <p:slideViewPr>
    <p:cSldViewPr showGuides="1">
      <p:cViewPr varScale="1">
        <p:scale>
          <a:sx n="57" d="100"/>
          <a:sy n="57" d="100"/>
        </p:scale>
        <p:origin x="696" y="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/>
      <dgm:spPr/>
      <dgm:t>
        <a:bodyPr rtlCol="0"/>
        <a:lstStyle/>
        <a:p>
          <a:pPr rtl="0">
            <a:defRPr cap="all"/>
          </a:pPr>
          <a:r>
            <a:rPr lang="cs" dirty="0"/>
            <a:t>Najde se dobrovolník, který zapíše probíraná témata?</a:t>
          </a:r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cs"/>
            <a:t>01</a:t>
          </a:r>
        </a:p>
      </dgm:t>
    </dgm:pt>
    <dgm:pt modelId="{53742231-981F-480A-940F-203EC2F7423F}">
      <dgm:prSet/>
      <dgm:spPr/>
      <dgm:t>
        <a:bodyPr rtlCol="0"/>
        <a:lstStyle/>
        <a:p>
          <a:pPr rtl="0">
            <a:defRPr cap="all"/>
          </a:pPr>
          <a:r>
            <a:rPr lang="cs-CZ" dirty="0"/>
            <a:t>P</a:t>
          </a:r>
          <a:r>
            <a:rPr lang="cs" dirty="0"/>
            <a:t>rosím podepište se do prezenční listiny </a:t>
          </a:r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 rtlCol="0"/>
        <a:lstStyle/>
        <a:p>
          <a:pPr rtl="0"/>
          <a:r>
            <a:rPr lang="cs"/>
            <a:t>02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2"/>
      <dgm:spPr/>
      <dgm:t>
        <a:bodyPr/>
        <a:lstStyle/>
        <a:p>
          <a:endParaRPr lang="cs-CZ"/>
        </a:p>
      </dgm:t>
    </dgm:pt>
    <dgm:pt modelId="{BBA91679-4684-4A04-8AEB-03038C78A75C}" type="pres">
      <dgm:prSet presAssocID="{9C64CC83-643C-4E12-8F97-BC19DC031190}" presName="sibTransNodeRect" presStyleLbl="align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398AEE-BC0F-4F30-99FA-92D67A176C2D}" type="pres">
      <dgm:prSet presAssocID="{DC13AB6D-DEA2-4CBB-AC69-1EF1A6AD1512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2"/>
      <dgm:spPr/>
      <dgm:t>
        <a:bodyPr/>
        <a:lstStyle/>
        <a:p>
          <a:endParaRPr lang="cs-CZ"/>
        </a:p>
      </dgm:t>
    </dgm:pt>
    <dgm:pt modelId="{975C752B-C37A-4BA6-A3AE-2202A141404A}" type="pres">
      <dgm:prSet presAssocID="{EF449C32-A7AE-4099-9E9B-9E2F736A89CE}" presName="sibTransNodeRect" presStyleLbl="align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BDCA19-B754-421E-A6CC-628F80FC74CB}" type="pres">
      <dgm:prSet presAssocID="{53742231-981F-480A-940F-203EC2F7423F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 custT="1"/>
      <dgm:spPr/>
      <dgm:t>
        <a:bodyPr rtlCol="0"/>
        <a:lstStyle/>
        <a:p>
          <a:pPr rtl="0">
            <a:defRPr cap="all"/>
          </a:pPr>
          <a:r>
            <a:rPr lang="cs-CZ" sz="1600" b="1" dirty="0"/>
            <a:t>veškeré hodnocení včetně hodnocení chování je evidováno elektronicky v ŠOL  - rodiče mají jedinečný přístup – </a:t>
          </a:r>
          <a:r>
            <a:rPr lang="cs-CZ" sz="1600" dirty="0"/>
            <a:t>nedávat dětem</a:t>
          </a:r>
          <a:endParaRPr lang="cs" sz="1600" dirty="0"/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cs"/>
            <a:t>01</a:t>
          </a:r>
          <a:endParaRPr lang="cs" dirty="0"/>
        </a:p>
      </dgm:t>
    </dgm:pt>
    <dgm:pt modelId="{53742231-981F-480A-940F-203EC2F7423F}">
      <dgm:prSet custT="1"/>
      <dgm:spPr/>
      <dgm:t>
        <a:bodyPr rtlCol="0"/>
        <a:lstStyle/>
        <a:p>
          <a:pPr rtl="0">
            <a:defRPr cap="all"/>
          </a:pPr>
          <a:r>
            <a:rPr lang="cs-CZ" sz="1600" dirty="0"/>
            <a:t>v případě potřeby kontaktovat R. Ivanova přes email – </a:t>
          </a:r>
          <a:r>
            <a:rPr lang="cs-CZ" sz="1600" u="none" dirty="0">
              <a:solidFill>
                <a:schemeClr val="bg1"/>
              </a:solidFill>
            </a:rPr>
            <a:t>radek.ivanov@zskunratice.cz</a:t>
          </a:r>
          <a:endParaRPr lang="cs" sz="1600" u="none" dirty="0">
            <a:solidFill>
              <a:schemeClr val="bg1"/>
            </a:solidFill>
          </a:endParaRPr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 rtlCol="0"/>
        <a:lstStyle/>
        <a:p>
          <a:pPr rtl="0"/>
          <a:r>
            <a:rPr lang="cs"/>
            <a:t>02</a:t>
          </a:r>
          <a:endParaRPr lang="cs" dirty="0"/>
        </a:p>
      </dgm:t>
    </dgm:pt>
    <dgm:pt modelId="{17F863A0-969F-4D45-9B29-ACF2BCEAF99E}">
      <dgm:prSet custT="1"/>
      <dgm:spPr/>
      <dgm:t>
        <a:bodyPr rtlCol="0"/>
        <a:lstStyle/>
        <a:p>
          <a:pPr rtl="0">
            <a:defRPr cap="all"/>
          </a:pPr>
          <a:r>
            <a:rPr lang="cs-CZ" sz="1400" b="0" dirty="0"/>
            <a:t>Možnost Slučování účtů u </a:t>
          </a:r>
          <a:r>
            <a:rPr lang="cs-CZ" sz="1400" b="0" dirty="0" smtClean="0"/>
            <a:t>sourozenců přes </a:t>
          </a:r>
          <a:r>
            <a:rPr lang="cs-CZ" sz="1400" b="0" dirty="0"/>
            <a:t>jedno přihlášení</a:t>
          </a:r>
          <a:r>
            <a:rPr lang="cs-CZ" sz="1400" b="0" dirty="0" smtClean="0"/>
            <a:t>, je potřeba se </a:t>
          </a:r>
          <a:r>
            <a:rPr lang="cs-CZ" sz="1400" b="0" dirty="0"/>
            <a:t>obrátit na našeho IT technika Radka Ivanova </a:t>
          </a:r>
        </a:p>
        <a:p>
          <a:pPr rtl="0">
            <a:defRPr cap="all"/>
          </a:pPr>
          <a:r>
            <a:rPr lang="cs-CZ" sz="1400" dirty="0"/>
            <a:t>všichni by měli mít přístup do </a:t>
          </a:r>
          <a:r>
            <a:rPr lang="cs-CZ" sz="1400" dirty="0" err="1"/>
            <a:t>ŠkolyOnLine</a:t>
          </a:r>
          <a:r>
            <a:rPr lang="cs-CZ" sz="1400" dirty="0"/>
            <a:t> -</a:t>
          </a:r>
          <a:endParaRPr lang="cs" sz="1300" dirty="0"/>
        </a:p>
      </dgm:t>
    </dgm:pt>
    <dgm:pt modelId="{82E3B3C6-800E-477E-A3AE-3B30FE29C43D}" type="parTrans" cxnId="{C4CC5160-9838-4E21-BC21-88C861412362}">
      <dgm:prSet/>
      <dgm:spPr/>
      <dgm:t>
        <a:bodyPr/>
        <a:lstStyle/>
        <a:p>
          <a:endParaRPr lang="cs-CZ"/>
        </a:p>
      </dgm:t>
    </dgm:pt>
    <dgm:pt modelId="{DCC679C0-828F-4FED-858F-BCEDF5C7F183}" type="sibTrans" cxnId="{C4CC5160-9838-4E21-BC21-88C861412362}">
      <dgm:prSet phldrT="03" phldr="0"/>
      <dgm:spPr/>
      <dgm:t>
        <a:bodyPr/>
        <a:lstStyle/>
        <a:p>
          <a:r>
            <a:rPr lang="cs-CZ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  <dgm:t>
        <a:bodyPr/>
        <a:lstStyle/>
        <a:p>
          <a:endParaRPr lang="cs-CZ"/>
        </a:p>
      </dgm:t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  <dgm:t>
        <a:bodyPr/>
        <a:lstStyle/>
        <a:p>
          <a:endParaRPr lang="cs-CZ"/>
        </a:p>
      </dgm:t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7A48C4-F7ED-438C-8E5F-2EE5FC202834}" type="pres">
      <dgm:prSet presAssocID="{EF449C32-A7AE-4099-9E9B-9E2F736A89CE}" presName="sibTrans" presStyleCnt="0"/>
      <dgm:spPr/>
    </dgm:pt>
    <dgm:pt modelId="{B29F362C-55E7-41CE-B9A2-D013C4DE1EB2}" type="pres">
      <dgm:prSet presAssocID="{17F863A0-969F-4D45-9B29-ACF2BCEAF99E}" presName="compositeNode" presStyleCnt="0">
        <dgm:presLayoutVars>
          <dgm:bulletEnabled val="1"/>
        </dgm:presLayoutVars>
      </dgm:prSet>
      <dgm:spPr/>
    </dgm:pt>
    <dgm:pt modelId="{6335CCD1-95F0-4330-860B-E0ADA8C74CFC}" type="pres">
      <dgm:prSet presAssocID="{17F863A0-969F-4D45-9B29-ACF2BCEAF99E}" presName="bgRect" presStyleLbl="alignNode1" presStyleIdx="2" presStyleCnt="3"/>
      <dgm:spPr/>
      <dgm:t>
        <a:bodyPr/>
        <a:lstStyle/>
        <a:p>
          <a:endParaRPr lang="cs-CZ"/>
        </a:p>
      </dgm:t>
    </dgm:pt>
    <dgm:pt modelId="{96088B17-381B-4477-8E85-9692D30E03FB}" type="pres">
      <dgm:prSet presAssocID="{DCC679C0-828F-4FED-858F-BCEDF5C7F183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31083E-E7FC-4BC5-8D91-EE0779C99629}" type="pres">
      <dgm:prSet presAssocID="{17F863A0-969F-4D45-9B29-ACF2BCEAF99E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574104A5-BD11-48A9-90A7-81CB120A4C1B}" type="presOf" srcId="{DCC679C0-828F-4FED-858F-BCEDF5C7F183}" destId="{96088B17-381B-4477-8E85-9692D30E03FB}" srcOrd="0" destOrd="0" presId="urn:microsoft.com/office/officeart/2016/7/layout/LinearBlockProcessNumbered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52162B12-4794-4980-B14E-90347FB59EE3}" type="presOf" srcId="{17F863A0-969F-4D45-9B29-ACF2BCEAF99E}" destId="{6335CCD1-95F0-4330-860B-E0ADA8C74CFC}" srcOrd="0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35FB5206-0AB2-474F-9A65-91DA2F83A8BB}" type="presOf" srcId="{17F863A0-969F-4D45-9B29-ACF2BCEAF99E}" destId="{C331083E-E7FC-4BC5-8D91-EE0779C99629}" srcOrd="1" destOrd="0" presId="urn:microsoft.com/office/officeart/2016/7/layout/LinearBlockProcessNumbered"/>
    <dgm:cxn modelId="{C4CC5160-9838-4E21-BC21-88C861412362}" srcId="{8AA20905-3954-474B-A606-562BCA026DC1}" destId="{17F863A0-969F-4D45-9B29-ACF2BCEAF99E}" srcOrd="2" destOrd="0" parTransId="{82E3B3C6-800E-477E-A3AE-3B30FE29C43D}" sibTransId="{DCC679C0-828F-4FED-858F-BCEDF5C7F183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A3B1B448-F3F1-4D85-A152-FD116E848D06}" type="presParOf" srcId="{579698BD-D232-4926-8D7B-29A69B90858B}" destId="{337A48C4-F7ED-438C-8E5F-2EE5FC202834}" srcOrd="3" destOrd="0" presId="urn:microsoft.com/office/officeart/2016/7/layout/LinearBlockProcessNumbered"/>
    <dgm:cxn modelId="{FF9FC31F-C79F-4FA9-A652-64EA76BA27C3}" type="presParOf" srcId="{579698BD-D232-4926-8D7B-29A69B90858B}" destId="{B29F362C-55E7-41CE-B9A2-D013C4DE1EB2}" srcOrd="4" destOrd="0" presId="urn:microsoft.com/office/officeart/2016/7/layout/LinearBlockProcessNumbered"/>
    <dgm:cxn modelId="{347C178E-211F-4328-B23A-75B5A5CCEDFC}" type="presParOf" srcId="{B29F362C-55E7-41CE-B9A2-D013C4DE1EB2}" destId="{6335CCD1-95F0-4330-860B-E0ADA8C74CFC}" srcOrd="0" destOrd="0" presId="urn:microsoft.com/office/officeart/2016/7/layout/LinearBlockProcessNumbered"/>
    <dgm:cxn modelId="{D2CD6E51-0FAD-463F-99A2-37E04BA1877B}" type="presParOf" srcId="{B29F362C-55E7-41CE-B9A2-D013C4DE1EB2}" destId="{96088B17-381B-4477-8E85-9692D30E03FB}" srcOrd="1" destOrd="0" presId="urn:microsoft.com/office/officeart/2016/7/layout/LinearBlockProcessNumbered"/>
    <dgm:cxn modelId="{49E9F779-E045-4D6C-B5A0-EF45DF02BA2F}" type="presParOf" srcId="{B29F362C-55E7-41CE-B9A2-D013C4DE1EB2}" destId="{C331083E-E7FC-4BC5-8D91-EE0779C9962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cs-CZ" b="0" dirty="0"/>
            <a:t>hlavní vchod se pro děti otevírá v 7:40 hodin, v 7:55 se škola zamyká</a:t>
          </a:r>
          <a:endParaRPr lang="cs" b="0" dirty="0"/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cs" dirty="0"/>
            <a:t>01</a:t>
          </a:r>
        </a:p>
      </dgm:t>
    </dgm:pt>
    <dgm:pt modelId="{4206D2C1-65C4-4C90-807A-DD1957287EFB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cs-CZ" b="0" dirty="0"/>
            <a:t>vchod do školy – hlavní recepce – do 17:00 hodin, hala od 17:00 hodin – vchod zadem od hřiště </a:t>
          </a:r>
        </a:p>
      </dgm:t>
    </dgm:pt>
    <dgm:pt modelId="{A7930F4B-243C-4DBE-950B-EDED2ED53E13}" type="parTrans" cxnId="{24DD0127-5D04-4B76-8E84-285C026DF1FC}">
      <dgm:prSet/>
      <dgm:spPr/>
      <dgm:t>
        <a:bodyPr/>
        <a:lstStyle/>
        <a:p>
          <a:endParaRPr lang="cs-CZ"/>
        </a:p>
      </dgm:t>
    </dgm:pt>
    <dgm:pt modelId="{C20F81E1-733E-402B-85A1-AD9637A99958}" type="sibTrans" cxnId="{24DD0127-5D04-4B76-8E84-285C026DF1FC}">
      <dgm:prSet phldrT="02" phldr="0"/>
      <dgm:spPr/>
      <dgm:t>
        <a:bodyPr/>
        <a:lstStyle/>
        <a:p>
          <a:r>
            <a:rPr lang="cs-CZ"/>
            <a:t>02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2"/>
      <dgm:spPr/>
      <dgm:t>
        <a:bodyPr/>
        <a:lstStyle/>
        <a:p>
          <a:endParaRPr lang="cs-CZ"/>
        </a:p>
      </dgm:t>
    </dgm:pt>
    <dgm:pt modelId="{BBA91679-4684-4A04-8AEB-03038C78A75C}" type="pres">
      <dgm:prSet presAssocID="{9C64CC83-643C-4E12-8F97-BC19DC031190}" presName="sibTransNodeRect" presStyleLbl="align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398AEE-BC0F-4F30-99FA-92D67A176C2D}" type="pres">
      <dgm:prSet presAssocID="{DC13AB6D-DEA2-4CBB-AC69-1EF1A6AD1512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27A223-AC17-40BD-B7C5-0447661C2934}" type="pres">
      <dgm:prSet presAssocID="{9C64CC83-643C-4E12-8F97-BC19DC031190}" presName="sibTrans" presStyleCnt="0"/>
      <dgm:spPr/>
    </dgm:pt>
    <dgm:pt modelId="{70C311F4-E189-49AC-847F-8F6E615486FC}" type="pres">
      <dgm:prSet presAssocID="{4206D2C1-65C4-4C90-807A-DD1957287EFB}" presName="compositeNode" presStyleCnt="0">
        <dgm:presLayoutVars>
          <dgm:bulletEnabled val="1"/>
        </dgm:presLayoutVars>
      </dgm:prSet>
      <dgm:spPr/>
    </dgm:pt>
    <dgm:pt modelId="{E24EB9C0-F3D4-45E2-8FA6-9C3EAA213DC8}" type="pres">
      <dgm:prSet presAssocID="{4206D2C1-65C4-4C90-807A-DD1957287EFB}" presName="bgRect" presStyleLbl="alignNode1" presStyleIdx="1" presStyleCnt="2"/>
      <dgm:spPr/>
      <dgm:t>
        <a:bodyPr/>
        <a:lstStyle/>
        <a:p>
          <a:endParaRPr lang="cs-CZ"/>
        </a:p>
      </dgm:t>
    </dgm:pt>
    <dgm:pt modelId="{B5E6A915-0C7E-48C2-A19D-813EB85B5EC4}" type="pres">
      <dgm:prSet presAssocID="{C20F81E1-733E-402B-85A1-AD9637A99958}" presName="sibTransNodeRect" presStyleLbl="align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3D15BD-6DBB-4B55-9D3E-3124A84A0432}" type="pres">
      <dgm:prSet presAssocID="{4206D2C1-65C4-4C90-807A-DD1957287EFB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A392944D-B0B0-4D79-B0A1-C711E76F6C15}" type="presOf" srcId="{4206D2C1-65C4-4C90-807A-DD1957287EFB}" destId="{E24EB9C0-F3D4-45E2-8FA6-9C3EAA213DC8}" srcOrd="0" destOrd="0" presId="urn:microsoft.com/office/officeart/2016/7/layout/LinearBlockProcessNumbered"/>
    <dgm:cxn modelId="{A3F3A06B-499A-4E68-9164-48C1BB29B03F}" type="presOf" srcId="{C20F81E1-733E-402B-85A1-AD9637A99958}" destId="{B5E6A915-0C7E-48C2-A19D-813EB85B5EC4}" srcOrd="0" destOrd="0" presId="urn:microsoft.com/office/officeart/2016/7/layout/LinearBlockProcessNumbered"/>
    <dgm:cxn modelId="{4EBBCA58-8B79-4865-B8DB-9B2AD734480B}" type="presOf" srcId="{4206D2C1-65C4-4C90-807A-DD1957287EFB}" destId="{543D15BD-6DBB-4B55-9D3E-3124A84A0432}" srcOrd="1" destOrd="0" presId="urn:microsoft.com/office/officeart/2016/7/layout/LinearBlockProcessNumbered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24DD0127-5D04-4B76-8E84-285C026DF1FC}" srcId="{8AA20905-3954-474B-A606-562BCA026DC1}" destId="{4206D2C1-65C4-4C90-807A-DD1957287EFB}" srcOrd="1" destOrd="0" parTransId="{A7930F4B-243C-4DBE-950B-EDED2ED53E13}" sibTransId="{C20F81E1-733E-402B-85A1-AD9637A99958}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1FA1248A-5321-46B9-BDC3-FEF9992B5A2E}" type="presParOf" srcId="{579698BD-D232-4926-8D7B-29A69B90858B}" destId="{70C311F4-E189-49AC-847F-8F6E615486FC}" srcOrd="2" destOrd="0" presId="urn:microsoft.com/office/officeart/2016/7/layout/LinearBlockProcessNumbered"/>
    <dgm:cxn modelId="{8ED359CB-81F4-4D32-AC33-6A4657E82A1A}" type="presParOf" srcId="{70C311F4-E189-49AC-847F-8F6E615486FC}" destId="{E24EB9C0-F3D4-45E2-8FA6-9C3EAA213DC8}" srcOrd="0" destOrd="0" presId="urn:microsoft.com/office/officeart/2016/7/layout/LinearBlockProcessNumbered"/>
    <dgm:cxn modelId="{25B520F5-5A6A-4256-B809-48E53E2E4A33}" type="presParOf" srcId="{70C311F4-E189-49AC-847F-8F6E615486FC}" destId="{B5E6A915-0C7E-48C2-A19D-813EB85B5EC4}" srcOrd="1" destOrd="0" presId="urn:microsoft.com/office/officeart/2016/7/layout/LinearBlockProcessNumbered"/>
    <dgm:cxn modelId="{CE71BE45-1CB6-4890-BA9D-B2C802EFDED7}" type="presParOf" srcId="{70C311F4-E189-49AC-847F-8F6E615486FC}" destId="{543D15BD-6DBB-4B55-9D3E-3124A84A043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3234" y="0"/>
          <a:ext cx="4973321" cy="37137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54" tIns="0" rIns="491254" bIns="330200" numCol="1" spcCol="1270" rtlCol="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" sz="2600" kern="1200" dirty="0"/>
            <a:t>Najde se dobrovolník, který zapíše probíraná témata?</a:t>
          </a:r>
        </a:p>
      </dsp:txBody>
      <dsp:txXfrm>
        <a:off x="3234" y="1485513"/>
        <a:ext cx="4973321" cy="2228269"/>
      </dsp:txXfrm>
    </dsp:sp>
    <dsp:sp modelId="{BBA91679-4684-4A04-8AEB-03038C78A75C}">
      <dsp:nvSpPr>
        <dsp:cNvPr id="0" name=""/>
        <dsp:cNvSpPr/>
      </dsp:nvSpPr>
      <dsp:spPr>
        <a:xfrm>
          <a:off x="3234" y="0"/>
          <a:ext cx="4973321" cy="148551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54" tIns="165100" rIns="491254" bIns="165100" numCol="1" spcCol="1270" rtlCol="0" anchor="ctr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6600" kern="1200"/>
            <a:t>01</a:t>
          </a:r>
        </a:p>
      </dsp:txBody>
      <dsp:txXfrm>
        <a:off x="3234" y="0"/>
        <a:ext cx="4973321" cy="1485513"/>
      </dsp:txXfrm>
    </dsp:sp>
    <dsp:sp modelId="{00AE7F27-0E5D-4AFB-ACD6-B5A19E79EA42}">
      <dsp:nvSpPr>
        <dsp:cNvPr id="0" name=""/>
        <dsp:cNvSpPr/>
      </dsp:nvSpPr>
      <dsp:spPr>
        <a:xfrm>
          <a:off x="5374422" y="0"/>
          <a:ext cx="4973321" cy="37137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54" tIns="0" rIns="491254" bIns="330200" numCol="1" spcCol="1270" rtlCol="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2600" kern="1200" dirty="0"/>
            <a:t>P</a:t>
          </a:r>
          <a:r>
            <a:rPr lang="cs" sz="2600" kern="1200" dirty="0"/>
            <a:t>rosím podepište se do prezenční listiny </a:t>
          </a:r>
        </a:p>
      </dsp:txBody>
      <dsp:txXfrm>
        <a:off x="5374422" y="1485513"/>
        <a:ext cx="4973321" cy="2228269"/>
      </dsp:txXfrm>
    </dsp:sp>
    <dsp:sp modelId="{975C752B-C37A-4BA6-A3AE-2202A141404A}">
      <dsp:nvSpPr>
        <dsp:cNvPr id="0" name=""/>
        <dsp:cNvSpPr/>
      </dsp:nvSpPr>
      <dsp:spPr>
        <a:xfrm>
          <a:off x="5374422" y="0"/>
          <a:ext cx="4973321" cy="148551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54" tIns="165100" rIns="491254" bIns="165100" numCol="1" spcCol="1270" rtlCol="0" anchor="ctr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6600" kern="1200"/>
            <a:t>02</a:t>
          </a:r>
        </a:p>
      </dsp:txBody>
      <dsp:txXfrm>
        <a:off x="5374422" y="0"/>
        <a:ext cx="4973321" cy="1485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114" cy="37137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09" tIns="0" rIns="323509" bIns="33020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600" b="1" kern="1200" dirty="0"/>
            <a:t>veškeré hodnocení včetně hodnocení chování je evidováno elektronicky v ŠOL  - rodiče mají jedinečný přístup – </a:t>
          </a:r>
          <a:r>
            <a:rPr lang="cs-CZ" sz="1600" kern="1200" dirty="0"/>
            <a:t>nedávat dětem</a:t>
          </a:r>
          <a:endParaRPr lang="cs" sz="1600" kern="1200" dirty="0"/>
        </a:p>
      </dsp:txBody>
      <dsp:txXfrm>
        <a:off x="808" y="1485513"/>
        <a:ext cx="3275114" cy="2228269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114" cy="148551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09" tIns="165100" rIns="323509" bIns="165100" numCol="1" spcCol="1270" rtlCol="0" anchor="ctr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6600" kern="1200"/>
            <a:t>01</a:t>
          </a:r>
          <a:endParaRPr lang="cs" sz="6600" kern="1200" dirty="0"/>
        </a:p>
      </dsp:txBody>
      <dsp:txXfrm>
        <a:off x="808" y="0"/>
        <a:ext cx="3275114" cy="1485513"/>
      </dsp:txXfrm>
    </dsp:sp>
    <dsp:sp modelId="{00AE7F27-0E5D-4AFB-ACD6-B5A19E79EA42}">
      <dsp:nvSpPr>
        <dsp:cNvPr id="0" name=""/>
        <dsp:cNvSpPr/>
      </dsp:nvSpPr>
      <dsp:spPr>
        <a:xfrm>
          <a:off x="3537932" y="0"/>
          <a:ext cx="3275114" cy="37137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09" tIns="0" rIns="323509" bIns="33020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600" kern="1200" dirty="0"/>
            <a:t>v případě potřeby kontaktovat R. Ivanova přes email – </a:t>
          </a:r>
          <a:r>
            <a:rPr lang="cs-CZ" sz="1600" u="none" kern="1200" dirty="0">
              <a:solidFill>
                <a:schemeClr val="bg1"/>
              </a:solidFill>
            </a:rPr>
            <a:t>radek.ivanov@zskunratice.cz</a:t>
          </a:r>
          <a:endParaRPr lang="cs" sz="1600" u="none" kern="1200" dirty="0">
            <a:solidFill>
              <a:schemeClr val="bg1"/>
            </a:solidFill>
          </a:endParaRPr>
        </a:p>
      </dsp:txBody>
      <dsp:txXfrm>
        <a:off x="3537932" y="1485513"/>
        <a:ext cx="3275114" cy="2228269"/>
      </dsp:txXfrm>
    </dsp:sp>
    <dsp:sp modelId="{975C752B-C37A-4BA6-A3AE-2202A141404A}">
      <dsp:nvSpPr>
        <dsp:cNvPr id="0" name=""/>
        <dsp:cNvSpPr/>
      </dsp:nvSpPr>
      <dsp:spPr>
        <a:xfrm>
          <a:off x="3537932" y="0"/>
          <a:ext cx="3275114" cy="148551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09" tIns="165100" rIns="323509" bIns="165100" numCol="1" spcCol="1270" rtlCol="0" anchor="ctr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6600" kern="1200"/>
            <a:t>02</a:t>
          </a:r>
          <a:endParaRPr lang="cs" sz="6600" kern="1200" dirty="0"/>
        </a:p>
      </dsp:txBody>
      <dsp:txXfrm>
        <a:off x="3537932" y="0"/>
        <a:ext cx="3275114" cy="1485513"/>
      </dsp:txXfrm>
    </dsp:sp>
    <dsp:sp modelId="{6335CCD1-95F0-4330-860B-E0ADA8C74CFC}">
      <dsp:nvSpPr>
        <dsp:cNvPr id="0" name=""/>
        <dsp:cNvSpPr/>
      </dsp:nvSpPr>
      <dsp:spPr>
        <a:xfrm>
          <a:off x="7075055" y="0"/>
          <a:ext cx="3275114" cy="37137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09" tIns="0" rIns="323509" bIns="330200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400" b="0" kern="1200" dirty="0"/>
            <a:t>Možnost Slučování účtů u </a:t>
          </a:r>
          <a:r>
            <a:rPr lang="cs-CZ" sz="1400" b="0" kern="1200" dirty="0" smtClean="0"/>
            <a:t>sourozenců přes </a:t>
          </a:r>
          <a:r>
            <a:rPr lang="cs-CZ" sz="1400" b="0" kern="1200" dirty="0"/>
            <a:t>jedno přihlášení</a:t>
          </a:r>
          <a:r>
            <a:rPr lang="cs-CZ" sz="1400" b="0" kern="1200" dirty="0" smtClean="0"/>
            <a:t>, je potřeba se </a:t>
          </a:r>
          <a:r>
            <a:rPr lang="cs-CZ" sz="1400" b="0" kern="1200" dirty="0"/>
            <a:t>obrátit na našeho IT technika Radka Ivanova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400" kern="1200" dirty="0"/>
            <a:t>všichni by měli mít přístup do </a:t>
          </a:r>
          <a:r>
            <a:rPr lang="cs-CZ" sz="1400" kern="1200" dirty="0" err="1"/>
            <a:t>ŠkolyOnLine</a:t>
          </a:r>
          <a:r>
            <a:rPr lang="cs-CZ" sz="1400" kern="1200" dirty="0"/>
            <a:t> -</a:t>
          </a:r>
          <a:endParaRPr lang="cs" sz="1300" kern="1200" dirty="0"/>
        </a:p>
      </dsp:txBody>
      <dsp:txXfrm>
        <a:off x="7075055" y="1485513"/>
        <a:ext cx="3275114" cy="2228269"/>
      </dsp:txXfrm>
    </dsp:sp>
    <dsp:sp modelId="{96088B17-381B-4477-8E85-9692D30E03FB}">
      <dsp:nvSpPr>
        <dsp:cNvPr id="0" name=""/>
        <dsp:cNvSpPr/>
      </dsp:nvSpPr>
      <dsp:spPr>
        <a:xfrm>
          <a:off x="7075055" y="0"/>
          <a:ext cx="3275114" cy="148551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09" tIns="165100" rIns="323509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600" kern="1200"/>
            <a:t>03</a:t>
          </a:r>
        </a:p>
      </dsp:txBody>
      <dsp:txXfrm>
        <a:off x="7075055" y="0"/>
        <a:ext cx="3275114" cy="1485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3234" y="0"/>
          <a:ext cx="4973321" cy="37137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54" tIns="0" rIns="491254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cs-CZ" sz="2600" b="0" kern="1200" dirty="0"/>
            <a:t>hlavní vchod se pro děti otevírá v 7:40 hodin, v 7:55 se škola zamyká</a:t>
          </a:r>
          <a:endParaRPr lang="cs" sz="2600" b="0" kern="1200" dirty="0"/>
        </a:p>
      </dsp:txBody>
      <dsp:txXfrm>
        <a:off x="3234" y="1485513"/>
        <a:ext cx="4973321" cy="2228269"/>
      </dsp:txXfrm>
    </dsp:sp>
    <dsp:sp modelId="{BBA91679-4684-4A04-8AEB-03038C78A75C}">
      <dsp:nvSpPr>
        <dsp:cNvPr id="0" name=""/>
        <dsp:cNvSpPr/>
      </dsp:nvSpPr>
      <dsp:spPr>
        <a:xfrm>
          <a:off x="3234" y="0"/>
          <a:ext cx="4973321" cy="148551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54" tIns="165100" rIns="491254" bIns="165100" numCol="1" spcCol="1270" rtlCol="0" anchor="ctr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6600" kern="1200" dirty="0"/>
            <a:t>01</a:t>
          </a:r>
        </a:p>
      </dsp:txBody>
      <dsp:txXfrm>
        <a:off x="3234" y="0"/>
        <a:ext cx="4973321" cy="1485513"/>
      </dsp:txXfrm>
    </dsp:sp>
    <dsp:sp modelId="{E24EB9C0-F3D4-45E2-8FA6-9C3EAA213DC8}">
      <dsp:nvSpPr>
        <dsp:cNvPr id="0" name=""/>
        <dsp:cNvSpPr/>
      </dsp:nvSpPr>
      <dsp:spPr>
        <a:xfrm>
          <a:off x="5374422" y="0"/>
          <a:ext cx="4973321" cy="37137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54" tIns="0" rIns="491254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cs-CZ" sz="2600" b="0" kern="1200" dirty="0"/>
            <a:t>vchod do školy – hlavní recepce – do 17:00 hodin, hala od 17:00 hodin – vchod zadem od hřiště </a:t>
          </a:r>
        </a:p>
      </dsp:txBody>
      <dsp:txXfrm>
        <a:off x="5374422" y="1485513"/>
        <a:ext cx="4973321" cy="2228269"/>
      </dsp:txXfrm>
    </dsp:sp>
    <dsp:sp modelId="{B5E6A915-0C7E-48C2-A19D-813EB85B5EC4}">
      <dsp:nvSpPr>
        <dsp:cNvPr id="0" name=""/>
        <dsp:cNvSpPr/>
      </dsp:nvSpPr>
      <dsp:spPr>
        <a:xfrm>
          <a:off x="5374422" y="0"/>
          <a:ext cx="4973321" cy="148551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54" tIns="165100" rIns="49125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600" kern="1200"/>
            <a:t>02</a:t>
          </a:r>
        </a:p>
      </dsp:txBody>
      <dsp:txXfrm>
        <a:off x="5374422" y="0"/>
        <a:ext cx="4973321" cy="1485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t>08.09.2022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6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08.09.2022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625" y="741363"/>
            <a:ext cx="6573838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689517"/>
            <a:ext cx="533527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6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63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50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5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08.09.2022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08.09.2022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913557" y="609600"/>
            <a:ext cx="10351066" cy="97045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"/>
          </p:nvPr>
        </p:nvSpPr>
        <p:spPr>
          <a:xfrm>
            <a:off x="913557" y="1885950"/>
            <a:ext cx="330012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5" hasCustomPrompt="1"/>
          </p:nvPr>
        </p:nvSpPr>
        <p:spPr>
          <a:xfrm>
            <a:off x="913557" y="2768112"/>
            <a:ext cx="330012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45553" y="1885950"/>
            <a:ext cx="330012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6" hasCustomPrompt="1"/>
          </p:nvPr>
        </p:nvSpPr>
        <p:spPr>
          <a:xfrm>
            <a:off x="4440279" y="2768112"/>
            <a:ext cx="330012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964498" y="1885950"/>
            <a:ext cx="330012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7" hasCustomPrompt="1"/>
          </p:nvPr>
        </p:nvSpPr>
        <p:spPr>
          <a:xfrm>
            <a:off x="7964498" y="2768111"/>
            <a:ext cx="330012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 rtl="0"/>
            <a:r>
              <a:rPr lang="cs" dirty="0"/>
              <a:t>Kliknutím můžete upravit styly předlohy 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CEAD09-7C99-4E15-A291-94C8CF631FBA}" type="datetime1">
              <a:rPr lang="cs-CZ" smtClean="0"/>
              <a:t>08.09.2022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9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cs-CZ" noProof="0" smtClean="0"/>
              <a:t>08.09.2022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08.09.2022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08.09.2022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08.09.2022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08.09.2022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08.09.2022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08.09.2022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08.09.2022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38228" y="1988840"/>
            <a:ext cx="7008574" cy="2362696"/>
          </a:xfrm>
        </p:spPr>
        <p:txBody>
          <a:bodyPr>
            <a:normAutofit fontScale="90000"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80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Třídní schůzky</a:t>
            </a:r>
            <a:br>
              <a:rPr lang="cs-CZ" sz="80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sz="54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/>
            </a:r>
            <a:br>
              <a:rPr lang="cs-CZ" sz="54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dirty="0">
                <a:solidFill>
                  <a:srgbClr val="374C81"/>
                </a:solidFill>
                <a:latin typeface="Century Gothic"/>
              </a:rPr>
              <a:t/>
            </a:r>
            <a:br>
              <a:rPr lang="cs-CZ" dirty="0">
                <a:solidFill>
                  <a:srgbClr val="374C81"/>
                </a:solidFill>
                <a:latin typeface="Century Gothic"/>
              </a:rPr>
            </a:br>
            <a:r>
              <a:rPr lang="cs-CZ" dirty="0">
                <a:solidFill>
                  <a:srgbClr val="374C81"/>
                </a:solidFill>
                <a:latin typeface="Century Gothic"/>
              </a:rPr>
              <a:t>Vítejte ve </a:t>
            </a:r>
            <a:r>
              <a:rPr lang="cs-CZ" dirty="0" smtClean="0">
                <a:solidFill>
                  <a:srgbClr val="374C81"/>
                </a:solidFill>
                <a:latin typeface="Century Gothic"/>
              </a:rPr>
              <a:t>4.B </a:t>
            </a:r>
            <a:r>
              <a:rPr lang="cs-CZ" dirty="0">
                <a:solidFill>
                  <a:srgbClr val="374C81"/>
                </a:solidFill>
                <a:latin typeface="Century Gothic"/>
                <a:sym typeface="Wingdings" panose="05000000000000000000" pitchFamily="2" charset="2"/>
              </a:rPr>
              <a:t></a:t>
            </a:r>
            <a:endParaRPr lang="cs-CZ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82244" y="2204864"/>
            <a:ext cx="7008574" cy="1244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 smtClean="0">
                <a:solidFill>
                  <a:srgbClr val="374C81"/>
                </a:solidFill>
              </a:rPr>
              <a:t>8. </a:t>
            </a:r>
            <a:r>
              <a:rPr lang="cs-CZ" dirty="0">
                <a:solidFill>
                  <a:srgbClr val="374C81"/>
                </a:solidFill>
              </a:rPr>
              <a:t>9. </a:t>
            </a:r>
            <a:r>
              <a:rPr lang="cs-CZ" dirty="0" smtClean="0">
                <a:solidFill>
                  <a:srgbClr val="374C81"/>
                </a:solidFill>
              </a:rPr>
              <a:t>2022</a:t>
            </a:r>
            <a:endParaRPr lang="cs-CZ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13081-69E9-34A7-4B83-19640545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56" y="610335"/>
            <a:ext cx="10351066" cy="775653"/>
          </a:xfrm>
        </p:spPr>
        <p:txBody>
          <a:bodyPr/>
          <a:lstStyle/>
          <a:p>
            <a:r>
              <a:rPr lang="cs-CZ" dirty="0"/>
              <a:t>Studovna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625DBB-7B35-DA56-8FEB-6DB7BE075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56" y="1496795"/>
            <a:ext cx="10351066" cy="4868315"/>
          </a:xfrm>
        </p:spPr>
        <p:txBody>
          <a:bodyPr>
            <a:normAutofit/>
          </a:bodyPr>
          <a:lstStyle/>
          <a:p>
            <a:pPr marL="342797" indent="-342797">
              <a:buFont typeface="Symbol" panose="05050102010706020507" pitchFamily="18" charset="2"/>
              <a:buChar char=""/>
              <a:tabLst>
                <a:tab pos="457063" algn="l"/>
              </a:tabLst>
            </a:pPr>
            <a:endParaRPr lang="cs-CZ" sz="1799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cs-CZ" sz="2799" dirty="0">
                <a:ea typeface="Times New Roman" panose="02020603050405020304" pitchFamily="18" charset="0"/>
              </a:rPr>
              <a:t>knihovna – studovna + počítače – denně – možnost doučování a vypracování úkolů – Ing. Jitka Závodná, Mgr. Tereza Doudová – aktuální informace o otevírací době budou vždy na </a:t>
            </a:r>
            <a:r>
              <a:rPr lang="cs-CZ" sz="2799" dirty="0" smtClean="0">
                <a:ea typeface="Times New Roman" panose="02020603050405020304" pitchFamily="18" charset="0"/>
              </a:rPr>
              <a:t>webu </a:t>
            </a:r>
            <a:endParaRPr lang="cs-CZ" sz="2799" dirty="0"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ADFDBE-6D13-0679-E0CA-80066628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1" y="554929"/>
            <a:ext cx="10351066" cy="125697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Provoz školy</a:t>
            </a:r>
            <a:endParaRPr lang="cs" dirty="0"/>
          </a:p>
        </p:txBody>
      </p:sp>
      <p:graphicFrame>
        <p:nvGraphicFramePr>
          <p:cNvPr id="4" name="Zástupný symbol pro obsah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71704"/>
              </p:ext>
            </p:extLst>
          </p:nvPr>
        </p:nvGraphicFramePr>
        <p:xfrm>
          <a:off x="914162" y="2076802"/>
          <a:ext cx="10350979" cy="371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7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13081-69E9-34A7-4B83-19640545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56" y="610335"/>
            <a:ext cx="10351066" cy="775653"/>
          </a:xfrm>
        </p:spPr>
        <p:txBody>
          <a:bodyPr/>
          <a:lstStyle/>
          <a:p>
            <a:r>
              <a:rPr lang="cs-CZ" dirty="0"/>
              <a:t>Školní poradenské pracoviště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625DBB-7B35-DA56-8FEB-6DB7BE075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56" y="1496795"/>
            <a:ext cx="10351066" cy="4868315"/>
          </a:xfrm>
        </p:spPr>
        <p:txBody>
          <a:bodyPr>
            <a:normAutofit/>
          </a:bodyPr>
          <a:lstStyle/>
          <a:p>
            <a:pPr marL="342797" indent="-342797">
              <a:buFont typeface="Symbol" panose="05050102010706020507" pitchFamily="18" charset="2"/>
              <a:buChar char=""/>
              <a:tabLst>
                <a:tab pos="457063" algn="l"/>
              </a:tabLst>
            </a:pPr>
            <a:endParaRPr lang="cs-CZ" sz="1799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cs-CZ" sz="2399" dirty="0">
                <a:latin typeface="+mj-lt"/>
                <a:ea typeface="Times New Roman" panose="02020603050405020304" pitchFamily="18" charset="0"/>
              </a:rPr>
              <a:t>služby psychologa PhDr. K. Fořtová, </a:t>
            </a:r>
            <a:r>
              <a:rPr lang="cs-CZ" sz="2399" dirty="0" smtClean="0">
                <a:latin typeface="+mj-lt"/>
                <a:ea typeface="Times New Roman" panose="02020603050405020304" pitchFamily="18" charset="0"/>
              </a:rPr>
              <a:t>Mgr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cs-CZ" sz="2399" dirty="0" err="1">
                <a:latin typeface="+mj-lt"/>
                <a:ea typeface="Times New Roman" panose="02020603050405020304" pitchFamily="18" charset="0"/>
              </a:rPr>
              <a:t>Kostadin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399" dirty="0" err="1" smtClean="0">
                <a:latin typeface="+mj-lt"/>
                <a:ea typeface="Times New Roman" panose="02020603050405020304" pitchFamily="18" charset="0"/>
              </a:rPr>
              <a:t>Panushev</a:t>
            </a:r>
            <a:endParaRPr lang="cs-CZ" sz="2399" dirty="0">
              <a:latin typeface="+mj-lt"/>
              <a:ea typeface="Times New Roman" panose="02020603050405020304" pitchFamily="18" charset="0"/>
            </a:endParaRPr>
          </a:p>
          <a:p>
            <a:r>
              <a:rPr lang="cs-CZ" sz="2399" dirty="0" smtClean="0">
                <a:latin typeface="+mj-lt"/>
                <a:ea typeface="Times New Roman" panose="02020603050405020304" pitchFamily="18" charset="0"/>
              </a:rPr>
              <a:t>speciální pedagog 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– Mgr. I. Havlová, Mgr. S. Křižáková, </a:t>
            </a:r>
            <a:endParaRPr lang="cs-CZ" sz="2399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cs-CZ" sz="2399" dirty="0" smtClean="0">
                <a:latin typeface="+mj-lt"/>
                <a:ea typeface="Times New Roman" panose="02020603050405020304" pitchFamily="18" charset="0"/>
              </a:rPr>
              <a:t>výchovný 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a kariérový poradce Mgr</a:t>
            </a:r>
            <a:r>
              <a:rPr lang="cs-CZ" sz="2399" dirty="0" smtClean="0">
                <a:latin typeface="+mj-lt"/>
                <a:ea typeface="Times New Roman" panose="02020603050405020304" pitchFamily="18" charset="0"/>
              </a:rPr>
              <a:t>. </a:t>
            </a:r>
            <a:r>
              <a:rPr lang="cs-CZ" sz="2399" dirty="0" err="1" smtClean="0">
                <a:latin typeface="+mj-lt"/>
                <a:ea typeface="Times New Roman" panose="02020603050405020304" pitchFamily="18" charset="0"/>
              </a:rPr>
              <a:t>Kostadin</a:t>
            </a:r>
            <a:r>
              <a:rPr lang="cs-CZ" sz="2399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399" dirty="0" err="1">
                <a:latin typeface="+mj-lt"/>
                <a:ea typeface="Times New Roman" panose="02020603050405020304" pitchFamily="18" charset="0"/>
              </a:rPr>
              <a:t>Panushev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, </a:t>
            </a:r>
            <a:endParaRPr lang="cs-CZ" sz="2399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cs-CZ" sz="2399" dirty="0" smtClean="0">
                <a:latin typeface="+mj-lt"/>
                <a:ea typeface="Times New Roman" panose="02020603050405020304" pitchFamily="18" charset="0"/>
              </a:rPr>
              <a:t>metodik 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prevence Bc. K. </a:t>
            </a:r>
            <a:r>
              <a:rPr lang="cs-CZ" sz="2399" dirty="0" err="1">
                <a:latin typeface="+mj-lt"/>
                <a:ea typeface="Times New Roman" panose="02020603050405020304" pitchFamily="18" charset="0"/>
              </a:rPr>
              <a:t>Círová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ADFDBE-6D13-0679-E0CA-80066628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13B021-2D5C-4D9D-B959-C772AFC136FC}" type="datetime1">
              <a:rPr lang="cs-CZ" smtClean="0"/>
              <a:t>08.09.2022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-459432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Rozvrh - předměty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3" y="1052736"/>
            <a:ext cx="9649072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  <a:tabLst>
                <a:tab pos="457200" algn="l"/>
              </a:tabLst>
            </a:pPr>
            <a:r>
              <a:rPr lang="cs-CZ" sz="2399" dirty="0">
                <a:latin typeface="+mj-lt"/>
                <a:ea typeface="Times New Roman" panose="02020603050405020304" pitchFamily="18" charset="0"/>
              </a:rPr>
              <a:t>Ostatní učitelé: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399" dirty="0">
                <a:latin typeface="+mj-lt"/>
                <a:ea typeface="Times New Roman" panose="02020603050405020304" pitchFamily="18" charset="0"/>
              </a:rPr>
              <a:t>AJ – Petra </a:t>
            </a:r>
            <a:r>
              <a:rPr lang="cs-CZ" sz="2399" dirty="0" err="1">
                <a:latin typeface="+mj-lt"/>
                <a:ea typeface="Times New Roman" panose="02020603050405020304" pitchFamily="18" charset="0"/>
              </a:rPr>
              <a:t>Wernischová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, Svetlana </a:t>
            </a:r>
            <a:r>
              <a:rPr lang="cs-CZ" sz="2399" dirty="0" err="1">
                <a:latin typeface="+mj-lt"/>
                <a:ea typeface="Times New Roman" panose="02020603050405020304" pitchFamily="18" charset="0"/>
              </a:rPr>
              <a:t>Trebunskikh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399" dirty="0">
                <a:latin typeface="+mj-lt"/>
                <a:ea typeface="Times New Roman" panose="02020603050405020304" pitchFamily="18" charset="0"/>
              </a:rPr>
              <a:t>HV – David Hanzlík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399" dirty="0">
                <a:latin typeface="+mj-lt"/>
                <a:ea typeface="Times New Roman" panose="02020603050405020304" pitchFamily="18" charset="0"/>
              </a:rPr>
              <a:t>DV – Hana Maxová, Olga Králová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399" dirty="0">
                <a:latin typeface="+mj-lt"/>
                <a:ea typeface="Times New Roman" panose="02020603050405020304" pitchFamily="18" charset="0"/>
              </a:rPr>
              <a:t>VV – Klára Rubášová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399" dirty="0" err="1">
                <a:latin typeface="+mj-lt"/>
                <a:ea typeface="Times New Roman" panose="02020603050405020304" pitchFamily="18" charset="0"/>
              </a:rPr>
              <a:t>Inf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 – Radek </a:t>
            </a:r>
            <a:r>
              <a:rPr lang="cs-CZ" sz="2399" dirty="0" smtClean="0">
                <a:latin typeface="+mj-lt"/>
                <a:ea typeface="Times New Roman" panose="02020603050405020304" pitchFamily="18" charset="0"/>
              </a:rPr>
              <a:t>Ivanov</a:t>
            </a:r>
          </a:p>
          <a:p>
            <a:pPr marL="853290" lvl="2" indent="0">
              <a:lnSpc>
                <a:spcPct val="1500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cs-CZ" sz="2399" dirty="0" smtClean="0">
                <a:latin typeface="+mj-lt"/>
                <a:ea typeface="Times New Roman" panose="02020603050405020304" pitchFamily="18" charset="0"/>
              </a:rPr>
              <a:t>Párová 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výuka:</a:t>
            </a:r>
          </a:p>
          <a:p>
            <a:pPr marL="853290" lvl="2" indent="0">
              <a:lnSpc>
                <a:spcPct val="1500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cs-CZ" sz="2399" dirty="0">
                <a:latin typeface="+mj-lt"/>
                <a:ea typeface="Times New Roman" panose="02020603050405020304" pitchFamily="18" charset="0"/>
              </a:rPr>
              <a:t>	Tereza </a:t>
            </a:r>
            <a:r>
              <a:rPr lang="cs-CZ" sz="2399" dirty="0" err="1">
                <a:latin typeface="+mj-lt"/>
                <a:ea typeface="Times New Roman" panose="02020603050405020304" pitchFamily="18" charset="0"/>
              </a:rPr>
              <a:t>Gandžalová</a:t>
            </a:r>
            <a:endParaRPr lang="cs-CZ" sz="2399" dirty="0"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60000"/>
              </a:lnSpc>
              <a:tabLst>
                <a:tab pos="457200" algn="l"/>
              </a:tabLst>
            </a:pP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Nestandardní hodiny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9876" y="1268760"/>
            <a:ext cx="8786937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Dílny psaní</a:t>
            </a:r>
          </a:p>
          <a:p>
            <a:pPr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Dílny čtení</a:t>
            </a:r>
          </a:p>
          <a:p>
            <a:pPr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Studenti z </a:t>
            </a:r>
            <a:r>
              <a:rPr lang="cs-CZ" sz="28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Pedf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UK – literatura: rozbory textů</a:t>
            </a:r>
          </a:p>
          <a:p>
            <a:pPr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Párová výuka na M,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ČJ, SKN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Práce se </a:t>
            </a:r>
            <a:r>
              <a:rPr lang="cs-CZ" sz="28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spec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pedagogem</a:t>
            </a:r>
          </a:p>
          <a:p>
            <a:pPr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itchFamily="34" charset="0"/>
              <a:buNone/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Učebnice, portfolia,…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Nošení učebnic – možnost nechávat ve škole</a:t>
            </a:r>
          </a:p>
          <a:p>
            <a:pPr lvl="0"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PS – pouze matematika, český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jazyk</a:t>
            </a: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Sešity: ČJ, M,  (všechny sešity jsou nakoupeny)</a:t>
            </a:r>
          </a:p>
          <a:p>
            <a:pPr lvl="0"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Čtenářský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deník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(4 knihy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za rok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lvl="0"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Sešit na dílnu psaní</a:t>
            </a: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Portfolio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SKN 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(Učíme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 psát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výpisky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lvl="0"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Portfolio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(donést)</a:t>
            </a: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33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E315C-022A-4959-9322-34E80D59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-204787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Pravidla pro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56EC88-29A0-403A-B854-74DF3DA6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236458"/>
            <a:ext cx="11161240" cy="5256584"/>
          </a:xfrm>
        </p:spPr>
        <p:txBody>
          <a:bodyPr>
            <a:noAutofit/>
          </a:bodyPr>
          <a:lstStyle/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Škola online– prosím o pravidelné sledování – hodnocení známkami i hodnocení chování</a:t>
            </a: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Písemné práce– portfolio– nahlédnutí při konzultacích, informativních 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odp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 tř. schůzkách </a:t>
            </a: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Týdenní domácí úkoly- v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pondělí,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odevzdání následující pondělí</a:t>
            </a: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Týdenní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plány (14.denní)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 pondělí nový plán, v pátek vyhodnocení</a:t>
            </a: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ČJ, M: sešity/průběžné desetiminutovky, diktáty</a:t>
            </a:r>
          </a:p>
          <a:p>
            <a:pPr>
              <a:tabLst>
                <a:tab pos="457200" algn="l"/>
              </a:tabLst>
            </a:pP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3C4B5-FF7E-4FCF-8828-08A779B2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76199"/>
            <a:ext cx="10157354" cy="1397000"/>
          </a:xfrm>
        </p:spPr>
        <p:txBody>
          <a:bodyPr/>
          <a:lstStyle/>
          <a:p>
            <a:pPr algn="ctr"/>
            <a:r>
              <a:rPr lang="cs-CZ" dirty="0"/>
              <a:t>Výuka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A819EB-1EC2-4C7E-A4C2-D956619EA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Pravidla třídy</a:t>
            </a:r>
          </a:p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Otevírání nových témat během třídnických hodin</a:t>
            </a:r>
          </a:p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Chození ven (Učíme se venku)</a:t>
            </a:r>
          </a:p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Téma třídy: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Rychlé Šípy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1DB264-F670-48BE-8C2F-6C5DB3C7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64" y="639762"/>
            <a:ext cx="22574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44C98-7CAD-4B5A-A8B0-BA9E8B5B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Kontakt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94EE55-624C-4CA2-B24C-331ED17B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Třídní učitel: Mgr. Ondřej Šíp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Konzultační hodiny: dle předchozí domluvy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Kabinet: 2.poschodí, stará budova, kabinet 4. a 5. tříd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Email: ondrej.sip@zskunratice.cz </a:t>
            </a:r>
            <a:endParaRPr lang="cs-CZ" sz="28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cs-CZ" sz="28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Třídní telefon: 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5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A1E315C-022A-4959-9322-34E80D599E24}"/>
              </a:ext>
            </a:extLst>
          </p:cNvPr>
          <p:cNvSpPr txBox="1">
            <a:spLocks/>
          </p:cNvSpPr>
          <p:nvPr/>
        </p:nvSpPr>
        <p:spPr>
          <a:xfrm>
            <a:off x="2133972" y="980728"/>
            <a:ext cx="6589199" cy="130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1218987">
              <a:lnSpc>
                <a:spcPct val="85000"/>
              </a:lnSpc>
            </a:pPr>
            <a:r>
              <a:rPr lang="cs-CZ" sz="4400" dirty="0">
                <a:solidFill>
                  <a:schemeClr val="tx1"/>
                </a:solidFill>
              </a:rPr>
              <a:t>Prostor pro dotazy </a:t>
            </a:r>
          </a:p>
          <a:p>
            <a:pPr algn="ctr" defTabSz="1218987">
              <a:lnSpc>
                <a:spcPct val="85000"/>
              </a:lnSpc>
            </a:pP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6" name="Picture 4" descr="SouvisejÃ­cÃ­ obrÃ¡zek">
            <a:extLst>
              <a:ext uri="{FF2B5EF4-FFF2-40B4-BE49-F238E27FC236}">
                <a16:creationId xmlns:a16="http://schemas.microsoft.com/office/drawing/2014/main" id="{311DBA35-E398-450A-A3B2-58976921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2132856"/>
            <a:ext cx="3868796" cy="38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56" y="610334"/>
            <a:ext cx="10351066" cy="125697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N</a:t>
            </a:r>
            <a:r>
              <a:rPr lang="cs" dirty="0"/>
              <a:t>a úvod</a:t>
            </a:r>
          </a:p>
        </p:txBody>
      </p:sp>
      <p:graphicFrame>
        <p:nvGraphicFramePr>
          <p:cNvPr id="4" name="Zástupný symbol pro obsah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14162" y="2076802"/>
          <a:ext cx="10350979" cy="371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56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03C5B14-C206-4B1E-9D64-4A6C64BE964A}"/>
              </a:ext>
            </a:extLst>
          </p:cNvPr>
          <p:cNvSpPr txBox="1">
            <a:spLocks/>
          </p:cNvSpPr>
          <p:nvPr/>
        </p:nvSpPr>
        <p:spPr>
          <a:xfrm>
            <a:off x="261764" y="144517"/>
            <a:ext cx="8352928" cy="4305226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dirty="0"/>
              <a:t>Pro dnešek je to vše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br>
              <a:rPr lang="cs-CZ" dirty="0">
                <a:sym typeface="Wingdings" panose="05000000000000000000" pitchFamily="2" charset="2"/>
              </a:rPr>
            </a:br>
            <a:endParaRPr lang="cs-CZ" dirty="0"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cs-CZ" dirty="0"/>
              <a:t>Těším se na pohodový školní rok a p</a:t>
            </a:r>
            <a:r>
              <a:rPr lang="cs-CZ" dirty="0">
                <a:sym typeface="Wingdings" panose="05000000000000000000" pitchFamily="2" charset="2"/>
              </a:rPr>
              <a:t>řeji pěkný večer!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13081-69E9-34A7-4B83-19640545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56" y="300699"/>
            <a:ext cx="10351066" cy="775653"/>
          </a:xfrm>
        </p:spPr>
        <p:txBody>
          <a:bodyPr/>
          <a:lstStyle/>
          <a:p>
            <a:r>
              <a:rPr lang="cs-CZ" u="sng" dirty="0"/>
              <a:t>Organizace školního roku 2022 –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625DBB-7B35-DA56-8FEB-6DB7BE075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56" y="1239436"/>
            <a:ext cx="10351066" cy="5125674"/>
          </a:xfrm>
        </p:spPr>
        <p:txBody>
          <a:bodyPr>
            <a:normAutofit/>
          </a:bodyPr>
          <a:lstStyle/>
          <a:p>
            <a:r>
              <a:rPr lang="cs-CZ" sz="2399" i="1" dirty="0">
                <a:ea typeface="Times New Roman" panose="02020603050405020304" pitchFamily="18" charset="0"/>
              </a:rPr>
              <a:t>začátek školního roku: </a:t>
            </a:r>
            <a:r>
              <a:rPr lang="cs-CZ" sz="2399" i="1" dirty="0">
                <a:ea typeface="Times New Roman" panose="02020603050405020304" pitchFamily="18" charset="0"/>
                <a:cs typeface="Arial" panose="020B0604020202020204" pitchFamily="34" charset="0"/>
              </a:rPr>
              <a:t>čtvrtek 1. září 2022.</a:t>
            </a:r>
            <a:endParaRPr lang="cs-CZ" sz="2399" dirty="0">
              <a:ea typeface="Times New Roman" panose="02020603050405020304" pitchFamily="18" charset="0"/>
            </a:endParaRPr>
          </a:p>
          <a:p>
            <a:r>
              <a:rPr lang="cs-CZ" sz="2399" i="1" dirty="0">
                <a:ea typeface="Times New Roman" panose="02020603050405020304" pitchFamily="18" charset="0"/>
              </a:rPr>
              <a:t>podzimní prázdniny: </a:t>
            </a:r>
            <a:r>
              <a:rPr lang="cs-CZ" sz="2399" i="1" dirty="0">
                <a:ea typeface="Times New Roman" panose="02020603050405020304" pitchFamily="18" charset="0"/>
                <a:cs typeface="Arial" panose="020B0604020202020204" pitchFamily="34" charset="0"/>
              </a:rPr>
              <a:t>středa 26. října a čtvrtek 27. října 2022.</a:t>
            </a:r>
            <a:endParaRPr lang="cs-CZ" sz="2399" dirty="0">
              <a:ea typeface="Times New Roman" panose="02020603050405020304" pitchFamily="18" charset="0"/>
            </a:endParaRPr>
          </a:p>
          <a:p>
            <a:r>
              <a:rPr lang="cs-CZ" sz="2399" i="1" dirty="0">
                <a:ea typeface="Times New Roman" panose="02020603050405020304" pitchFamily="18" charset="0"/>
              </a:rPr>
              <a:t>vánoční prázdniny:</a:t>
            </a:r>
            <a:r>
              <a:rPr lang="cs-CZ" sz="2399" dirty="0">
                <a:ea typeface="Times New Roman" panose="02020603050405020304" pitchFamily="18" charset="0"/>
              </a:rPr>
              <a:t> </a:t>
            </a:r>
            <a:r>
              <a:rPr lang="cs-CZ" sz="2399" i="1" dirty="0">
                <a:ea typeface="Times New Roman" panose="02020603050405020304" pitchFamily="18" charset="0"/>
                <a:cs typeface="Arial" panose="020B0604020202020204" pitchFamily="34" charset="0"/>
              </a:rPr>
              <a:t>pátek 23. prosince 2022 a končí v pondělí 2. ledna 2023</a:t>
            </a:r>
            <a:endParaRPr lang="cs-CZ" sz="2399" dirty="0">
              <a:ea typeface="Times New Roman" panose="02020603050405020304" pitchFamily="18" charset="0"/>
            </a:endParaRPr>
          </a:p>
          <a:p>
            <a:r>
              <a:rPr lang="cs-CZ" sz="2399" i="1" dirty="0">
                <a:ea typeface="Times New Roman" panose="02020603050405020304" pitchFamily="18" charset="0"/>
              </a:rPr>
              <a:t>konec 1. pololetí:</a:t>
            </a:r>
            <a:r>
              <a:rPr lang="cs-CZ" sz="2399" dirty="0">
                <a:ea typeface="Times New Roman" panose="02020603050405020304" pitchFamily="18" charset="0"/>
              </a:rPr>
              <a:t> úterý 31. ledna 2023</a:t>
            </a:r>
          </a:p>
          <a:p>
            <a:r>
              <a:rPr lang="cs-CZ" sz="2399" i="1" dirty="0">
                <a:ea typeface="Times New Roman" panose="02020603050405020304" pitchFamily="18" charset="0"/>
              </a:rPr>
              <a:t>jednodenní pololetní prázdniny: </a:t>
            </a:r>
            <a:r>
              <a:rPr lang="cs-CZ" sz="2399" i="1" dirty="0">
                <a:ea typeface="Times New Roman" panose="02020603050405020304" pitchFamily="18" charset="0"/>
                <a:cs typeface="Arial" panose="020B0604020202020204" pitchFamily="34" charset="0"/>
              </a:rPr>
              <a:t>pátek 3. února 2023</a:t>
            </a:r>
            <a:endParaRPr lang="cs-CZ" sz="2399" dirty="0">
              <a:ea typeface="Times New Roman" panose="02020603050405020304" pitchFamily="18" charset="0"/>
            </a:endParaRPr>
          </a:p>
          <a:p>
            <a:r>
              <a:rPr lang="cs-CZ" sz="2399" i="1" dirty="0">
                <a:ea typeface="Times New Roman" panose="02020603050405020304" pitchFamily="18" charset="0"/>
              </a:rPr>
              <a:t>jarní prázdniny:</a:t>
            </a:r>
            <a:r>
              <a:rPr lang="cs-CZ" sz="2399" dirty="0">
                <a:ea typeface="Times New Roman" panose="02020603050405020304" pitchFamily="18" charset="0"/>
              </a:rPr>
              <a:t> </a:t>
            </a:r>
            <a:r>
              <a:rPr lang="cs-CZ" sz="2399" i="1" dirty="0">
                <a:ea typeface="Times New Roman" panose="02020603050405020304" pitchFamily="18" charset="0"/>
              </a:rPr>
              <a:t>od pondělí 13. března do neděle 19. března 2023</a:t>
            </a:r>
            <a:endParaRPr lang="cs-CZ" sz="2399" dirty="0">
              <a:ea typeface="Times New Roman" panose="02020603050405020304" pitchFamily="18" charset="0"/>
            </a:endParaRPr>
          </a:p>
          <a:p>
            <a:r>
              <a:rPr lang="cs-CZ" sz="2399" i="1" dirty="0">
                <a:ea typeface="Times New Roman" panose="02020603050405020304" pitchFamily="18" charset="0"/>
              </a:rPr>
              <a:t>velikonoční prázdniny: </a:t>
            </a:r>
            <a:r>
              <a:rPr lang="cs-CZ" sz="2399" i="1" dirty="0">
                <a:ea typeface="Times New Roman" panose="02020603050405020304" pitchFamily="18" charset="0"/>
                <a:cs typeface="Arial" panose="020B0604020202020204" pitchFamily="34" charset="0"/>
              </a:rPr>
              <a:t>čtvrtek 6. dubna 2023</a:t>
            </a:r>
            <a:endParaRPr lang="cs-CZ" sz="2399" dirty="0">
              <a:ea typeface="Times New Roman" panose="02020603050405020304" pitchFamily="18" charset="0"/>
            </a:endParaRPr>
          </a:p>
          <a:p>
            <a:endParaRPr lang="cs-CZ" sz="1799" dirty="0"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ADFDBE-6D13-0679-E0CA-80066628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13081-69E9-34A7-4B83-19640545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56" y="300699"/>
            <a:ext cx="10351066" cy="77565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625DBB-7B35-DA56-8FEB-6DB7BE075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56" y="1239436"/>
            <a:ext cx="10351066" cy="5125674"/>
          </a:xfrm>
        </p:spPr>
        <p:txBody>
          <a:bodyPr>
            <a:normAutofit/>
          </a:bodyPr>
          <a:lstStyle/>
          <a:p>
            <a:r>
              <a:rPr lang="cs-CZ" sz="2399" i="1" dirty="0">
                <a:latin typeface="+mj-lt"/>
                <a:ea typeface="Times New Roman" panose="02020603050405020304" pitchFamily="18" charset="0"/>
              </a:rPr>
              <a:t>konec 2. pololetí: čtvrtek 29. června 2023</a:t>
            </a:r>
          </a:p>
          <a:p>
            <a:r>
              <a:rPr lang="cs-CZ" sz="2399" i="1" dirty="0">
                <a:latin typeface="+mj-lt"/>
                <a:ea typeface="Times New Roman" panose="02020603050405020304" pitchFamily="18" charset="0"/>
              </a:rPr>
              <a:t>hlavní prázdniny: 1. července 2023 do 3. září 2023</a:t>
            </a:r>
          </a:p>
          <a:p>
            <a:r>
              <a:rPr lang="cs-CZ" sz="2399" i="1" dirty="0">
                <a:latin typeface="+mj-lt"/>
                <a:ea typeface="Times New Roman" panose="02020603050405020304" pitchFamily="18" charset="0"/>
              </a:rPr>
              <a:t>vyučování v novém školním roce začne:  v pondělí 4. září 2023.</a:t>
            </a:r>
          </a:p>
          <a:p>
            <a:r>
              <a:rPr lang="cs-CZ" sz="2399" i="1" dirty="0">
                <a:latin typeface="+mj-lt"/>
                <a:ea typeface="Times New Roman" panose="02020603050405020304" pitchFamily="18" charset="0"/>
              </a:rPr>
              <a:t>Ředitelské dny: 24. a 25.10., 20.1., 26.5., 30.6.</a:t>
            </a:r>
          </a:p>
          <a:p>
            <a:r>
              <a:rPr lang="cs-CZ" sz="2399" i="1" dirty="0">
                <a:latin typeface="+mj-lt"/>
                <a:ea typeface="Times New Roman" panose="02020603050405020304" pitchFamily="18" charset="0"/>
              </a:rPr>
              <a:t>Pedagogické rady: </a:t>
            </a:r>
            <a:r>
              <a:rPr lang="cs-CZ" sz="2399" i="1" dirty="0" smtClean="0">
                <a:latin typeface="+mj-lt"/>
                <a:ea typeface="Times New Roman" panose="02020603050405020304" pitchFamily="18" charset="0"/>
              </a:rPr>
              <a:t>3</a:t>
            </a:r>
            <a:r>
              <a:rPr lang="cs-CZ" sz="2399" i="1" dirty="0">
                <a:latin typeface="+mj-lt"/>
                <a:ea typeface="Times New Roman" panose="02020603050405020304" pitchFamily="18" charset="0"/>
              </a:rPr>
              <a:t>. a 10.11., 20.1., 6.4., 26.5., 30.6.</a:t>
            </a:r>
          </a:p>
          <a:p>
            <a:r>
              <a:rPr lang="cs-CZ" sz="2399" i="1" dirty="0">
                <a:latin typeface="+mj-lt"/>
                <a:ea typeface="Times New Roman" panose="02020603050405020304" pitchFamily="18" charset="0"/>
              </a:rPr>
              <a:t>Třídní schůzky a informativní odpoledne: </a:t>
            </a:r>
            <a:r>
              <a:rPr lang="cs-CZ" sz="2399" b="1" i="1" dirty="0">
                <a:latin typeface="+mj-lt"/>
                <a:ea typeface="Times New Roman" panose="02020603050405020304" pitchFamily="18" charset="0"/>
              </a:rPr>
              <a:t>8.9.</a:t>
            </a:r>
            <a:r>
              <a:rPr lang="cs-CZ" sz="2399" i="1" dirty="0">
                <a:latin typeface="+mj-lt"/>
                <a:ea typeface="Times New Roman" panose="02020603050405020304" pitchFamily="18" charset="0"/>
              </a:rPr>
              <a:t>, 24.11., </a:t>
            </a:r>
            <a:r>
              <a:rPr lang="cs-CZ" sz="2399" b="1" i="1" dirty="0">
                <a:latin typeface="+mj-lt"/>
                <a:ea typeface="Times New Roman" panose="02020603050405020304" pitchFamily="18" charset="0"/>
              </a:rPr>
              <a:t>5.1.</a:t>
            </a:r>
            <a:r>
              <a:rPr lang="cs-CZ" sz="2399" i="1" dirty="0">
                <a:latin typeface="+mj-lt"/>
                <a:ea typeface="Times New Roman" panose="02020603050405020304" pitchFamily="18" charset="0"/>
              </a:rPr>
              <a:t>, 20.4., </a:t>
            </a:r>
            <a:r>
              <a:rPr lang="cs-CZ" sz="2399" b="1" i="1" dirty="0">
                <a:latin typeface="+mj-lt"/>
                <a:ea typeface="Times New Roman" panose="02020603050405020304" pitchFamily="18" charset="0"/>
              </a:rPr>
              <a:t>1.6.</a:t>
            </a:r>
          </a:p>
          <a:p>
            <a:endParaRPr lang="cs-CZ" sz="2399" i="1" dirty="0">
              <a:latin typeface="+mj-lt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ADFDBE-6D13-0679-E0CA-80066628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891DB-8E2D-989D-F5FE-A932277D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Školní řád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5210F8-D24C-8194-0C9E-E0FB0E8B0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334" y="2385720"/>
            <a:ext cx="3300124" cy="764782"/>
          </a:xfrm>
        </p:spPr>
        <p:txBody>
          <a:bodyPr/>
          <a:lstStyle/>
          <a:p>
            <a:r>
              <a:rPr lang="cs-CZ" sz="3199" dirty="0"/>
              <a:t>Mobilní telefony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F19EE3-90EE-FC1D-E0B0-824C827379D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1999" dirty="0"/>
              <a:t>nová pravidla</a:t>
            </a:r>
          </a:p>
          <a:p>
            <a:r>
              <a:rPr lang="cs-CZ" sz="1999" dirty="0"/>
              <a:t>Mobilní zóny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8A811D-B0CD-7BCD-8A7D-952A1F51D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028" y="2204864"/>
            <a:ext cx="3300124" cy="764783"/>
          </a:xfrm>
        </p:spPr>
        <p:txBody>
          <a:bodyPr/>
          <a:lstStyle/>
          <a:p>
            <a:r>
              <a:rPr lang="cs-CZ" sz="3199" dirty="0"/>
              <a:t>Školní docházka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6450D2C-30E6-C605-DAAE-BF51511F5B2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1799" dirty="0"/>
              <a:t>Příchody do školy</a:t>
            </a:r>
          </a:p>
          <a:p>
            <a:r>
              <a:rPr lang="cs-CZ" sz="1799" dirty="0"/>
              <a:t>Odchody ze školy</a:t>
            </a:r>
          </a:p>
          <a:p>
            <a:r>
              <a:rPr lang="cs-CZ" sz="1799" dirty="0"/>
              <a:t>Uvolňování </a:t>
            </a:r>
            <a:r>
              <a:rPr lang="cs-CZ" sz="1799" dirty="0" smtClean="0"/>
              <a:t>žáků </a:t>
            </a:r>
          </a:p>
          <a:p>
            <a:r>
              <a:rPr lang="cs-CZ" sz="1799" smtClean="0"/>
              <a:t>Omlouvání </a:t>
            </a:r>
            <a:r>
              <a:rPr lang="cs-CZ" sz="1799"/>
              <a:t>(Omluvenky do 48 hodin škola online)</a:t>
            </a:r>
          </a:p>
          <a:p>
            <a:endParaRPr lang="cs-CZ" sz="1799" smtClean="0"/>
          </a:p>
          <a:p>
            <a:endParaRPr lang="cs-CZ" sz="1799" dirty="0"/>
          </a:p>
          <a:p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29EFF05-F087-25E8-9255-412C09AB64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22" y="2003329"/>
            <a:ext cx="3300124" cy="764782"/>
          </a:xfrm>
        </p:spPr>
        <p:txBody>
          <a:bodyPr/>
          <a:lstStyle/>
          <a:p>
            <a:r>
              <a:rPr lang="cs-CZ" sz="3199" dirty="0" smtClean="0"/>
              <a:t>Školní knížka</a:t>
            </a:r>
            <a:endParaRPr lang="cs-CZ" sz="3199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50FED5A-87A0-096D-8050-F9D4BB035A51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38628" y="2203398"/>
            <a:ext cx="3300124" cy="3023089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sz="1999" dirty="0"/>
          </a:p>
          <a:p>
            <a:pPr algn="l">
              <a:lnSpc>
                <a:spcPct val="150000"/>
              </a:lnSpc>
            </a:pPr>
            <a:r>
              <a:rPr lang="cs-CZ" sz="1799" dirty="0"/>
              <a:t>Projít ve školní knížce školní řád (mobily, pozdní příchody, práva a povinnosti, uvolňování žáků, omlouvání,..)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76552CA8-11FA-958C-FA20-B3789DC8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56" y="610334"/>
            <a:ext cx="10351066" cy="125697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Š</a:t>
            </a:r>
            <a:r>
              <a:rPr lang="cs" dirty="0"/>
              <a:t>kola online</a:t>
            </a:r>
          </a:p>
        </p:txBody>
      </p:sp>
      <p:graphicFrame>
        <p:nvGraphicFramePr>
          <p:cNvPr id="4" name="Zástupný symbol pro obsah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917445"/>
              </p:ext>
            </p:extLst>
          </p:nvPr>
        </p:nvGraphicFramePr>
        <p:xfrm>
          <a:off x="914162" y="2076802"/>
          <a:ext cx="10350979" cy="371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8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13081-69E9-34A7-4B83-19640545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56" y="610335"/>
            <a:ext cx="10351066" cy="775653"/>
          </a:xfrm>
        </p:spPr>
        <p:txBody>
          <a:bodyPr/>
          <a:lstStyle/>
          <a:p>
            <a:r>
              <a:rPr lang="cs-CZ" dirty="0"/>
              <a:t>Dokumentace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625DBB-7B35-DA56-8FEB-6DB7BE075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56" y="1496795"/>
            <a:ext cx="10351066" cy="4868315"/>
          </a:xfrm>
        </p:spPr>
        <p:txBody>
          <a:bodyPr>
            <a:normAutofit fontScale="92500" lnSpcReduction="10000"/>
          </a:bodyPr>
          <a:lstStyle/>
          <a:p>
            <a:pPr marL="457063" indent="-457063">
              <a:tabLst>
                <a:tab pos="228531" algn="l"/>
              </a:tabLst>
            </a:pPr>
            <a:r>
              <a:rPr lang="cs-CZ" sz="2599" dirty="0">
                <a:latin typeface="+mj-lt"/>
                <a:ea typeface="Times New Roman" panose="02020603050405020304" pitchFamily="18" charset="0"/>
              </a:rPr>
              <a:t>prosíme o rychlé navrácení rozdaných dokumentů - zdrav. způsobilost, karta žáka…., doplnit emailové adresy</a:t>
            </a:r>
          </a:p>
          <a:p>
            <a:pPr marL="457063" indent="-457063">
              <a:tabLst>
                <a:tab pos="228531" algn="l"/>
              </a:tabLst>
            </a:pPr>
            <a:r>
              <a:rPr lang="cs-CZ" sz="2599" dirty="0">
                <a:latin typeface="+mj-lt"/>
                <a:ea typeface="Times New Roman" panose="02020603050405020304" pitchFamily="18" charset="0"/>
              </a:rPr>
              <a:t>školní fond – slouží k nákupu těchto věcí: pracovní sešity, portfolia, nástroje pro žákovské plánování, správce sítě, připojení na internet, kopírování materiálů, sešity, materiál na VV, kancelářské potřeby na výuku a příspěvek do třídních fondů + DOBROVOLNÝ PŘÍSPĚVEK NA SPOLEK PATRON – dochází k doobjednávání PS – do konce září budou rodiče informováni o jeho výši</a:t>
            </a:r>
          </a:p>
          <a:p>
            <a:r>
              <a:rPr lang="cs-CZ" sz="2599" dirty="0">
                <a:latin typeface="+mj-lt"/>
                <a:ea typeface="Times New Roman" panose="02020603050405020304" pitchFamily="18" charset="0"/>
              </a:rPr>
              <a:t>Patron – sdružení rodičů – dobrovolné příspěvky zůstávají jako v minulém roce – 300,- Kč (dobrovolná platba zahrnuta ve školním fondu) – vedení spolku – paní J. Maršálková, za párovou výuku paní V. </a:t>
            </a:r>
            <a:r>
              <a:rPr lang="cs-CZ" sz="2599" dirty="0" err="1">
                <a:latin typeface="+mj-lt"/>
                <a:ea typeface="Times New Roman" panose="02020603050405020304" pitchFamily="18" charset="0"/>
              </a:rPr>
              <a:t>Doležilová</a:t>
            </a:r>
            <a:endParaRPr lang="cs-CZ" sz="2599" dirty="0">
              <a:latin typeface="+mj-lt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ADFDBE-6D13-0679-E0CA-80066628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Akce třídy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052736"/>
            <a:ext cx="9081561" cy="5544616"/>
          </a:xfrm>
        </p:spPr>
        <p:txBody>
          <a:bodyPr>
            <a:normAutofit/>
          </a:bodyPr>
          <a:lstStyle/>
          <a:p>
            <a:pPr lvl="0"/>
            <a:endParaRPr lang="cs-CZ" sz="5700" dirty="0">
              <a:solidFill>
                <a:srgbClr val="002060"/>
              </a:solidFill>
              <a:ea typeface="+mj-ea"/>
              <a:cs typeface="+mj-cs"/>
            </a:endParaRPr>
          </a:p>
          <a:p>
            <a:pPr lvl="0"/>
            <a:r>
              <a:rPr lang="cs-CZ" sz="40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Toulcův</a:t>
            </a: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dvůr</a:t>
            </a: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Divadlo</a:t>
            </a: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Návštěva Pražského hradu</a:t>
            </a:r>
            <a:endParaRPr lang="cs-CZ" sz="4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4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Škola v přírodě (týden sportu )</a:t>
            </a:r>
          </a:p>
          <a:p>
            <a:pPr marL="0" lvl="0" indent="0">
              <a:buNone/>
            </a:pPr>
            <a:r>
              <a:rPr lang="cs-CZ" sz="25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cs-CZ" sz="25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19.6</a:t>
            </a:r>
            <a:r>
              <a:rPr lang="cs-CZ" sz="25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– </a:t>
            </a:r>
            <a:r>
              <a:rPr lang="cs-CZ" sz="25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23.6</a:t>
            </a:r>
            <a:r>
              <a:rPr lang="cs-CZ" sz="25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cs-CZ" sz="25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2023</a:t>
            </a:r>
            <a:endParaRPr lang="cs-CZ" sz="25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cs-CZ" sz="4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13081-69E9-34A7-4B83-19640545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56" y="610335"/>
            <a:ext cx="10351066" cy="775653"/>
          </a:xfrm>
        </p:spPr>
        <p:txBody>
          <a:bodyPr/>
          <a:lstStyle/>
          <a:p>
            <a:r>
              <a:rPr lang="cs-CZ" dirty="0"/>
              <a:t>Platby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625DBB-7B35-DA56-8FEB-6DB7BE075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56" y="1496795"/>
            <a:ext cx="10351066" cy="4868315"/>
          </a:xfrm>
        </p:spPr>
        <p:txBody>
          <a:bodyPr>
            <a:normAutofit/>
          </a:bodyPr>
          <a:lstStyle/>
          <a:p>
            <a:pPr marL="342797" indent="-342797">
              <a:buFont typeface="Symbol" panose="05050102010706020507" pitchFamily="18" charset="2"/>
              <a:buChar char=""/>
              <a:tabLst>
                <a:tab pos="457063" algn="l"/>
              </a:tabLst>
            </a:pPr>
            <a:endParaRPr lang="cs-CZ" sz="1799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797" indent="-342797">
              <a:buFont typeface="Symbol" panose="05050102010706020507" pitchFamily="18" charset="2"/>
              <a:buChar char=""/>
              <a:tabLst>
                <a:tab pos="457063" algn="l"/>
              </a:tabLst>
            </a:pPr>
            <a:r>
              <a:rPr lang="cs-CZ" sz="2399" dirty="0">
                <a:latin typeface="+mj-lt"/>
                <a:ea typeface="Times New Roman" panose="02020603050405020304" pitchFamily="18" charset="0"/>
              </a:rPr>
              <a:t>platby na číslo účtu 2016970000/6000, vždy uvádět variabilní symbol (má dítě v ŠK), specifický symbol – číslo akce, do popisu jméno a třídu</a:t>
            </a:r>
          </a:p>
          <a:p>
            <a:pPr marL="0" indent="0">
              <a:buNone/>
              <a:tabLst>
                <a:tab pos="457063" algn="l"/>
              </a:tabLst>
            </a:pPr>
            <a:endParaRPr lang="cs-CZ" sz="2399" dirty="0">
              <a:latin typeface="+mj-lt"/>
              <a:ea typeface="Times New Roman" panose="02020603050405020304" pitchFamily="18" charset="0"/>
            </a:endParaRPr>
          </a:p>
          <a:p>
            <a:pPr marL="342797" indent="-342797">
              <a:buFont typeface="Symbol" panose="05050102010706020507" pitchFamily="18" charset="2"/>
              <a:buChar char=""/>
              <a:tabLst>
                <a:tab pos="457063" algn="l"/>
              </a:tabLst>
            </a:pPr>
            <a:r>
              <a:rPr lang="cs-CZ" sz="2399" dirty="0">
                <a:latin typeface="+mj-lt"/>
                <a:ea typeface="Times New Roman" panose="02020603050405020304" pitchFamily="18" charset="0"/>
              </a:rPr>
              <a:t>číslo účtu pro ŠD + </a:t>
            </a:r>
            <a:r>
              <a:rPr lang="cs-CZ" sz="2399" dirty="0" err="1">
                <a:latin typeface="+mj-lt"/>
                <a:ea typeface="Times New Roman" panose="02020603050405020304" pitchFamily="18" charset="0"/>
              </a:rPr>
              <a:t>Klubík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  2016970019/6000, </a:t>
            </a:r>
            <a:r>
              <a:rPr lang="cs-CZ" sz="2399" dirty="0" err="1">
                <a:latin typeface="+mj-lt"/>
                <a:ea typeface="Times New Roman" panose="02020603050405020304" pitchFamily="18" charset="0"/>
              </a:rPr>
              <a:t>spec.symbol</a:t>
            </a:r>
            <a:r>
              <a:rPr lang="cs-CZ" sz="2399" dirty="0">
                <a:latin typeface="+mj-lt"/>
                <a:ea typeface="Times New Roman" panose="02020603050405020304" pitchFamily="18" charset="0"/>
              </a:rPr>
              <a:t> 333</a:t>
            </a:r>
          </a:p>
          <a:p>
            <a:pPr marL="342797" indent="-342797">
              <a:buFont typeface="Symbol" panose="05050102010706020507" pitchFamily="18" charset="2"/>
              <a:buChar char=""/>
              <a:tabLst>
                <a:tab pos="457063" algn="l"/>
              </a:tabLst>
            </a:pPr>
            <a:endParaRPr lang="cs-CZ" sz="2399" dirty="0">
              <a:latin typeface="+mj-lt"/>
              <a:ea typeface="Times New Roman" panose="02020603050405020304" pitchFamily="18" charset="0"/>
            </a:endParaRPr>
          </a:p>
          <a:p>
            <a:r>
              <a:rPr lang="cs-CZ" dirty="0" smtClean="0"/>
              <a:t>Variabilní symbol: rok nástupu do 1.třídy+ označení třídy1=A,2=B, 3=C + číslo v třídním výkazu. </a:t>
            </a:r>
            <a:r>
              <a:rPr lang="cs-CZ" dirty="0" err="1" smtClean="0"/>
              <a:t>Př</a:t>
            </a:r>
            <a:r>
              <a:rPr lang="cs-CZ" dirty="0" smtClean="0"/>
              <a:t>: 201921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ADFDBE-6D13-0679-E0CA-80066628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662</Words>
  <Application>Microsoft Office PowerPoint</Application>
  <PresentationFormat>Vlastní</PresentationFormat>
  <Paragraphs>134</Paragraphs>
  <Slides>20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Comic Sans MS</vt:lpstr>
      <vt:lpstr>Symbol</vt:lpstr>
      <vt:lpstr>Times New Roman</vt:lpstr>
      <vt:lpstr>Wingdings</vt:lpstr>
      <vt:lpstr>Books_16x9</vt:lpstr>
      <vt:lpstr>Třídní schůzky   Vítejte ve 4.B </vt:lpstr>
      <vt:lpstr>Na úvod</vt:lpstr>
      <vt:lpstr>Organizace školního roku 2022 – 2023</vt:lpstr>
      <vt:lpstr>Prezentace aplikace PowerPoint</vt:lpstr>
      <vt:lpstr>Školní řád</vt:lpstr>
      <vt:lpstr>Škola online</vt:lpstr>
      <vt:lpstr>Dokumentace</vt:lpstr>
      <vt:lpstr>Akce třídy</vt:lpstr>
      <vt:lpstr>Platby</vt:lpstr>
      <vt:lpstr>Studovna</vt:lpstr>
      <vt:lpstr>Provoz školy</vt:lpstr>
      <vt:lpstr>Školní poradenské pracoviště</vt:lpstr>
      <vt:lpstr>Rozvrh - předměty</vt:lpstr>
      <vt:lpstr>Nestandardní hodiny </vt:lpstr>
      <vt:lpstr>Učebnice, portfolia,…</vt:lpstr>
      <vt:lpstr>Pravidla pro hodnocení</vt:lpstr>
      <vt:lpstr>Výuka </vt:lpstr>
      <vt:lpstr>Kontakt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2016-09-14T09:36:32Z</dcterms:created>
  <dcterms:modified xsi:type="dcterms:W3CDTF">2022-09-08T14:33:33Z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