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30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344727" cy="6876210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5495637" y="1104297"/>
            <a:ext cx="4729180" cy="22775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5400" dirty="0">
                <a:solidFill>
                  <a:schemeClr val="accent2">
                    <a:lumMod val="75000"/>
                  </a:schemeClr>
                </a:solidFill>
                <a:latin typeface="Calisto MT" panose="02040603050505030304" pitchFamily="18" charset="0"/>
              </a:rPr>
              <a:t>5</a:t>
            </a:r>
            <a:r>
              <a:rPr lang="cs-CZ" sz="5400" dirty="0" smtClean="0">
                <a:solidFill>
                  <a:schemeClr val="accent2">
                    <a:lumMod val="75000"/>
                  </a:schemeClr>
                </a:solidFill>
                <a:latin typeface="Calisto MT" panose="02040603050505030304" pitchFamily="18" charset="0"/>
              </a:rPr>
              <a:t>. týden března</a:t>
            </a:r>
          </a:p>
          <a:p>
            <a:pPr algn="ctr"/>
            <a:r>
              <a:rPr lang="cs-CZ" sz="4400" dirty="0" smtClean="0">
                <a:solidFill>
                  <a:schemeClr val="accent2">
                    <a:lumMod val="75000"/>
                  </a:schemeClr>
                </a:solidFill>
                <a:latin typeface="Calisto MT" panose="02040603050505030304" pitchFamily="18" charset="0"/>
              </a:rPr>
              <a:t>(28.3. – </a:t>
            </a:r>
            <a:r>
              <a:rPr lang="cs-CZ" sz="4400" dirty="0">
                <a:solidFill>
                  <a:schemeClr val="accent2">
                    <a:lumMod val="75000"/>
                  </a:schemeClr>
                </a:solidFill>
                <a:latin typeface="Calisto MT" panose="02040603050505030304" pitchFamily="18" charset="0"/>
              </a:rPr>
              <a:t>1</a:t>
            </a:r>
            <a:r>
              <a:rPr lang="cs-CZ" sz="4400" dirty="0" smtClean="0">
                <a:solidFill>
                  <a:schemeClr val="accent2">
                    <a:lumMod val="75000"/>
                  </a:schemeClr>
                </a:solidFill>
                <a:latin typeface="Calisto MT" panose="02040603050505030304" pitchFamily="18" charset="0"/>
              </a:rPr>
              <a:t>.3.)</a:t>
            </a:r>
          </a:p>
          <a:p>
            <a:pPr algn="ctr"/>
            <a:r>
              <a:rPr lang="cs-CZ" sz="4400" dirty="0" smtClean="0">
                <a:solidFill>
                  <a:schemeClr val="accent2">
                    <a:lumMod val="75000"/>
                  </a:schemeClr>
                </a:solidFill>
                <a:latin typeface="Calisto MT" panose="02040603050505030304" pitchFamily="18" charset="0"/>
              </a:rPr>
              <a:t>8.AB</a:t>
            </a:r>
            <a:endParaRPr lang="cs-CZ" sz="5400" dirty="0">
              <a:solidFill>
                <a:schemeClr val="accent2">
                  <a:lumMod val="75000"/>
                </a:schemeClr>
              </a:solidFill>
              <a:latin typeface="Calisto MT" panose="02040603050505030304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726915" y="5532581"/>
            <a:ext cx="46249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  <a:latin typeface="Calisto MT" panose="02040603050505030304" pitchFamily="18" charset="0"/>
              </a:rPr>
              <a:t>Mnohočleny – násobení, vzorce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  <a:latin typeface="Calisto MT" panose="02040603050505030304" pitchFamily="18" charset="0"/>
              </a:rPr>
              <a:t>Thaletova věta</a:t>
            </a:r>
            <a:endParaRPr lang="cs-CZ" sz="2400" dirty="0">
              <a:solidFill>
                <a:schemeClr val="accent2">
                  <a:lumMod val="75000"/>
                </a:schemeClr>
              </a:solidFill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933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TÝDNE A TÝDENNÍ PLÁN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K násobení mnohočlenů využiji vzorce – odvodím je, nebo si je zapamatuji</a:t>
            </a:r>
          </a:p>
          <a:p>
            <a:r>
              <a:rPr lang="cs-CZ" dirty="0" smtClean="0"/>
              <a:t>Vysvětlím, co je Thaletova kružnice a využiji jejích vlastností při rýsování trojúhelníku</a:t>
            </a:r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Vypracuj pracovní list, který dostaneš na první hodině týdne</a:t>
            </a:r>
          </a:p>
          <a:p>
            <a:r>
              <a:rPr lang="cs-CZ" dirty="0" smtClean="0"/>
              <a:t>TDÚ je také uložený v </a:t>
            </a:r>
            <a:r>
              <a:rPr lang="cs-CZ" dirty="0" err="1" smtClean="0"/>
              <a:t>Teams</a:t>
            </a:r>
            <a:endParaRPr lang="cs-CZ" dirty="0" smtClean="0"/>
          </a:p>
          <a:p>
            <a:r>
              <a:rPr lang="cs-CZ" dirty="0" smtClean="0"/>
              <a:t>Všechny úlohy vyřeš, vždy uváděj i své postupy řešení</a:t>
            </a:r>
          </a:p>
          <a:p>
            <a:r>
              <a:rPr lang="cs-CZ" dirty="0" smtClean="0"/>
              <a:t>Správné řešení bude ve čtvrtek po 15. hodině v </a:t>
            </a:r>
            <a:r>
              <a:rPr lang="cs-CZ" dirty="0" err="1" smtClean="0"/>
              <a:t>Teams</a:t>
            </a:r>
            <a:endParaRPr lang="cs-CZ" dirty="0" smtClean="0"/>
          </a:p>
          <a:p>
            <a:r>
              <a:rPr lang="cs-CZ" dirty="0" smtClean="0"/>
              <a:t>Na páteční hodině se můžeš zeptat na případné nejasnosti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229386" y="5625219"/>
            <a:ext cx="68336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Na páteční konzultační hodině si test za únor dopíší ti, kteří jej ještě nepsali a ti, kteří si chtějí vylepšit známku.</a:t>
            </a:r>
            <a:endParaRPr lang="cs-CZ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044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2336800"/>
            <a:ext cx="3854528" cy="440270"/>
          </a:xfrm>
        </p:spPr>
        <p:txBody>
          <a:bodyPr>
            <a:normAutofit fontScale="90000"/>
          </a:bodyPr>
          <a:lstStyle/>
          <a:p>
            <a:r>
              <a:rPr lang="cs-CZ" sz="2400" dirty="0" smtClean="0"/>
              <a:t>1. hodina týdne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7644" y="2336800"/>
            <a:ext cx="4513541" cy="2558473"/>
          </a:xfrm>
        </p:spPr>
        <p:txBody>
          <a:bodyPr>
            <a:normAutofit/>
          </a:bodyPr>
          <a:lstStyle/>
          <a:p>
            <a:r>
              <a:rPr lang="cs-CZ" sz="2400" dirty="0" smtClean="0"/>
              <a:t>Ukážeme si, jak funguje známý vzorec pro úpravu mnohočlenů</a:t>
            </a:r>
          </a:p>
          <a:p>
            <a:r>
              <a:rPr lang="cs-CZ" sz="2400" dirty="0" smtClean="0"/>
              <a:t>Procvičíme násobení mnohočlenů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</a:rPr>
              <a:t>NÁSOBENÍ MNOHOČLENŮ</a:t>
            </a:r>
          </a:p>
          <a:p>
            <a:r>
              <a:rPr lang="cs-CZ" sz="2400" i="1" dirty="0" smtClean="0">
                <a:solidFill>
                  <a:schemeClr val="accent2">
                    <a:lumMod val="75000"/>
                  </a:schemeClr>
                </a:solidFill>
              </a:rPr>
              <a:t>(a + b)</a:t>
            </a:r>
            <a:r>
              <a:rPr lang="en-GB" sz="2400" i="1" dirty="0" smtClean="0">
                <a:solidFill>
                  <a:schemeClr val="accent2">
                    <a:lumMod val="75000"/>
                  </a:schemeClr>
                </a:solidFill>
              </a:rPr>
              <a:t>^</a:t>
            </a:r>
            <a:r>
              <a:rPr lang="cs-CZ" sz="2400" i="1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endParaRPr lang="cs-CZ" sz="2400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586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2336800"/>
            <a:ext cx="3854528" cy="440270"/>
          </a:xfrm>
        </p:spPr>
        <p:txBody>
          <a:bodyPr>
            <a:normAutofit fontScale="90000"/>
          </a:bodyPr>
          <a:lstStyle/>
          <a:p>
            <a:r>
              <a:rPr lang="cs-CZ" sz="2400" dirty="0"/>
              <a:t>2</a:t>
            </a:r>
            <a:r>
              <a:rPr lang="cs-CZ" sz="2400" dirty="0" smtClean="0"/>
              <a:t>. hodina týdne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7644" y="2336800"/>
            <a:ext cx="4513541" cy="2429164"/>
          </a:xfrm>
        </p:spPr>
        <p:txBody>
          <a:bodyPr>
            <a:normAutofit/>
          </a:bodyPr>
          <a:lstStyle/>
          <a:p>
            <a:r>
              <a:rPr lang="cs-CZ" sz="2400" dirty="0" smtClean="0"/>
              <a:t>Odvodíme další vzorce, které pomáhají k násobení mnohočlenů</a:t>
            </a:r>
          </a:p>
          <a:p>
            <a:r>
              <a:rPr lang="cs-CZ" sz="2400" dirty="0" smtClean="0"/>
              <a:t>Procvičíme práci se vzorci</a:t>
            </a:r>
            <a:endParaRPr lang="cs-CZ" sz="240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</a:rPr>
              <a:t>DALŠÍ VZORCE PRO NÁSOBENÍ MNOHOČLENŮ</a:t>
            </a:r>
            <a:endParaRPr lang="cs-CZ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835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2336800"/>
            <a:ext cx="3854528" cy="440270"/>
          </a:xfrm>
        </p:spPr>
        <p:txBody>
          <a:bodyPr>
            <a:normAutofit fontScale="90000"/>
          </a:bodyPr>
          <a:lstStyle/>
          <a:p>
            <a:r>
              <a:rPr lang="cs-CZ" sz="2400" dirty="0"/>
              <a:t>3</a:t>
            </a:r>
            <a:r>
              <a:rPr lang="cs-CZ" sz="2400" dirty="0" smtClean="0"/>
              <a:t>. hodina týdne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84438" y="2336800"/>
            <a:ext cx="4959926" cy="254923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cs-CZ" sz="2400" dirty="0" smtClean="0"/>
              <a:t>Odpočineme si od mnohočlenů a odvodíme si jednu důležitou množinu bodů</a:t>
            </a:r>
            <a:endParaRPr lang="cs-CZ" sz="240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</a:rPr>
              <a:t>THALETOVA VĚTA</a:t>
            </a:r>
            <a:endParaRPr lang="cs-CZ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413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2336800"/>
            <a:ext cx="3854528" cy="440270"/>
          </a:xfrm>
        </p:spPr>
        <p:txBody>
          <a:bodyPr>
            <a:normAutofit fontScale="90000"/>
          </a:bodyPr>
          <a:lstStyle/>
          <a:p>
            <a:r>
              <a:rPr lang="cs-CZ" sz="2400" dirty="0"/>
              <a:t>4</a:t>
            </a:r>
            <a:r>
              <a:rPr lang="cs-CZ" sz="2400" dirty="0" smtClean="0"/>
              <a:t>. hodina týdne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84438" y="2336800"/>
            <a:ext cx="4959926" cy="254923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cs-CZ" sz="2400" dirty="0" smtClean="0"/>
              <a:t>Vrátíme se k učivu tohoto týdne – procvičíme a doděláme vše, v čem nemáme úplně jasno</a:t>
            </a:r>
            <a:endParaRPr lang="cs-CZ" sz="240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</a:rPr>
              <a:t>OPAKOVÁNÍ, PROCVIČOVÁNÍ</a:t>
            </a:r>
            <a:endParaRPr lang="cs-CZ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819924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222</TotalTime>
  <Words>208</Words>
  <Application>Microsoft Office PowerPoint</Application>
  <PresentationFormat>Širokoúhlá obrazovka</PresentationFormat>
  <Paragraphs>29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Calisto MT</vt:lpstr>
      <vt:lpstr>Trebuchet MS</vt:lpstr>
      <vt:lpstr>Wingdings 3</vt:lpstr>
      <vt:lpstr>Fazeta</vt:lpstr>
      <vt:lpstr>Prezentace aplikace PowerPoint</vt:lpstr>
      <vt:lpstr>CÍLE TÝDNE A TÝDENNÍ PLÁN</vt:lpstr>
      <vt:lpstr>1. hodina týdne</vt:lpstr>
      <vt:lpstr>2. hodina týdne</vt:lpstr>
      <vt:lpstr>3. hodina týdne</vt:lpstr>
      <vt:lpstr>4. hodina týdne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Pařízková Ivana</dc:creator>
  <cp:lastModifiedBy>Pařízková Ivana</cp:lastModifiedBy>
  <cp:revision>21</cp:revision>
  <dcterms:created xsi:type="dcterms:W3CDTF">2022-02-27T20:23:36Z</dcterms:created>
  <dcterms:modified xsi:type="dcterms:W3CDTF">2022-03-27T20:28:17Z</dcterms:modified>
  <cp:contentStatus>Konečný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