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7"/>
  </p:notesMasterIdLst>
  <p:sldIdLst>
    <p:sldId id="256" r:id="rId2"/>
    <p:sldId id="259" r:id="rId3"/>
    <p:sldId id="266" r:id="rId4"/>
    <p:sldId id="257" r:id="rId5"/>
    <p:sldId id="258" r:id="rId6"/>
    <p:sldId id="260" r:id="rId7"/>
    <p:sldId id="263" r:id="rId8"/>
    <p:sldId id="262" r:id="rId9"/>
    <p:sldId id="265" r:id="rId10"/>
    <p:sldId id="268" r:id="rId11"/>
    <p:sldId id="269" r:id="rId12"/>
    <p:sldId id="270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6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4BE863-985A-44C9-AB34-5BF3A029AB3C}" type="datetimeFigureOut">
              <a:rPr lang="cs-CZ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51D242-BD87-4F68-B8D1-04260D0BCA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n_Lucembursk%C3%B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5800" y="7358063"/>
            <a:ext cx="5486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>
                <a:hlinkClick r:id="rId3"/>
              </a:rPr>
              <a:t>http://cs.wikipedia.org/wiki/Jan_Lucembursk%C3%BD</a:t>
            </a: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C2010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Jan Lucemburský – Wikipedie, otevřená encyklopedie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23.3.2010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4687E-66C0-4D00-9DB2-6D0F00490C8A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 Průvod Karla IV. Poveze korunovační klenoty na Karlštejn – Novinky.cz</a:t>
            </a:r>
            <a:r>
              <a:rPr lang="cs-CZ" altLang="cs-CZ"/>
              <a:t> [online].  c2010,  [cit.  2010-03-28 ].  URL: &lt;http://www.novinky.cz/cestovani/141659-pruvod-karla-iv-poveze-korunovacni-klenoty-na-karlstejn.html&gt;.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DEC70-3B7C-467D-80D0-8ADCFEDE9FD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http://info-koktejl.cz/gallery/1200440970.jpg   </a:t>
            </a:r>
            <a:r>
              <a:rPr lang="cs-CZ" altLang="cs-CZ"/>
              <a:t>[online].  c2008 ,  [cit.  2010-03-23 ].  URL: &lt;http://info-koktejl.cz/gallery/1200440970.jpg &gt;.  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1A8EBA-6918-4B0A-94F8-8C489FF96CAD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Soubor HRR:14Jh.jpg – Wikipedie, otevřená encyklopedie</a:t>
            </a:r>
            <a:r>
              <a:rPr lang="cs-CZ" altLang="cs-CZ"/>
              <a:t> [online].  , [cit.  2010-03-27 ].  URL:&lt;http://cs.wikipedia.org/wiki/Soubor:HRR_14Jh.jpg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 &gt;. 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CAC39-78F2-472B-BD20-D0A72A90998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http://upload.wikimedia.org/wikipedia/commons/2/2f/Země_koruny_české.jpg  </a:t>
            </a:r>
            <a:r>
              <a:rPr lang="cs-CZ" altLang="cs-CZ"/>
              <a:t>[online].  c2008 ,  [cit.  2010-03-23 ].  URL: &lt;http:// upload.wikimedia.org/wikipedia/commons/2/2f/Zem%C4%9B_Koruny_%C4%8Desk%C3%A9.jpg &gt;.  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B0A40-A991-469C-A50E-45BB1F898BC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83A455-2513-4A28-806A-DEE13922BA42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 i="1"/>
              <a:t>Karel IV, internetovyý obchod, předlohy pro vyšíváni – RucniPrace.cz </a:t>
            </a:r>
            <a:r>
              <a:rPr lang="cs-CZ" altLang="cs-CZ"/>
              <a:t>[online].  c2010 ,  [cit.  2010-03-27 ].  URL: &lt;http://www.rucniprace.cz/obchod/pp382-karel-iv.php&gt;.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8FCAE-2CD9-44C8-A9B1-B4E35716642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http://www.ekscr.cz/content/images/Karel_IV__na_web_ISJ.jpg  </a:t>
            </a:r>
            <a:r>
              <a:rPr lang="cs-CZ" altLang="cs-CZ"/>
              <a:t>[online].  c2010 ,  [cit.  2010-03-27 ].  URL: &lt;http://www.ekscr.cz/content/images/Karel_IV__na_web_ISJ.jpg &gt;.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35615-9882-484C-83B4-E99CFE93918B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 </a:t>
            </a:r>
            <a:r>
              <a:rPr lang="cs-CZ" altLang="cs-CZ"/>
              <a:t>www.ceskatelevize.cz/specialy/nejvetsicech/img/osobnosti/vitez/kareliv.jpg [online].  c2005 ,  [cit.  2010-03-27 ].  URL: &lt;www.ceskatelevize.cz/specialy/nejvetsicech/img/osobnosti/vitez/kareliv.jpg&gt;.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00FA17-7C7A-4073-9969-23E6A347F7C9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i="1"/>
              <a:t>http:// data.czechtourism.com/fotografie/2008-04/foto/2008-04-11-180628-pamatky-karlstejn.jpg</a:t>
            </a:r>
            <a:r>
              <a:rPr lang="cs-CZ" altLang="cs-CZ"/>
              <a:t>  [online].  c2008 ,  [cit.  2010-03-28 ].  URL: &lt;http:// data.czechtourism.com/fotografie/2008-04/foto/2008-04-11-180628-pamatky-karlstejn.jpg &gt;.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79703-8719-4F62-A0D0-DD07B018F4B2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E22BF-467A-47C5-AD4A-265A08D91D6C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E2BE44B-3C5B-44D7-8558-78AEC75F55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485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9160E-B9B0-482A-9732-66858264690A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3A2A6-D811-4963-A19F-517C468F4B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9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4F3C8-524F-428D-9A3B-039DAA46AB52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A20FB-AE90-45F5-82E2-ABCCC8D97B1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16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2B94-0690-49A3-96E9-AC55F37E9414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F0F3E-95EF-4ABA-96D2-78085DAACD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3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8824F0-B5FB-4558-B9F4-D416C3CE0FA5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89C70D8-E17C-4BC1-ACCA-DB5CCDC4C54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014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E8527-2E71-4223-837D-F86A0EDEF4F0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32F2F-D5FC-48FF-B729-AE687C74A8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18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7ECFA-383E-44FD-932A-88C8BA7257AE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9B66D-6FF1-4A75-874F-68B2CEBECD7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78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5DF2B94-0690-49A3-96E9-AC55F37E9414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F0F3E-95EF-4ABA-96D2-78085DAACD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34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78D81-B106-49D6-B8A1-B9C50F4A9D78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212E3-EBA9-4A16-BF96-111EAC720D2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912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52A43-3809-406E-9CC6-C05A4A006D91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532C0-1CFA-49F7-BB0B-76B7377A828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375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642BC-E45B-4DA0-A244-0C6E2506F29B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C97B7-738B-402C-9B31-2DE4EB69343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4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5DF2B94-0690-49A3-96E9-AC55F37E9414}" type="datetimeFigureOut">
              <a:rPr lang="cs-CZ" smtClean="0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8CF0F3E-95EF-4ABA-96D2-78085DAACD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1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416304" cy="189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Lucemburkové na českém trůně </a:t>
            </a:r>
            <a:br>
              <a:rPr lang="cs-CZ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(Jan a </a:t>
            </a:r>
            <a:r>
              <a:rPr lang="cs-CZ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arel IV.)</a:t>
            </a:r>
            <a:endParaRPr lang="cs-CZ" cap="non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172200" cy="500063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Mgr. Eva </a:t>
            </a:r>
            <a:r>
              <a:rPr lang="cs-CZ" dirty="0" err="1">
                <a:solidFill>
                  <a:schemeClr val="tx1"/>
                </a:solidFill>
              </a:rPr>
              <a:t>Moravčíková</a:t>
            </a:r>
            <a:endParaRPr lang="cs-CZ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ZŠ U Školy</a:t>
            </a:r>
          </a:p>
        </p:txBody>
      </p:sp>
      <p:sp>
        <p:nvSpPr>
          <p:cNvPr id="9220" name="TextovéPole 8"/>
          <p:cNvSpPr txBox="1">
            <a:spLocks noChangeArrowheads="1"/>
          </p:cNvSpPr>
          <p:nvPr/>
        </p:nvSpPr>
        <p:spPr bwMode="auto">
          <a:xfrm>
            <a:off x="2364036" y="559528"/>
            <a:ext cx="4343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1300" dirty="0">
                <a:solidFill>
                  <a:srgbClr val="000000"/>
                </a:solidFill>
                <a:latin typeface="Times New Roman - 18"/>
              </a:rPr>
              <a:t>Prezentace byla vytvořena v rámci projektu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 - 18"/>
              </a:rPr>
              <a:t>Podpora moderních forem výuky na ZŠ Libereckého kraje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5125"/>
            <a:ext cx="554513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28625"/>
            <a:ext cx="7467600" cy="6045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diplomatická jednání a sňatky „z rozumu“ (Blanka z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Valois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Anna Falcká, Anna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Svídnická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Alžběta Pomořanská)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synové: Václav, Jan, Zikmund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1344 – založeno arcibiskupství v Praze – 1. arcibiskup – Arnošt z Pardubic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nechal vyhotovit korunovační klenoty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o  omezení moci panstva – zákoník „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Maiestas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Carolina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neprošlo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císař – Zlatá bula (1356) – výjimečné postavení Českého království v říši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sepsal „Vita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Caroli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vlastní životopis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přezdívka – „Otec vlasti“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74676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Domnělá 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podoba </a:t>
            </a:r>
            <a:b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Karla </a:t>
            </a: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Zástupný symbol pro obsah 3" descr="kare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570162"/>
            <a:ext cx="2381250" cy="3152775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63272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Dobová vyobrazení Karla IV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Zástupný symbol pro obsah 3" descr="karel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7" y="2120900"/>
            <a:ext cx="2977705" cy="4051300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Zástupný symbol pro obsah 3" descr="kareli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642938"/>
            <a:ext cx="6162675" cy="5572125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Karlštejn:</a:t>
            </a:r>
          </a:p>
        </p:txBody>
      </p:sp>
      <p:pic>
        <p:nvPicPr>
          <p:cNvPr id="36867" name="Zástupný symbol pro obsah 3" descr="karlštej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16" y="2120900"/>
            <a:ext cx="5221568" cy="4051300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Zástupný symbol pro obsah 3" descr="klenot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10" y="2120900"/>
            <a:ext cx="6092180" cy="4051300"/>
          </a:xfrm>
        </p:spPr>
      </p:pic>
      <p:sp>
        <p:nvSpPr>
          <p:cNvPr id="38915" name="TextovéPole 4"/>
          <p:cNvSpPr txBox="1">
            <a:spLocks noChangeArrowheads="1"/>
          </p:cNvSpPr>
          <p:nvPr/>
        </p:nvSpPr>
        <p:spPr bwMode="auto">
          <a:xfrm>
            <a:off x="357188" y="357188"/>
            <a:ext cx="322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7030A0"/>
                </a:solidFill>
              </a:rPr>
              <a:t>Korunovační klenoty: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Lucemburský 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1310 – 1346)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  –  Jindřich VII. Lucemburský (císař Sv. ř. ř.)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  – Eliška Přemyslovna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světě  –  uznávaný bojovník a diplomat, obliba rytířských turnajů, šíření slávy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Českém království – „Král cizinec“ 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spory s českou šlechtou (x Jindřich z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Lipé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1333 udělil synovi Karlovi titul markrabě moravský</a:t>
            </a: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1346  –  zahynul v bitvě u Kresčaku (na straně Francouzů ve stoleté válce)</a:t>
            </a:r>
          </a:p>
          <a:p>
            <a:pPr algn="just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Zajímavosti ze soukromého života J.L.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7467600" cy="52593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manželkou Eliškou si příliš nerozuměl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Eliška snila o slávě Českého království x Jan se o domácí české záležitosti tolik nezajímal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Eliška uvězněna na Mělníce, odebrány děti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prvorozený syn Václav (Karel IV.) – odvezen v 7 letech do Francie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bitvě u Kresčaku bojoval Jan slepý – v bitvě bojoval na koni uvázaném mezi dvěma koňmi rytířů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porážce J.L. odnesli do stanu vítězného anglického prince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princ si vzal na památku statečného rytíře z jeho přilby tři supí pera 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Bitva u Kresčaku: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357298"/>
            <a:ext cx="7467600" cy="4873752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„Když zaslechl povel k boji, zeptal se, kde je jeho syn Karel. Průvodci mu řekli, že nevědí, že se však nejspíš někde bije, načež král pravil:"Pánové, jste dnes všichni mými přáteli a bratry ve zbrani, proto vás žádám, jelikož sám jsem slepý, veďte mne tak daleko do bitevní vřavy, abych měl nepřátele na dosah meče." Rytíři souhlasili, a protože ho nechtěli ztratit v mačkanici lidí, svázali otěže koní dohromady. Krále pak dle jeho přání vysunuli o něco kupředu a tímto způsobem postupovali proti Angličanům... Postoupili však příliš kupředu a byli všichni na místě pobiti. Ráno je nalezli na zemi mrtvé, s koňmi navzájem spojenými.“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„Toho bohdá nebude, aby český král z boje utíkal.“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r">
              <a:defRPr/>
            </a:pPr>
            <a:r>
              <a:rPr lang="cs-CZ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(Zbraslavská kronika)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746760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Domnělá podoba Jana Lucemburského </a:t>
            </a: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1296–1346):</a:t>
            </a:r>
          </a:p>
        </p:txBody>
      </p:sp>
      <p:pic>
        <p:nvPicPr>
          <p:cNvPr id="16387" name="Zástupný symbol pro obsah 3" descr="Jan Lucemburský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41575"/>
            <a:ext cx="2590800" cy="3409950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2267746" cy="6408712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J.L. připojil k </a:t>
            </a: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Čechám:</a:t>
            </a:r>
            <a:b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Chebsko</a:t>
            </a:r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Horní i dolní Lužici</a:t>
            </a:r>
            <a:b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Ašsko</a:t>
            </a:r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Slezsko</a:t>
            </a:r>
            <a:endParaRPr lang="cs-CZ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Zástupný symbol pro obsah 3" descr="map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5" y="-18255"/>
            <a:ext cx="6876256" cy="6876256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pro obsah 3" descr="ZEM_KO~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8286750" cy="6486525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467600" cy="1082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Karel IV. (1346 - 1378)</a:t>
            </a:r>
            <a: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312863"/>
            <a:ext cx="7467600" cy="5545137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 roku 1316 v Praze jako Václav, syn Jana Lucemburského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Elišky Přemyslovny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třech letech odebrán matce, do sedmi let pobýval na hradech Loket a Křivoklát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vychováván na francouzském dvoře (od 7 let)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francouzský král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 IV. –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Václavův strýc (podle něj přijal Václav při biřmování jméno Karel)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pobyt ve Francii – vladařská a kulturní inspirace, vzdělával se, účastnil se přednášek na univerzitě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Sorboně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1333 - povolán otcem zpět do Čech – titul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markrabě moravský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správa Moravy, ale i Čech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5902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1346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římský a český král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rok později korunován na českého krále v bazilice sv. Víta, o devět let později kardinálem korunován 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císaře v Římě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rok 1348 – založil Pražské vysoké učení (Karlova univerzita)  – 1. ve střední Evropě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založil Nové Město pražské, stavební práce na Svatovítské katedrále (stavitelé - Matyáš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Arrasu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Parléř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vystavěn Karlův most (na místo Juditina)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hladomoru – nebyla pro lidi práce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Hladová zeď na Petříně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vystavěn hrad Karlštejn (kaple sv. Kříže – korunovační klenoty)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vystavěn Emauzský klášter na Novém Městě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1541</TotalTime>
  <Words>769</Words>
  <Application>Microsoft Office PowerPoint</Application>
  <PresentationFormat>Předvádění na obrazovce (4:3)</PresentationFormat>
  <Paragraphs>85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Schoolbook</vt:lpstr>
      <vt:lpstr>Rockwell</vt:lpstr>
      <vt:lpstr>Rockwell Condensed</vt:lpstr>
      <vt:lpstr>Times New Roman</vt:lpstr>
      <vt:lpstr>Times New Roman - 18</vt:lpstr>
      <vt:lpstr>Wingdings</vt:lpstr>
      <vt:lpstr>Dřevo</vt:lpstr>
      <vt:lpstr>Lucemburkové na českém trůně  (Jan a Karel IV.)</vt:lpstr>
      <vt:lpstr>Jan Lucemburský  (1310 – 1346)</vt:lpstr>
      <vt:lpstr>Zajímavosti ze soukromého života J.L.</vt:lpstr>
      <vt:lpstr>Bitva u Kresčaku:</vt:lpstr>
      <vt:lpstr>Domnělá podoba Jana Lucemburského  (1296–1346):</vt:lpstr>
      <vt:lpstr>J.L. připojil k Čechám:  - Chebsko - Horní i dolní Lužici - Ašsko - Slezsko</vt:lpstr>
      <vt:lpstr>Prezentace aplikace PowerPoint</vt:lpstr>
      <vt:lpstr>Karel IV. (1346 - 1378) </vt:lpstr>
      <vt:lpstr>Prezentace aplikace PowerPoint</vt:lpstr>
      <vt:lpstr>Prezentace aplikace PowerPoint</vt:lpstr>
      <vt:lpstr>Domnělá podoba  Karla IV.</vt:lpstr>
      <vt:lpstr>Dobová vyobrazení Karla IV.</vt:lpstr>
      <vt:lpstr>Prezentace aplikace PowerPoint</vt:lpstr>
      <vt:lpstr>Karlštejn:</vt:lpstr>
      <vt:lpstr>Prezentace aplikace PowerPoint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Lucemburkové na českém trůně (Jan a Karel IV.)</dc:title>
  <dc:creator>Your User Name</dc:creator>
  <cp:lastModifiedBy>Admin</cp:lastModifiedBy>
  <cp:revision>65</cp:revision>
  <dcterms:created xsi:type="dcterms:W3CDTF">2010-03-23T14:02:00Z</dcterms:created>
  <dcterms:modified xsi:type="dcterms:W3CDTF">2022-03-02T14:21:44Z</dcterms:modified>
</cp:coreProperties>
</file>