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6" r:id="rId5"/>
    <p:sldId id="258" r:id="rId6"/>
    <p:sldId id="263" r:id="rId7"/>
    <p:sldId id="264" r:id="rId8"/>
    <p:sldId id="265" r:id="rId9"/>
    <p:sldId id="26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54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93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85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2242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95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7956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525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63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76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36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91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49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590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73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257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656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2D08FAB-F034-478B-B7C8-3477B9CFFBE3}" type="datetimeFigureOut">
              <a:rPr lang="cs-CZ" smtClean="0"/>
              <a:t>20.02.2022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A4F70B-8E1B-4058-A022-63EFF826A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0795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3303"/>
            <a:ext cx="12342725" cy="697130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638038" y="2464407"/>
            <a:ext cx="73464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4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. týden: 21.2. – 25.2.:</a:t>
            </a:r>
          </a:p>
          <a:p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Mnohočleny – sčítání a odčítání, násobení</a:t>
            </a:r>
          </a:p>
          <a:p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Kružnice – délka kružnice</a:t>
            </a:r>
          </a:p>
          <a:p>
            <a:r>
              <a:rPr lang="cs-CZ" sz="2800" b="1" dirty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Iracionální číslo </a:t>
            </a:r>
            <a:r>
              <a:rPr lang="el-GR" sz="2800" b="1" dirty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π</a:t>
            </a: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 – historie, význam, </a:t>
            </a: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  <a:latin typeface="Garamond" panose="02020404030301010803" pitchFamily="18" charset="0"/>
              </a:rPr>
              <a:t>odvození</a:t>
            </a:r>
            <a:endParaRPr lang="cs-CZ" sz="2800" b="1" dirty="0">
              <a:solidFill>
                <a:schemeClr val="accent5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11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684211" y="303259"/>
            <a:ext cx="11138334" cy="1507067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Pokud jsi v karanténě, izolaci,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nemocný/á nebo na dovolené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2"/>
          </p:nvPr>
        </p:nvSpPr>
        <p:spPr>
          <a:xfrm>
            <a:off x="582614" y="2384714"/>
            <a:ext cx="9863714" cy="3616325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latin typeface="Garamond" panose="02020404030301010803" pitchFamily="18" charset="0"/>
              </a:rPr>
              <a:t>Udělej si týdenní domácí úkol</a:t>
            </a:r>
          </a:p>
          <a:p>
            <a:r>
              <a:rPr lang="cs-CZ" dirty="0">
                <a:latin typeface="Garamond" panose="02020404030301010803" pitchFamily="18" charset="0"/>
              </a:rPr>
              <a:t>Od spolužáka zjisti, co děláme ve škole, případně se zeptej mě, paní učitelky – v chatu v </a:t>
            </a:r>
            <a:r>
              <a:rPr lang="cs-CZ" dirty="0" err="1">
                <a:latin typeface="Garamond" panose="02020404030301010803" pitchFamily="18" charset="0"/>
              </a:rPr>
              <a:t>Teams</a:t>
            </a:r>
            <a:endParaRPr lang="cs-CZ" dirty="0">
              <a:latin typeface="Garamond" panose="02020404030301010803" pitchFamily="18" charset="0"/>
            </a:endParaRPr>
          </a:p>
          <a:p>
            <a:r>
              <a:rPr lang="cs-CZ" dirty="0">
                <a:latin typeface="Garamond" panose="02020404030301010803" pitchFamily="18" charset="0"/>
              </a:rPr>
              <a:t>Sleduj materiály, které se průběžně objevují v </a:t>
            </a:r>
            <a:r>
              <a:rPr lang="cs-CZ" dirty="0" err="1">
                <a:latin typeface="Garamond" panose="02020404030301010803" pitchFamily="18" charset="0"/>
              </a:rPr>
              <a:t>Teams</a:t>
            </a:r>
            <a:r>
              <a:rPr lang="cs-CZ" dirty="0">
                <a:latin typeface="Garamond" panose="02020404030301010803" pitchFamily="18" charset="0"/>
              </a:rPr>
              <a:t> (v souborech, v aktuálním měsíci a týdnu) a doma si je </a:t>
            </a:r>
            <a:r>
              <a:rPr lang="cs-CZ" dirty="0" smtClean="0">
                <a:latin typeface="Garamond" panose="02020404030301010803" pitchFamily="18" charset="0"/>
              </a:rPr>
              <a:t>vypracuj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V pátek se v souborech objeví dokument „pro ty, kteří nebyli ve škole“ – zkontroluj podle něj, jestli jsi udělal/a všechnu potřebnou práci</a:t>
            </a:r>
            <a:endParaRPr lang="cs-CZ" dirty="0">
              <a:latin typeface="Garamond" panose="02020404030301010803" pitchFamily="18" charset="0"/>
            </a:endParaRPr>
          </a:p>
          <a:p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Do zadání v </a:t>
            </a:r>
            <a:r>
              <a:rPr lang="cs-CZ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Teams</a:t>
            </a:r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 odevzdej vše, co jsi tento týden doma udělal/a</a:t>
            </a:r>
          </a:p>
          <a:p>
            <a:r>
              <a:rPr lang="cs-CZ" dirty="0">
                <a:latin typeface="Garamond" panose="02020404030301010803" pitchFamily="18" charset="0"/>
              </a:rPr>
              <a:t>Pokud jsi něčemu neporozuměl/a, poznamenej si do sešitu, čemu konkrétně nerozumíš, vyfoť a odevzdej to též</a:t>
            </a:r>
          </a:p>
          <a:p>
            <a:r>
              <a:rPr lang="cs-CZ" dirty="0">
                <a:latin typeface="Garamond" panose="02020404030301010803" pitchFamily="18" charset="0"/>
              </a:rPr>
              <a:t>Napiš mi v </a:t>
            </a:r>
            <a:r>
              <a:rPr lang="cs-CZ" dirty="0" err="1">
                <a:latin typeface="Garamond" panose="02020404030301010803" pitchFamily="18" charset="0"/>
              </a:rPr>
              <a:t>Teams</a:t>
            </a:r>
            <a:r>
              <a:rPr lang="cs-CZ" dirty="0">
                <a:latin typeface="Garamond" panose="02020404030301010803" pitchFamily="18" charset="0"/>
              </a:rPr>
              <a:t>, pokud ti můžu s něčím pomoci!</a:t>
            </a:r>
          </a:p>
          <a:p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Napiš mi i v případě, že ti není dobře a na matiku tento týden nemáš sílu – domluvíme se na termínu, kdy úkoly odevzdáš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99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3627" y="299380"/>
            <a:ext cx="8534400" cy="1507067"/>
          </a:xfrm>
        </p:spPr>
        <p:txBody>
          <a:bodyPr/>
          <a:lstStyle/>
          <a:p>
            <a:r>
              <a:rPr lang="cs-CZ" dirty="0" smtClean="0"/>
              <a:t>Cíle týdne a týdenní 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3627" y="2221992"/>
            <a:ext cx="4937655" cy="3615267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Garamond" panose="02020404030301010803" pitchFamily="18" charset="0"/>
              </a:rPr>
              <a:t>Zjednoduším mnohočlen sčítáním a odčítáním jeho členů</a:t>
            </a:r>
          </a:p>
          <a:p>
            <a:r>
              <a:rPr lang="cs-CZ" dirty="0" smtClean="0">
                <a:solidFill>
                  <a:schemeClr val="bg1"/>
                </a:solidFill>
                <a:latin typeface="Garamond" panose="02020404030301010803" pitchFamily="18" charset="0"/>
              </a:rPr>
              <a:t>Vynásobím členy mnohočlenu</a:t>
            </a:r>
          </a:p>
          <a:p>
            <a:r>
              <a:rPr lang="cs-CZ" dirty="0" smtClean="0">
                <a:solidFill>
                  <a:schemeClr val="bg1"/>
                </a:solidFill>
                <a:latin typeface="Garamond" panose="02020404030301010803" pitchFamily="18" charset="0"/>
              </a:rPr>
              <a:t>Vysvětlím, kde se vzalo číslo pí</a:t>
            </a:r>
            <a:endParaRPr lang="cs-CZ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84670" y="1584684"/>
            <a:ext cx="4934479" cy="3615266"/>
          </a:xfrm>
        </p:spPr>
        <p:txBody>
          <a:bodyPr/>
          <a:lstStyle/>
          <a:p>
            <a:r>
              <a:rPr lang="cs-CZ" dirty="0" smtClean="0">
                <a:latin typeface="Garamond" panose="02020404030301010803" pitchFamily="18" charset="0"/>
              </a:rPr>
              <a:t>3 cvičení zadaná v </a:t>
            </a:r>
            <a:r>
              <a:rPr lang="cs-CZ" dirty="0" err="1" smtClean="0">
                <a:latin typeface="Garamond" panose="02020404030301010803" pitchFamily="18" charset="0"/>
              </a:rPr>
              <a:t>umimematiku</a:t>
            </a:r>
            <a:endParaRPr lang="cs-CZ" dirty="0" smtClean="0">
              <a:latin typeface="Garamond" panose="02020404030301010803" pitchFamily="18" charset="0"/>
            </a:endParaRPr>
          </a:p>
          <a:p>
            <a:r>
              <a:rPr lang="cs-CZ" dirty="0" smtClean="0">
                <a:latin typeface="Garamond" panose="02020404030301010803" pitchFamily="18" charset="0"/>
              </a:rPr>
              <a:t>Vyřeš všechna cvičení alespoň na 3 štíty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POZOR BONUS! Pokud vyřešíš všechna cvičení na 4 štíty, dostáváš plus</a:t>
            </a:r>
            <a:endParaRPr lang="cs-CZ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58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3627" y="299380"/>
            <a:ext cx="8534400" cy="1507067"/>
          </a:xfrm>
        </p:spPr>
        <p:txBody>
          <a:bodyPr/>
          <a:lstStyle/>
          <a:p>
            <a:r>
              <a:rPr lang="cs-CZ" dirty="0" smtClean="0"/>
              <a:t>OPRAVA TESTU ZA LEDEN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60945" y="1806446"/>
            <a:ext cx="8765310" cy="41879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TERMÍN JE V PÁTEK 25.2. OD 14:00 – PLATÍ I PRO TY, KTEŘÍ TEST JEŠTĚ VŮBEC NEPSALI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Pokud jsi test ještě vůbec nepsal/a, můžeš přijít rovnou na test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Pokud ses zúčastnil/a konzultace v pátek 18.2., přijď rovnou na test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Pokud ses konzultace nezúčastnil/a, dojdi si pro svůj test k paní učitelce a vyfoť si jej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Doma si test s využitím správného řešení (k dispozici v </a:t>
            </a:r>
            <a:r>
              <a:rPr lang="cs-CZ" dirty="0" err="1" smtClean="0">
                <a:latin typeface="Garamond" panose="02020404030301010803" pitchFamily="18" charset="0"/>
              </a:rPr>
              <a:t>Teams</a:t>
            </a:r>
            <a:r>
              <a:rPr lang="cs-CZ" dirty="0" smtClean="0">
                <a:latin typeface="Garamond" panose="02020404030301010803" pitchFamily="18" charset="0"/>
              </a:rPr>
              <a:t>) oprav – znovu vypočítej úlohy, ze kterých jsi měl/a málo bodů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Vyhledej paní učitelku v odpoledních hodinách (úterý do 15:30, středa a čtvrtek do 16:00) a projdi s ní své řešení – poradí ti tam, kde si sám/sama nevíš rady</a:t>
            </a:r>
          </a:p>
          <a:p>
            <a:r>
              <a:rPr lang="cs-CZ" dirty="0" smtClean="0">
                <a:latin typeface="Garamond" panose="02020404030301010803" pitchFamily="18" charset="0"/>
              </a:rPr>
              <a:t>Na opravu testu přijď až když jsi svůj minulý test zkonzultoval/a</a:t>
            </a:r>
            <a:endParaRPr lang="cs-CZ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19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8030" y="1352357"/>
            <a:ext cx="4414261" cy="36999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1. hodina týdne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HRÁTKY S MNOHOČLENY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Nezapomeň TDÚ z minulého týdne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690136" y="2156690"/>
            <a:ext cx="3657600" cy="2091267"/>
          </a:xfrm>
        </p:spPr>
        <p:txBody>
          <a:bodyPr>
            <a:noAutofit/>
          </a:bodyPr>
          <a:lstStyle/>
          <a:p>
            <a:r>
              <a:rPr lang="cs-CZ" sz="2000" dirty="0" smtClean="0">
                <a:latin typeface="Garamond" panose="02020404030301010803" pitchFamily="18" charset="0"/>
              </a:rPr>
              <a:t>Oprava TDÚ – jak mělo vypadat správné řešení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Sčítáme a odčítáme mnohočleny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Mnohočleny ve slovních úlohách</a:t>
            </a:r>
          </a:p>
        </p:txBody>
      </p:sp>
    </p:spTree>
    <p:extLst>
      <p:ext uri="{BB962C8B-B14F-4D97-AF65-F5344CB8AC3E}">
        <p14:creationId xmlns:p14="http://schemas.microsoft.com/office/powerpoint/2010/main" val="25320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5709" y="2371575"/>
            <a:ext cx="4414261" cy="215188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FFC000"/>
                </a:solidFill>
                <a:latin typeface="Garamond" panose="02020404030301010803" pitchFamily="18" charset="0"/>
              </a:rPr>
              <a:t>2</a:t>
            </a: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. hodina týdne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MNOHOČLENY - násobení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52136" y="2537829"/>
            <a:ext cx="3657600" cy="1819379"/>
          </a:xfrm>
        </p:spPr>
        <p:txBody>
          <a:bodyPr>
            <a:noAutofit/>
          </a:bodyPr>
          <a:lstStyle/>
          <a:p>
            <a:r>
              <a:rPr lang="cs-CZ" sz="2000" dirty="0" smtClean="0">
                <a:latin typeface="Garamond" panose="02020404030301010803" pitchFamily="18" charset="0"/>
              </a:rPr>
              <a:t>Odvodíme, jak vynásobit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Jednočlen jednočlenem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Jednočlen mnohočlenem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Mnohočlen mnohočlenem</a:t>
            </a:r>
            <a:endParaRPr lang="cs-CZ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8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2" y="1592764"/>
            <a:ext cx="4414261" cy="36724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FFC000"/>
                </a:solidFill>
                <a:latin typeface="Garamond" panose="02020404030301010803" pitchFamily="18" charset="0"/>
              </a:rPr>
              <a:t>3</a:t>
            </a: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. hodina týdne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SČÍTÁNÍ, ODČÍTÁNÍ A NÁSOBENÍ MNOHOČLENŮ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44038" y="2701128"/>
            <a:ext cx="3657600" cy="1455745"/>
          </a:xfrm>
        </p:spPr>
        <p:txBody>
          <a:bodyPr>
            <a:noAutofit/>
          </a:bodyPr>
          <a:lstStyle/>
          <a:p>
            <a:r>
              <a:rPr lang="cs-CZ" sz="2000" dirty="0" smtClean="0">
                <a:latin typeface="Garamond" panose="02020404030301010803" pitchFamily="18" charset="0"/>
              </a:rPr>
              <a:t>Procvičíme, co všechno zatím s mnohočleny umíme</a:t>
            </a:r>
          </a:p>
          <a:p>
            <a:r>
              <a:rPr lang="cs-CZ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Budeme pracovat s pracovním sešitem</a:t>
            </a:r>
            <a:endParaRPr lang="cs-CZ" sz="2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0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2" y="1706857"/>
            <a:ext cx="4414261" cy="3444286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FFC000"/>
                </a:solidFill>
                <a:latin typeface="Garamond" panose="02020404030301010803" pitchFamily="18" charset="0"/>
              </a:rPr>
              <a:t>4</a:t>
            </a: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. hodina týdne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DÉLKA KRUŽNICE A OBVOD KRUHU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Přines si věc denní potřeby s kruhovým půdorysem a provázek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80523" y="2207929"/>
            <a:ext cx="3657600" cy="2442141"/>
          </a:xfrm>
        </p:spPr>
        <p:txBody>
          <a:bodyPr>
            <a:noAutofit/>
          </a:bodyPr>
          <a:lstStyle/>
          <a:p>
            <a:r>
              <a:rPr lang="cs-CZ" sz="2000" dirty="0" smtClean="0">
                <a:latin typeface="Garamond" panose="02020404030301010803" pitchFamily="18" charset="0"/>
              </a:rPr>
              <a:t>Jak změřit délku kružnice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Jak souvisí délka kružnice s poloměrem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Jak souvisí kružnice s mnohoúhelníkem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Měříme, </a:t>
            </a:r>
            <a:r>
              <a:rPr lang="cs-CZ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rýsujeme</a:t>
            </a:r>
            <a:r>
              <a:rPr lang="cs-CZ" sz="2000" dirty="0" smtClean="0">
                <a:latin typeface="Garamond" panose="02020404030301010803" pitchFamily="18" charset="0"/>
              </a:rPr>
              <a:t> a počítáme</a:t>
            </a:r>
          </a:p>
          <a:p>
            <a:endParaRPr lang="cs-CZ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34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2" y="1905439"/>
            <a:ext cx="4414261" cy="3047122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cs-CZ" sz="4000" dirty="0">
                <a:solidFill>
                  <a:srgbClr val="FFC000"/>
                </a:solidFill>
                <a:latin typeface="Garamond" panose="02020404030301010803" pitchFamily="18" charset="0"/>
              </a:rPr>
              <a:t>5</a:t>
            </a: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. hodina týdne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DESETIMINUTOVKA – zapisování postupů výpočtů (u reálných čísel i mnohočlenů)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IRACIONÁLNÍ ČÍSLO </a:t>
            </a:r>
            <a:r>
              <a:rPr lang="el-GR" sz="5400" dirty="0" smtClean="0">
                <a:solidFill>
                  <a:srgbClr val="FFC000"/>
                </a:solidFill>
                <a:latin typeface="Garamond" panose="02020404030301010803" pitchFamily="18" charset="0"/>
              </a:rPr>
              <a:t>π</a:t>
            </a:r>
            <a:endParaRPr lang="cs-CZ" sz="4000" dirty="0" smtClean="0">
              <a:solidFill>
                <a:srgbClr val="FFC00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809470" y="2709003"/>
            <a:ext cx="3657600" cy="1439995"/>
          </a:xfrm>
        </p:spPr>
        <p:txBody>
          <a:bodyPr>
            <a:noAutofit/>
          </a:bodyPr>
          <a:lstStyle/>
          <a:p>
            <a:r>
              <a:rPr lang="cs-CZ" sz="2000" dirty="0" smtClean="0">
                <a:latin typeface="Garamond" panose="02020404030301010803" pitchFamily="18" charset="0"/>
              </a:rPr>
              <a:t>K čemu ho potřebujeme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Jakou má hodnotu</a:t>
            </a:r>
          </a:p>
          <a:p>
            <a:r>
              <a:rPr lang="cs-CZ" sz="2000" dirty="0" smtClean="0">
                <a:latin typeface="Garamond" panose="02020404030301010803" pitchFamily="18" charset="0"/>
              </a:rPr>
              <a:t>Historie čísla </a:t>
            </a:r>
            <a:r>
              <a:rPr lang="el-GR" sz="2400" dirty="0">
                <a:latin typeface="Garamond" panose="02020404030301010803" pitchFamily="18" charset="0"/>
              </a:rPr>
              <a:t>π</a:t>
            </a:r>
            <a:endParaRPr lang="cs-CZ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064732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322</TotalTime>
  <Words>503</Words>
  <Application>Microsoft Office PowerPoint</Application>
  <PresentationFormat>Širokoúhlá obrazovka</PresentationFormat>
  <Paragraphs>57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Wingdings 3</vt:lpstr>
      <vt:lpstr>Řez</vt:lpstr>
      <vt:lpstr>Prezentace aplikace PowerPoint</vt:lpstr>
      <vt:lpstr>Pokud jsi v karanténě, izolaci, nemocný/á nebo na dovolené</vt:lpstr>
      <vt:lpstr>Cíle týdne a týdenní úkol</vt:lpstr>
      <vt:lpstr>OPRAVA TESTU ZA LEDEN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Pařízková Ivana</dc:creator>
  <cp:lastModifiedBy>Pařízková Ivana</cp:lastModifiedBy>
  <cp:revision>26</cp:revision>
  <dcterms:created xsi:type="dcterms:W3CDTF">2022-01-30T05:45:16Z</dcterms:created>
  <dcterms:modified xsi:type="dcterms:W3CDTF">2022-02-20T21:09:02Z</dcterms:modified>
  <cp:contentStatus>Konečný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