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6" r:id="rId5"/>
    <p:sldId id="258" r:id="rId6"/>
    <p:sldId id="263" r:id="rId7"/>
    <p:sldId id="264" r:id="rId8"/>
    <p:sldId id="265" r:id="rId9"/>
    <p:sldId id="260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29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20.02.2022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7540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20.02.2022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7930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20.02.2022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48545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20.02.2022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222428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20.02.2022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2955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20.02.2022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679569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20.02.2022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35251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20.02.2022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1637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20.02.2022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5762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20.02.2022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0361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20.02.2022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68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20.02.2022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9916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20.02.2022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2497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20.02.2022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5904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20.02.2022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2736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20.02.2022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2570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20.02.2022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6561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2D08FAB-F034-478B-B7C8-3477B9CFFBE3}" type="datetimeFigureOut">
              <a:rPr lang="cs-CZ" smtClean="0"/>
              <a:t>20.02.2022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60795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3303"/>
            <a:ext cx="12342725" cy="6971303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2638038" y="2464407"/>
            <a:ext cx="734647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chemeClr val="accent5">
                    <a:lumMod val="50000"/>
                  </a:schemeClr>
                </a:solidFill>
                <a:latin typeface="Garamond" panose="02020404030301010803" pitchFamily="18" charset="0"/>
              </a:rPr>
              <a:t>4</a:t>
            </a:r>
            <a:r>
              <a:rPr lang="cs-CZ" sz="2800" b="1" dirty="0" smtClean="0">
                <a:solidFill>
                  <a:schemeClr val="accent5">
                    <a:lumMod val="50000"/>
                  </a:schemeClr>
                </a:solidFill>
                <a:latin typeface="Garamond" panose="02020404030301010803" pitchFamily="18" charset="0"/>
              </a:rPr>
              <a:t>. týden: 21.2. – 25.2.:</a:t>
            </a:r>
          </a:p>
          <a:p>
            <a:r>
              <a:rPr lang="cs-CZ" sz="2800" b="1" dirty="0" smtClean="0">
                <a:solidFill>
                  <a:schemeClr val="accent5">
                    <a:lumMod val="50000"/>
                  </a:schemeClr>
                </a:solidFill>
                <a:latin typeface="Garamond" panose="02020404030301010803" pitchFamily="18" charset="0"/>
              </a:rPr>
              <a:t>Mnohočleny – sčítání a odčítání, násobení</a:t>
            </a:r>
          </a:p>
          <a:p>
            <a:r>
              <a:rPr lang="cs-CZ" sz="2800" b="1" dirty="0" smtClean="0">
                <a:solidFill>
                  <a:schemeClr val="accent5">
                    <a:lumMod val="50000"/>
                  </a:schemeClr>
                </a:solidFill>
                <a:latin typeface="Garamond" panose="02020404030301010803" pitchFamily="18" charset="0"/>
              </a:rPr>
              <a:t>Kružnice – délka kružnice</a:t>
            </a:r>
          </a:p>
          <a:p>
            <a:r>
              <a:rPr lang="cs-CZ" sz="2800" b="1" dirty="0">
                <a:solidFill>
                  <a:schemeClr val="accent5">
                    <a:lumMod val="50000"/>
                  </a:schemeClr>
                </a:solidFill>
                <a:latin typeface="Garamond" panose="02020404030301010803" pitchFamily="18" charset="0"/>
              </a:rPr>
              <a:t>Iracionální číslo </a:t>
            </a:r>
            <a:r>
              <a:rPr lang="el-GR" sz="2800" b="1" dirty="0">
                <a:solidFill>
                  <a:schemeClr val="accent5">
                    <a:lumMod val="50000"/>
                  </a:schemeClr>
                </a:solidFill>
                <a:latin typeface="Garamond" panose="02020404030301010803" pitchFamily="18" charset="0"/>
              </a:rPr>
              <a:t>π</a:t>
            </a:r>
            <a:r>
              <a:rPr lang="cs-CZ" sz="2800" b="1" dirty="0">
                <a:solidFill>
                  <a:schemeClr val="accent5">
                    <a:lumMod val="50000"/>
                  </a:schemeClr>
                </a:solidFill>
                <a:latin typeface="Garamond" panose="02020404030301010803" pitchFamily="18" charset="0"/>
              </a:rPr>
              <a:t> – historie, význam, </a:t>
            </a:r>
            <a:r>
              <a:rPr lang="cs-CZ" sz="2800" b="1" dirty="0" smtClean="0">
                <a:solidFill>
                  <a:schemeClr val="accent5">
                    <a:lumMod val="50000"/>
                  </a:schemeClr>
                </a:solidFill>
                <a:latin typeface="Garamond" panose="02020404030301010803" pitchFamily="18" charset="0"/>
              </a:rPr>
              <a:t>odvození</a:t>
            </a:r>
            <a:endParaRPr lang="cs-CZ" sz="2800" b="1" dirty="0">
              <a:solidFill>
                <a:schemeClr val="accent5">
                  <a:lumMod val="50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1114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684211" y="303259"/>
            <a:ext cx="11138334" cy="1507067"/>
          </a:xfrm>
        </p:spPr>
        <p:txBody>
          <a:bodyPr>
            <a:normAutofit/>
          </a:bodyPr>
          <a:lstStyle/>
          <a:p>
            <a:pPr algn="ctr"/>
            <a:r>
              <a:rPr lang="cs-CZ" dirty="0">
                <a:solidFill>
                  <a:schemeClr val="tx2">
                    <a:lumMod val="60000"/>
                    <a:lumOff val="40000"/>
                  </a:schemeClr>
                </a:solidFill>
                <a:latin typeface="Garamond" panose="02020404030301010803" pitchFamily="18" charset="0"/>
              </a:rPr>
              <a:t>Pokud jsi v karanténě, izolaci, </a:t>
            </a:r>
            <a:r>
              <a:rPr lang="cs-CZ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Garamond" panose="02020404030301010803" pitchFamily="18" charset="0"/>
              </a:rPr>
              <a:t>nemocný/á nebo na dovolené</a:t>
            </a:r>
            <a:endParaRPr lang="cs-CZ" dirty="0">
              <a:solidFill>
                <a:schemeClr val="tx2">
                  <a:lumMod val="60000"/>
                  <a:lumOff val="40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sz="half" idx="2"/>
          </p:nvPr>
        </p:nvSpPr>
        <p:spPr>
          <a:xfrm>
            <a:off x="582614" y="2384714"/>
            <a:ext cx="9863714" cy="3616325"/>
          </a:xfrm>
        </p:spPr>
        <p:txBody>
          <a:bodyPr>
            <a:normAutofit fontScale="85000" lnSpcReduction="20000"/>
          </a:bodyPr>
          <a:lstStyle/>
          <a:p>
            <a:r>
              <a:rPr lang="cs-CZ" dirty="0">
                <a:latin typeface="Garamond" panose="02020404030301010803" pitchFamily="18" charset="0"/>
              </a:rPr>
              <a:t>Udělej si týdenní domácí úkol</a:t>
            </a:r>
          </a:p>
          <a:p>
            <a:r>
              <a:rPr lang="cs-CZ" dirty="0">
                <a:latin typeface="Garamond" panose="02020404030301010803" pitchFamily="18" charset="0"/>
              </a:rPr>
              <a:t>Od spolužáka zjisti, co děláme ve škole, případně se zeptej mě, paní učitelky – v chatu v </a:t>
            </a:r>
            <a:r>
              <a:rPr lang="cs-CZ" dirty="0" err="1">
                <a:latin typeface="Garamond" panose="02020404030301010803" pitchFamily="18" charset="0"/>
              </a:rPr>
              <a:t>Teams</a:t>
            </a:r>
            <a:endParaRPr lang="cs-CZ" dirty="0">
              <a:latin typeface="Garamond" panose="02020404030301010803" pitchFamily="18" charset="0"/>
            </a:endParaRPr>
          </a:p>
          <a:p>
            <a:r>
              <a:rPr lang="cs-CZ" dirty="0">
                <a:latin typeface="Garamond" panose="02020404030301010803" pitchFamily="18" charset="0"/>
              </a:rPr>
              <a:t>Sleduj materiály, které se průběžně objevují v </a:t>
            </a:r>
            <a:r>
              <a:rPr lang="cs-CZ" dirty="0" err="1">
                <a:latin typeface="Garamond" panose="02020404030301010803" pitchFamily="18" charset="0"/>
              </a:rPr>
              <a:t>Teams</a:t>
            </a:r>
            <a:r>
              <a:rPr lang="cs-CZ" dirty="0">
                <a:latin typeface="Garamond" panose="02020404030301010803" pitchFamily="18" charset="0"/>
              </a:rPr>
              <a:t> (v souborech, v aktuálním měsíci a týdnu) a doma si je </a:t>
            </a:r>
            <a:r>
              <a:rPr lang="cs-CZ" dirty="0" smtClean="0">
                <a:latin typeface="Garamond" panose="02020404030301010803" pitchFamily="18" charset="0"/>
              </a:rPr>
              <a:t>vypracuj</a:t>
            </a:r>
          </a:p>
          <a:p>
            <a:r>
              <a:rPr lang="cs-CZ" dirty="0" smtClean="0">
                <a:latin typeface="Garamond" panose="02020404030301010803" pitchFamily="18" charset="0"/>
              </a:rPr>
              <a:t>V pátek se v souborech objeví dokument „pro ty, kteří nebyli ve škole“ – zkontroluj podle něj, jestli jsi udělal/a všechnu potřebnou práci</a:t>
            </a:r>
            <a:endParaRPr lang="cs-CZ" dirty="0">
              <a:latin typeface="Garamond" panose="02020404030301010803" pitchFamily="18" charset="0"/>
            </a:endParaRPr>
          </a:p>
          <a:p>
            <a:r>
              <a:rPr lang="cs-CZ" dirty="0">
                <a:solidFill>
                  <a:schemeClr val="tx2">
                    <a:lumMod val="60000"/>
                    <a:lumOff val="40000"/>
                  </a:schemeClr>
                </a:solidFill>
                <a:latin typeface="Garamond" panose="02020404030301010803" pitchFamily="18" charset="0"/>
              </a:rPr>
              <a:t>Do zadání v </a:t>
            </a:r>
            <a:r>
              <a:rPr lang="cs-CZ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Garamond" panose="02020404030301010803" pitchFamily="18" charset="0"/>
              </a:rPr>
              <a:t>Teams</a:t>
            </a:r>
            <a:r>
              <a:rPr lang="cs-CZ" dirty="0">
                <a:solidFill>
                  <a:schemeClr val="tx2">
                    <a:lumMod val="60000"/>
                    <a:lumOff val="40000"/>
                  </a:schemeClr>
                </a:solidFill>
                <a:latin typeface="Garamond" panose="02020404030301010803" pitchFamily="18" charset="0"/>
              </a:rPr>
              <a:t> odevzdej vše, co jsi tento týden doma udělal/a</a:t>
            </a:r>
          </a:p>
          <a:p>
            <a:r>
              <a:rPr lang="cs-CZ" dirty="0">
                <a:latin typeface="Garamond" panose="02020404030301010803" pitchFamily="18" charset="0"/>
              </a:rPr>
              <a:t>Pokud jsi něčemu neporozuměl/a, poznamenej si do sešitu, čemu konkrétně nerozumíš, vyfoť a odevzdej to též</a:t>
            </a:r>
          </a:p>
          <a:p>
            <a:r>
              <a:rPr lang="cs-CZ" dirty="0">
                <a:latin typeface="Garamond" panose="02020404030301010803" pitchFamily="18" charset="0"/>
              </a:rPr>
              <a:t>Napiš mi v </a:t>
            </a:r>
            <a:r>
              <a:rPr lang="cs-CZ" dirty="0" err="1">
                <a:latin typeface="Garamond" panose="02020404030301010803" pitchFamily="18" charset="0"/>
              </a:rPr>
              <a:t>Teams</a:t>
            </a:r>
            <a:r>
              <a:rPr lang="cs-CZ" dirty="0">
                <a:latin typeface="Garamond" panose="02020404030301010803" pitchFamily="18" charset="0"/>
              </a:rPr>
              <a:t>, pokud ti můžu s něčím pomoci!</a:t>
            </a:r>
          </a:p>
          <a:p>
            <a:r>
              <a:rPr lang="cs-CZ" b="1" dirty="0">
                <a:solidFill>
                  <a:schemeClr val="tx2">
                    <a:lumMod val="60000"/>
                    <a:lumOff val="40000"/>
                  </a:schemeClr>
                </a:solidFill>
                <a:latin typeface="Garamond" panose="02020404030301010803" pitchFamily="18" charset="0"/>
              </a:rPr>
              <a:t>Napiš mi i v případě, že ti není dobře a na matiku tento týden nemáš sílu – domluvíme se na termínu, kdy úkoly odevzdáš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2995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3627" y="299380"/>
            <a:ext cx="8534400" cy="1507067"/>
          </a:xfrm>
        </p:spPr>
        <p:txBody>
          <a:bodyPr/>
          <a:lstStyle/>
          <a:p>
            <a:r>
              <a:rPr lang="cs-CZ" dirty="0" smtClean="0"/>
              <a:t>Cíle týdne a týdenní 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83627" y="2221992"/>
            <a:ext cx="4937655" cy="3615267"/>
          </a:xfrm>
        </p:spPr>
        <p:txBody>
          <a:bodyPr/>
          <a:lstStyle/>
          <a:p>
            <a:r>
              <a:rPr lang="cs-CZ" dirty="0" smtClean="0">
                <a:solidFill>
                  <a:schemeClr val="bg1"/>
                </a:solidFill>
                <a:latin typeface="Garamond" panose="02020404030301010803" pitchFamily="18" charset="0"/>
              </a:rPr>
              <a:t>Zjednoduším mnohočlen sčítáním a odčítáním jeho členů</a:t>
            </a:r>
          </a:p>
          <a:p>
            <a:r>
              <a:rPr lang="cs-CZ" dirty="0" smtClean="0">
                <a:solidFill>
                  <a:schemeClr val="bg1"/>
                </a:solidFill>
                <a:latin typeface="Garamond" panose="02020404030301010803" pitchFamily="18" charset="0"/>
              </a:rPr>
              <a:t>Vynásobím členy mnohočlenu</a:t>
            </a:r>
          </a:p>
          <a:p>
            <a:r>
              <a:rPr lang="cs-CZ" dirty="0" smtClean="0">
                <a:solidFill>
                  <a:schemeClr val="bg1"/>
                </a:solidFill>
                <a:latin typeface="Garamond" panose="02020404030301010803" pitchFamily="18" charset="0"/>
              </a:rPr>
              <a:t>Vysvětlím, kde se vzalo číslo pí</a:t>
            </a:r>
            <a:endParaRPr lang="cs-CZ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84670" y="1584684"/>
            <a:ext cx="4934479" cy="3615266"/>
          </a:xfrm>
        </p:spPr>
        <p:txBody>
          <a:bodyPr/>
          <a:lstStyle/>
          <a:p>
            <a:r>
              <a:rPr lang="cs-CZ" dirty="0" smtClean="0">
                <a:latin typeface="Garamond" panose="02020404030301010803" pitchFamily="18" charset="0"/>
              </a:rPr>
              <a:t>3 cvičení zadaná v </a:t>
            </a:r>
            <a:r>
              <a:rPr lang="cs-CZ" dirty="0" err="1" smtClean="0">
                <a:latin typeface="Garamond" panose="02020404030301010803" pitchFamily="18" charset="0"/>
              </a:rPr>
              <a:t>umimematiku</a:t>
            </a:r>
            <a:endParaRPr lang="cs-CZ" dirty="0" smtClean="0">
              <a:latin typeface="Garamond" panose="02020404030301010803" pitchFamily="18" charset="0"/>
            </a:endParaRPr>
          </a:p>
          <a:p>
            <a:r>
              <a:rPr lang="cs-CZ" dirty="0" smtClean="0">
                <a:latin typeface="Garamond" panose="02020404030301010803" pitchFamily="18" charset="0"/>
              </a:rPr>
              <a:t>Vyřeš všechna cvičení alespoň na 3 štíty</a:t>
            </a:r>
          </a:p>
          <a:p>
            <a:r>
              <a:rPr lang="cs-CZ" dirty="0" smtClean="0">
                <a:latin typeface="Garamond" panose="02020404030301010803" pitchFamily="18" charset="0"/>
              </a:rPr>
              <a:t>POZOR BONUS! Pokud vyřešíš všechna cvičení na 4 štíty, dostáváš plus</a:t>
            </a:r>
            <a:endParaRPr lang="cs-CZ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8358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3627" y="299380"/>
            <a:ext cx="8534400" cy="1507067"/>
          </a:xfrm>
        </p:spPr>
        <p:txBody>
          <a:bodyPr/>
          <a:lstStyle/>
          <a:p>
            <a:r>
              <a:rPr lang="cs-CZ" dirty="0" smtClean="0"/>
              <a:t>OPRAVA TESTU ZA LEDEN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560945" y="1806446"/>
            <a:ext cx="8765310" cy="418795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TERMÍN JE V PÁTEK 25.2. OD 14:00 – PLATÍ I PRO TY, KTEŘÍ TEST JEŠTĚ VŮBEC NEPSALI</a:t>
            </a:r>
          </a:p>
          <a:p>
            <a:r>
              <a:rPr lang="cs-CZ" dirty="0" smtClean="0">
                <a:latin typeface="Garamond" panose="02020404030301010803" pitchFamily="18" charset="0"/>
              </a:rPr>
              <a:t>Pokud jsi test ještě vůbec nepsal/a, můžeš přijít rovnou na test</a:t>
            </a:r>
          </a:p>
          <a:p>
            <a:r>
              <a:rPr lang="cs-CZ" dirty="0" smtClean="0">
                <a:latin typeface="Garamond" panose="02020404030301010803" pitchFamily="18" charset="0"/>
              </a:rPr>
              <a:t>Pokud ses zúčastnil/a konzultace v pátek 18.2., přijď rovnou na test</a:t>
            </a:r>
          </a:p>
          <a:p>
            <a:r>
              <a:rPr lang="cs-CZ" dirty="0" smtClean="0">
                <a:latin typeface="Garamond" panose="02020404030301010803" pitchFamily="18" charset="0"/>
              </a:rPr>
              <a:t>Pokud ses konzultace nezúčastnil/a, dojdi si pro svůj test k paní učitelce a vyfoť si jej</a:t>
            </a:r>
          </a:p>
          <a:p>
            <a:r>
              <a:rPr lang="cs-CZ" dirty="0" smtClean="0">
                <a:latin typeface="Garamond" panose="02020404030301010803" pitchFamily="18" charset="0"/>
              </a:rPr>
              <a:t>Doma si test s využitím správného řešení (k dispozici v </a:t>
            </a:r>
            <a:r>
              <a:rPr lang="cs-CZ" dirty="0" err="1" smtClean="0">
                <a:latin typeface="Garamond" panose="02020404030301010803" pitchFamily="18" charset="0"/>
              </a:rPr>
              <a:t>Teams</a:t>
            </a:r>
            <a:r>
              <a:rPr lang="cs-CZ" dirty="0" smtClean="0">
                <a:latin typeface="Garamond" panose="02020404030301010803" pitchFamily="18" charset="0"/>
              </a:rPr>
              <a:t>) oprav – znovu vypočítej úlohy, ze kterých jsi měl/a málo bodů</a:t>
            </a:r>
          </a:p>
          <a:p>
            <a:r>
              <a:rPr lang="cs-CZ" dirty="0" smtClean="0">
                <a:latin typeface="Garamond" panose="02020404030301010803" pitchFamily="18" charset="0"/>
              </a:rPr>
              <a:t>Vyhledej paní učitelku v odpoledních hodinách (úterý do 15:30, středa a čtvrtek do 16:00) a projdi s ní své řešení – poradí ti tam, kde si sám/sama nevíš rady</a:t>
            </a:r>
          </a:p>
          <a:p>
            <a:r>
              <a:rPr lang="cs-CZ" dirty="0" smtClean="0">
                <a:latin typeface="Garamond" panose="02020404030301010803" pitchFamily="18" charset="0"/>
              </a:rPr>
              <a:t>Na opravu testu přijď až když jsi svůj minulý test zkonzultoval/a</a:t>
            </a:r>
            <a:endParaRPr lang="cs-CZ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5195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38030" y="1352357"/>
            <a:ext cx="4414261" cy="3699934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cs-CZ" sz="4000" dirty="0" smtClean="0">
                <a:solidFill>
                  <a:srgbClr val="FFC000"/>
                </a:solidFill>
                <a:latin typeface="Garamond" panose="02020404030301010803" pitchFamily="18" charset="0"/>
              </a:rPr>
              <a:t>1. hodina týdne</a:t>
            </a:r>
          </a:p>
          <a:p>
            <a:pPr marL="0" indent="0">
              <a:buNone/>
            </a:pPr>
            <a:r>
              <a:rPr lang="cs-CZ" sz="4000" dirty="0" smtClean="0">
                <a:solidFill>
                  <a:srgbClr val="FFC000"/>
                </a:solidFill>
                <a:latin typeface="Garamond" panose="02020404030301010803" pitchFamily="18" charset="0"/>
              </a:rPr>
              <a:t>HRÁTKY S MNOHOČLENY</a:t>
            </a:r>
          </a:p>
          <a:p>
            <a:pPr marL="0" indent="0">
              <a:buNone/>
            </a:pPr>
            <a:r>
              <a:rPr lang="cs-CZ" sz="40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Nezapomeň TDÚ z minulého týdne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690136" y="2156690"/>
            <a:ext cx="3657600" cy="2091267"/>
          </a:xfrm>
        </p:spPr>
        <p:txBody>
          <a:bodyPr>
            <a:noAutofit/>
          </a:bodyPr>
          <a:lstStyle/>
          <a:p>
            <a:r>
              <a:rPr lang="cs-CZ" sz="2000" dirty="0" smtClean="0">
                <a:latin typeface="Garamond" panose="02020404030301010803" pitchFamily="18" charset="0"/>
              </a:rPr>
              <a:t>Oprava TDÚ – jak mělo vypadat správné řešení</a:t>
            </a:r>
          </a:p>
          <a:p>
            <a:r>
              <a:rPr lang="cs-CZ" sz="2000" dirty="0" smtClean="0">
                <a:latin typeface="Garamond" panose="02020404030301010803" pitchFamily="18" charset="0"/>
              </a:rPr>
              <a:t>Sčítáme a odčítáme mnohočleny</a:t>
            </a:r>
          </a:p>
          <a:p>
            <a:r>
              <a:rPr lang="cs-CZ" sz="2000" dirty="0" smtClean="0">
                <a:latin typeface="Garamond" panose="02020404030301010803" pitchFamily="18" charset="0"/>
              </a:rPr>
              <a:t>Mnohočleny ve slovních úlohách</a:t>
            </a:r>
          </a:p>
        </p:txBody>
      </p:sp>
    </p:spTree>
    <p:extLst>
      <p:ext uri="{BB962C8B-B14F-4D97-AF65-F5344CB8AC3E}">
        <p14:creationId xmlns:p14="http://schemas.microsoft.com/office/powerpoint/2010/main" val="253204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5709" y="2371575"/>
            <a:ext cx="4414261" cy="2151888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cs-CZ" sz="4000" dirty="0">
                <a:solidFill>
                  <a:srgbClr val="FFC000"/>
                </a:solidFill>
                <a:latin typeface="Garamond" panose="02020404030301010803" pitchFamily="18" charset="0"/>
              </a:rPr>
              <a:t>2</a:t>
            </a:r>
            <a:r>
              <a:rPr lang="cs-CZ" sz="4000" dirty="0" smtClean="0">
                <a:solidFill>
                  <a:srgbClr val="FFC000"/>
                </a:solidFill>
                <a:latin typeface="Garamond" panose="02020404030301010803" pitchFamily="18" charset="0"/>
              </a:rPr>
              <a:t>. hodina týdne</a:t>
            </a:r>
          </a:p>
          <a:p>
            <a:pPr marL="0" indent="0">
              <a:buNone/>
            </a:pPr>
            <a:r>
              <a:rPr lang="cs-CZ" sz="4000" dirty="0" smtClean="0">
                <a:solidFill>
                  <a:srgbClr val="FFC000"/>
                </a:solidFill>
                <a:latin typeface="Garamond" panose="02020404030301010803" pitchFamily="18" charset="0"/>
              </a:rPr>
              <a:t>MNOHOČLENY - násobení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452136" y="2537829"/>
            <a:ext cx="3657600" cy="1819379"/>
          </a:xfrm>
        </p:spPr>
        <p:txBody>
          <a:bodyPr>
            <a:noAutofit/>
          </a:bodyPr>
          <a:lstStyle/>
          <a:p>
            <a:r>
              <a:rPr lang="cs-CZ" sz="2000" dirty="0" smtClean="0">
                <a:latin typeface="Garamond" panose="02020404030301010803" pitchFamily="18" charset="0"/>
              </a:rPr>
              <a:t>Odvodíme, jak vynásobit</a:t>
            </a:r>
          </a:p>
          <a:p>
            <a:r>
              <a:rPr lang="cs-CZ" sz="2000" dirty="0" smtClean="0">
                <a:latin typeface="Garamond" panose="02020404030301010803" pitchFamily="18" charset="0"/>
              </a:rPr>
              <a:t>Jednočlen jednočlenem</a:t>
            </a:r>
          </a:p>
          <a:p>
            <a:r>
              <a:rPr lang="cs-CZ" sz="2000" dirty="0" smtClean="0">
                <a:latin typeface="Garamond" panose="02020404030301010803" pitchFamily="18" charset="0"/>
              </a:rPr>
              <a:t>Jednočlen mnohočlenem</a:t>
            </a:r>
          </a:p>
          <a:p>
            <a:r>
              <a:rPr lang="cs-CZ" sz="2000" dirty="0" smtClean="0">
                <a:latin typeface="Garamond" panose="02020404030301010803" pitchFamily="18" charset="0"/>
              </a:rPr>
              <a:t>Mnohočlen mnohočlenem</a:t>
            </a:r>
            <a:endParaRPr lang="cs-CZ" sz="20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5784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4212" y="1592764"/>
            <a:ext cx="4414261" cy="3672472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cs-CZ" sz="4000" dirty="0">
                <a:solidFill>
                  <a:srgbClr val="FFC000"/>
                </a:solidFill>
                <a:latin typeface="Garamond" panose="02020404030301010803" pitchFamily="18" charset="0"/>
              </a:rPr>
              <a:t>3</a:t>
            </a:r>
            <a:r>
              <a:rPr lang="cs-CZ" sz="4000" dirty="0" smtClean="0">
                <a:solidFill>
                  <a:srgbClr val="FFC000"/>
                </a:solidFill>
                <a:latin typeface="Garamond" panose="02020404030301010803" pitchFamily="18" charset="0"/>
              </a:rPr>
              <a:t>. hodina týdne</a:t>
            </a:r>
          </a:p>
          <a:p>
            <a:pPr marL="0" indent="0">
              <a:buNone/>
            </a:pPr>
            <a:r>
              <a:rPr lang="cs-CZ" sz="4000" dirty="0" smtClean="0">
                <a:solidFill>
                  <a:srgbClr val="FFC000"/>
                </a:solidFill>
                <a:latin typeface="Garamond" panose="02020404030301010803" pitchFamily="18" charset="0"/>
              </a:rPr>
              <a:t>SČÍTÁNÍ, ODČÍTÁNÍ A NÁSOBENÍ MNOHOČLENŮ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544038" y="2701128"/>
            <a:ext cx="3657600" cy="1455745"/>
          </a:xfrm>
        </p:spPr>
        <p:txBody>
          <a:bodyPr>
            <a:noAutofit/>
          </a:bodyPr>
          <a:lstStyle/>
          <a:p>
            <a:r>
              <a:rPr lang="cs-CZ" sz="2000" dirty="0" smtClean="0">
                <a:latin typeface="Garamond" panose="02020404030301010803" pitchFamily="18" charset="0"/>
              </a:rPr>
              <a:t>Procvičíme, co všechno zatím s mnohočleny umíme</a:t>
            </a:r>
          </a:p>
          <a:p>
            <a:r>
              <a:rPr lang="cs-CZ" sz="20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Budeme pracovat s pracovním sešitem</a:t>
            </a:r>
            <a:endParaRPr lang="cs-CZ" sz="20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2064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4212" y="1706857"/>
            <a:ext cx="4414261" cy="3444286"/>
          </a:xfrm>
        </p:spPr>
        <p:txBody>
          <a:bodyPr anchor="t">
            <a:normAutofit fontScale="92500" lnSpcReduction="20000"/>
          </a:bodyPr>
          <a:lstStyle/>
          <a:p>
            <a:pPr marL="0" indent="0">
              <a:buNone/>
            </a:pPr>
            <a:r>
              <a:rPr lang="cs-CZ" sz="4000" dirty="0">
                <a:solidFill>
                  <a:srgbClr val="FFC000"/>
                </a:solidFill>
                <a:latin typeface="Garamond" panose="02020404030301010803" pitchFamily="18" charset="0"/>
              </a:rPr>
              <a:t>4</a:t>
            </a:r>
            <a:r>
              <a:rPr lang="cs-CZ" sz="4000" dirty="0" smtClean="0">
                <a:solidFill>
                  <a:srgbClr val="FFC000"/>
                </a:solidFill>
                <a:latin typeface="Garamond" panose="02020404030301010803" pitchFamily="18" charset="0"/>
              </a:rPr>
              <a:t>. hodina týdne</a:t>
            </a:r>
          </a:p>
          <a:p>
            <a:pPr marL="0" indent="0">
              <a:buNone/>
            </a:pPr>
            <a:r>
              <a:rPr lang="cs-CZ" sz="4000" dirty="0" smtClean="0">
                <a:solidFill>
                  <a:srgbClr val="FFC000"/>
                </a:solidFill>
                <a:latin typeface="Garamond" panose="02020404030301010803" pitchFamily="18" charset="0"/>
              </a:rPr>
              <a:t>DÉLKA KRUŽNICE A OBVOD KRUHU</a:t>
            </a:r>
          </a:p>
          <a:p>
            <a:pPr marL="0" indent="0">
              <a:buNone/>
            </a:pPr>
            <a:r>
              <a:rPr lang="cs-CZ" sz="40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Přines si věc denní potřeby s kruhovým půdorysem a provázek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80523" y="2207929"/>
            <a:ext cx="3657600" cy="2442141"/>
          </a:xfrm>
        </p:spPr>
        <p:txBody>
          <a:bodyPr>
            <a:noAutofit/>
          </a:bodyPr>
          <a:lstStyle/>
          <a:p>
            <a:r>
              <a:rPr lang="cs-CZ" sz="2000" dirty="0" smtClean="0">
                <a:latin typeface="Garamond" panose="02020404030301010803" pitchFamily="18" charset="0"/>
              </a:rPr>
              <a:t>Jak změřit délku kružnice</a:t>
            </a:r>
          </a:p>
          <a:p>
            <a:r>
              <a:rPr lang="cs-CZ" sz="2000" dirty="0" smtClean="0">
                <a:latin typeface="Garamond" panose="02020404030301010803" pitchFamily="18" charset="0"/>
              </a:rPr>
              <a:t>Jak souvisí délka kružnice s poloměrem</a:t>
            </a:r>
          </a:p>
          <a:p>
            <a:r>
              <a:rPr lang="cs-CZ" sz="2000" dirty="0" smtClean="0">
                <a:latin typeface="Garamond" panose="02020404030301010803" pitchFamily="18" charset="0"/>
              </a:rPr>
              <a:t>Jak souvisí kružnice s mnohoúhelníkem</a:t>
            </a:r>
          </a:p>
          <a:p>
            <a:r>
              <a:rPr lang="cs-CZ" sz="2000" dirty="0" smtClean="0">
                <a:latin typeface="Garamond" panose="02020404030301010803" pitchFamily="18" charset="0"/>
              </a:rPr>
              <a:t>Měříme, </a:t>
            </a:r>
            <a:r>
              <a:rPr lang="cs-CZ" sz="20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rýsujeme</a:t>
            </a:r>
            <a:r>
              <a:rPr lang="cs-CZ" sz="2000" dirty="0" smtClean="0">
                <a:latin typeface="Garamond" panose="02020404030301010803" pitchFamily="18" charset="0"/>
              </a:rPr>
              <a:t> a počítáme</a:t>
            </a:r>
          </a:p>
          <a:p>
            <a:endParaRPr lang="cs-CZ" sz="2400" dirty="0" smtClean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93460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4212" y="1905439"/>
            <a:ext cx="4414261" cy="3047122"/>
          </a:xfrm>
        </p:spPr>
        <p:txBody>
          <a:bodyPr anchor="t">
            <a:normAutofit fontScale="77500" lnSpcReduction="20000"/>
          </a:bodyPr>
          <a:lstStyle/>
          <a:p>
            <a:pPr marL="0" indent="0">
              <a:buNone/>
            </a:pPr>
            <a:r>
              <a:rPr lang="cs-CZ" sz="4000" dirty="0">
                <a:solidFill>
                  <a:srgbClr val="FFC000"/>
                </a:solidFill>
                <a:latin typeface="Garamond" panose="02020404030301010803" pitchFamily="18" charset="0"/>
              </a:rPr>
              <a:t>5</a:t>
            </a:r>
            <a:r>
              <a:rPr lang="cs-CZ" sz="4000" dirty="0" smtClean="0">
                <a:solidFill>
                  <a:srgbClr val="FFC000"/>
                </a:solidFill>
                <a:latin typeface="Garamond" panose="02020404030301010803" pitchFamily="18" charset="0"/>
              </a:rPr>
              <a:t>. hodina týdne</a:t>
            </a:r>
          </a:p>
          <a:p>
            <a:pPr marL="0" indent="0">
              <a:buNone/>
            </a:pPr>
            <a:r>
              <a:rPr lang="cs-CZ" sz="4000" dirty="0" smtClean="0">
                <a:solidFill>
                  <a:srgbClr val="FFC000"/>
                </a:solidFill>
                <a:latin typeface="Garamond" panose="02020404030301010803" pitchFamily="18" charset="0"/>
              </a:rPr>
              <a:t>DESETIMINUTOVKA – zapisování postupů výpočtů (u reálných čísel i mnohočlenů)</a:t>
            </a:r>
          </a:p>
          <a:p>
            <a:pPr marL="0" indent="0">
              <a:buNone/>
            </a:pPr>
            <a:r>
              <a:rPr lang="cs-CZ" sz="4000" dirty="0" smtClean="0">
                <a:solidFill>
                  <a:srgbClr val="FFC000"/>
                </a:solidFill>
                <a:latin typeface="Garamond" panose="02020404030301010803" pitchFamily="18" charset="0"/>
              </a:rPr>
              <a:t>IRACIONÁLNÍ ČÍSLO </a:t>
            </a:r>
            <a:r>
              <a:rPr lang="el-GR" sz="5400" dirty="0" smtClean="0">
                <a:solidFill>
                  <a:srgbClr val="FFC000"/>
                </a:solidFill>
                <a:latin typeface="Garamond" panose="02020404030301010803" pitchFamily="18" charset="0"/>
              </a:rPr>
              <a:t>π</a:t>
            </a:r>
            <a:endParaRPr lang="cs-CZ" sz="4000" dirty="0" smtClean="0">
              <a:solidFill>
                <a:srgbClr val="FFC000"/>
              </a:solidFill>
              <a:latin typeface="Garamond" panose="02020404030301010803" pitchFamily="18" charset="0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809470" y="2709003"/>
            <a:ext cx="3657600" cy="1439995"/>
          </a:xfrm>
        </p:spPr>
        <p:txBody>
          <a:bodyPr>
            <a:noAutofit/>
          </a:bodyPr>
          <a:lstStyle/>
          <a:p>
            <a:r>
              <a:rPr lang="cs-CZ" sz="2000" dirty="0" smtClean="0">
                <a:latin typeface="Garamond" panose="02020404030301010803" pitchFamily="18" charset="0"/>
              </a:rPr>
              <a:t>K čemu ho potřebujeme</a:t>
            </a:r>
          </a:p>
          <a:p>
            <a:r>
              <a:rPr lang="cs-CZ" sz="2000" dirty="0" smtClean="0">
                <a:latin typeface="Garamond" panose="02020404030301010803" pitchFamily="18" charset="0"/>
              </a:rPr>
              <a:t>Jakou má hodnotu</a:t>
            </a:r>
          </a:p>
          <a:p>
            <a:r>
              <a:rPr lang="cs-CZ" sz="2000" dirty="0" smtClean="0">
                <a:latin typeface="Garamond" panose="02020404030301010803" pitchFamily="18" charset="0"/>
              </a:rPr>
              <a:t>Historie čísla </a:t>
            </a:r>
            <a:r>
              <a:rPr lang="el-GR" sz="2400" dirty="0">
                <a:latin typeface="Garamond" panose="02020404030301010803" pitchFamily="18" charset="0"/>
              </a:rPr>
              <a:t>π</a:t>
            </a:r>
            <a:endParaRPr lang="cs-CZ" sz="2400" dirty="0" smtClean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3064732"/>
      </p:ext>
    </p:extLst>
  </p:cSld>
  <p:clrMapOvr>
    <a:masterClrMapping/>
  </p:clrMapOvr>
</p:sld>
</file>

<file path=ppt/theme/theme1.xml><?xml version="1.0" encoding="utf-8"?>
<a:theme xmlns:a="http://schemas.openxmlformats.org/drawingml/2006/main" name="Řez">
  <a:themeElements>
    <a:clrScheme name="Modrá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Řez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Řez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322</TotalTime>
  <Words>503</Words>
  <Application>Microsoft Office PowerPoint</Application>
  <PresentationFormat>Širokoúhlá obrazovka</PresentationFormat>
  <Paragraphs>57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Century Gothic</vt:lpstr>
      <vt:lpstr>Garamond</vt:lpstr>
      <vt:lpstr>Wingdings 3</vt:lpstr>
      <vt:lpstr>Řez</vt:lpstr>
      <vt:lpstr>Prezentace aplikace PowerPoint</vt:lpstr>
      <vt:lpstr>Pokud jsi v karanténě, izolaci, nemocný/á nebo na dovolené</vt:lpstr>
      <vt:lpstr>Cíle týdne a týdenní úkol</vt:lpstr>
      <vt:lpstr>OPRAVA TESTU ZA LEDEN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Pařízková Ivana</dc:creator>
  <cp:lastModifiedBy>Pařízková Ivana</cp:lastModifiedBy>
  <cp:revision>26</cp:revision>
  <dcterms:created xsi:type="dcterms:W3CDTF">2022-01-30T05:45:16Z</dcterms:created>
  <dcterms:modified xsi:type="dcterms:W3CDTF">2022-02-20T21:09:02Z</dcterms:modified>
  <cp:contentStatus>Konečný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