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54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3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854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242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5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795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525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63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76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3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1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49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90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3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57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2D08FAB-F034-478B-B7C8-3477B9CFFBE3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A4F70B-8E1B-4058-A022-63EFF826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79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2725" cy="697130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195781" y="2608488"/>
            <a:ext cx="6585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2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.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týden: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7.2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. – 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11.2</a:t>
            </a: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.:</a:t>
            </a:r>
          </a:p>
          <a:p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Kružnice, kruh a přímka</a:t>
            </a:r>
          </a:p>
          <a:p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Mnohočleny – důležité pojmy</a:t>
            </a:r>
          </a:p>
          <a:p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Mnohočleny – sčítání a odčítání</a:t>
            </a:r>
            <a:endParaRPr lang="cs-CZ" sz="3600" b="1" dirty="0">
              <a:solidFill>
                <a:schemeClr val="accent5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1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84211" y="303259"/>
            <a:ext cx="11138334" cy="1507067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Pokud jsi v karanténě, izolaci,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nemocný/á nebo na dovolené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sz="half" idx="2"/>
          </p:nvPr>
        </p:nvSpPr>
        <p:spPr>
          <a:xfrm>
            <a:off x="582614" y="2384714"/>
            <a:ext cx="9863714" cy="3616325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Garamond" panose="02020404030301010803" pitchFamily="18" charset="0"/>
              </a:rPr>
              <a:t>Udělej si týdenní domácí úkol</a:t>
            </a:r>
          </a:p>
          <a:p>
            <a:r>
              <a:rPr lang="cs-CZ" dirty="0">
                <a:latin typeface="Garamond" panose="02020404030301010803" pitchFamily="18" charset="0"/>
              </a:rPr>
              <a:t>Od spolužáka zjisti, co děláme ve škole, případně se zeptej mě, paní učitelky – v chatu v </a:t>
            </a:r>
            <a:r>
              <a:rPr lang="cs-CZ" dirty="0" err="1">
                <a:latin typeface="Garamond" panose="02020404030301010803" pitchFamily="18" charset="0"/>
              </a:rPr>
              <a:t>Teams</a:t>
            </a:r>
            <a:endParaRPr lang="cs-CZ" dirty="0">
              <a:latin typeface="Garamond" panose="02020404030301010803" pitchFamily="18" charset="0"/>
            </a:endParaRPr>
          </a:p>
          <a:p>
            <a:r>
              <a:rPr lang="cs-CZ" dirty="0">
                <a:latin typeface="Garamond" panose="02020404030301010803" pitchFamily="18" charset="0"/>
              </a:rPr>
              <a:t>Sleduj materiály, které se průběžně objevují v </a:t>
            </a:r>
            <a:r>
              <a:rPr lang="cs-CZ" dirty="0" err="1">
                <a:latin typeface="Garamond" panose="02020404030301010803" pitchFamily="18" charset="0"/>
              </a:rPr>
              <a:t>Teams</a:t>
            </a:r>
            <a:r>
              <a:rPr lang="cs-CZ" dirty="0">
                <a:latin typeface="Garamond" panose="02020404030301010803" pitchFamily="18" charset="0"/>
              </a:rPr>
              <a:t> (v souborech, v aktuálním měsíci a týdnu) a doma si je </a:t>
            </a:r>
            <a:r>
              <a:rPr lang="cs-CZ" dirty="0" smtClean="0">
                <a:latin typeface="Garamond" panose="02020404030301010803" pitchFamily="18" charset="0"/>
              </a:rPr>
              <a:t>vypracuj</a:t>
            </a:r>
          </a:p>
          <a:p>
            <a:r>
              <a:rPr lang="cs-CZ" dirty="0" smtClean="0">
                <a:latin typeface="Garamond" panose="02020404030301010803" pitchFamily="18" charset="0"/>
              </a:rPr>
              <a:t>V pátek se v souborech objeví dokument „pro ty, kteří nebyli ve škole“ – zkontroluj podle něj, jestli jsi udělal/a všechnu potřebnou práci</a:t>
            </a:r>
            <a:endParaRPr lang="cs-CZ" dirty="0">
              <a:latin typeface="Garamond" panose="02020404030301010803" pitchFamily="18" charset="0"/>
            </a:endParaRPr>
          </a:p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Do zadání v </a:t>
            </a: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Teams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 odevzdej vše, co jsi tento týden doma udělal/a</a:t>
            </a:r>
          </a:p>
          <a:p>
            <a:r>
              <a:rPr lang="cs-CZ" dirty="0">
                <a:latin typeface="Garamond" panose="02020404030301010803" pitchFamily="18" charset="0"/>
              </a:rPr>
              <a:t>Pokud jsi něčemu neporozuměl/a, poznamenej si do sešitu, čemu konkrétně nerozumíš, vyfoť a odevzdej to též</a:t>
            </a:r>
          </a:p>
          <a:p>
            <a:r>
              <a:rPr lang="cs-CZ" dirty="0">
                <a:latin typeface="Garamond" panose="02020404030301010803" pitchFamily="18" charset="0"/>
              </a:rPr>
              <a:t>Napiš mi v </a:t>
            </a:r>
            <a:r>
              <a:rPr lang="cs-CZ" dirty="0" err="1">
                <a:latin typeface="Garamond" panose="02020404030301010803" pitchFamily="18" charset="0"/>
              </a:rPr>
              <a:t>Teams</a:t>
            </a:r>
            <a:r>
              <a:rPr lang="cs-CZ" dirty="0">
                <a:latin typeface="Garamond" panose="02020404030301010803" pitchFamily="18" charset="0"/>
              </a:rPr>
              <a:t>, pokud ti můžu s něčím pomoci!</a:t>
            </a:r>
          </a:p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Napiš mi i v případě, že ti není dobře a na matiku tento týden nemáš sílu – domluvíme se na termínu, kdy úkoly odevzdáš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99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627" y="299380"/>
            <a:ext cx="8534400" cy="1507067"/>
          </a:xfrm>
        </p:spPr>
        <p:txBody>
          <a:bodyPr/>
          <a:lstStyle/>
          <a:p>
            <a:r>
              <a:rPr lang="cs-CZ" dirty="0" smtClean="0"/>
              <a:t>Cíle týdne a týdenní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3627" y="2221992"/>
            <a:ext cx="4937655" cy="361526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Garamond" panose="02020404030301010803" pitchFamily="18" charset="0"/>
              </a:rPr>
              <a:t>Zjednoduším mnohočlen sčítáním a odčítáním jeho členů</a:t>
            </a:r>
            <a:endParaRPr lang="cs-CZ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Garamond" panose="02020404030301010803" pitchFamily="18" charset="0"/>
              </a:rPr>
              <a:t>Vysvětlím, co je tečna, sečna, vnější přímka a tětiva kružnice a načrtnu je</a:t>
            </a:r>
            <a:endParaRPr lang="cs-CZ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84670" y="1584684"/>
            <a:ext cx="4934479" cy="3615266"/>
          </a:xfrm>
        </p:spPr>
        <p:txBody>
          <a:bodyPr/>
          <a:lstStyle/>
          <a:p>
            <a:r>
              <a:rPr lang="cs-CZ" dirty="0" smtClean="0">
                <a:latin typeface="Garamond" panose="02020404030301010803" pitchFamily="18" charset="0"/>
              </a:rPr>
              <a:t>Další výběr úloh z </a:t>
            </a:r>
            <a:r>
              <a:rPr lang="cs-CZ" dirty="0" err="1" smtClean="0">
                <a:latin typeface="Garamond" panose="02020404030301010803" pitchFamily="18" charset="0"/>
              </a:rPr>
              <a:t>přijímačkových</a:t>
            </a:r>
            <a:r>
              <a:rPr lang="cs-CZ" dirty="0" smtClean="0">
                <a:latin typeface="Garamond" panose="02020404030301010803" pitchFamily="18" charset="0"/>
              </a:rPr>
              <a:t> testů – zadání dostaneš ve škole a je k dispozici i v souborech v </a:t>
            </a:r>
            <a:r>
              <a:rPr lang="cs-CZ" dirty="0" err="1" smtClean="0">
                <a:latin typeface="Garamond" panose="02020404030301010803" pitchFamily="18" charset="0"/>
              </a:rPr>
              <a:t>Teams</a:t>
            </a:r>
            <a:endParaRPr lang="cs-CZ" dirty="0" smtClean="0">
              <a:latin typeface="Garamond" panose="02020404030301010803" pitchFamily="18" charset="0"/>
            </a:endParaRPr>
          </a:p>
          <a:p>
            <a:r>
              <a:rPr lang="cs-CZ" dirty="0" smtClean="0">
                <a:latin typeface="Garamond" panose="02020404030301010803" pitchFamily="18" charset="0"/>
              </a:rPr>
              <a:t>Vypracované řešení nezapomeň zkontrolovat podle správného řešení, které bude od </a:t>
            </a:r>
            <a:r>
              <a:rPr lang="cs-CZ" dirty="0" smtClean="0">
                <a:latin typeface="Garamond" panose="02020404030301010803" pitchFamily="18" charset="0"/>
              </a:rPr>
              <a:t>čtvrtečního odpoledne k dispozici </a:t>
            </a:r>
            <a:r>
              <a:rPr lang="cs-CZ" dirty="0" smtClean="0">
                <a:latin typeface="Garamond" panose="02020404030301010803" pitchFamily="18" charset="0"/>
              </a:rPr>
              <a:t>v </a:t>
            </a:r>
            <a:r>
              <a:rPr lang="cs-CZ" dirty="0" err="1" smtClean="0">
                <a:latin typeface="Garamond" panose="02020404030301010803" pitchFamily="18" charset="0"/>
              </a:rPr>
              <a:t>Teams</a:t>
            </a:r>
            <a:endParaRPr lang="cs-CZ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5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4414261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1. hodina týdne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MNOHOČLENY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Nezapomeň na pracovní sešit</a:t>
            </a:r>
            <a:endParaRPr lang="cs-CZ" sz="4000" b="1" dirty="0" smtClean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736318" y="2294466"/>
            <a:ext cx="3657600" cy="2091267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Garamond" panose="02020404030301010803" pitchFamily="18" charset="0"/>
              </a:rPr>
              <a:t>Ujasníme si a procvičíme pojmy při práci s mnohočleny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 smtClean="0">
                <a:latin typeface="Garamond" panose="02020404030301010803" pitchFamily="18" charset="0"/>
              </a:rPr>
              <a:t>Procvičíme zkrácené zápisy mnohočlenů</a:t>
            </a:r>
            <a:endParaRPr lang="cs-CZ" sz="20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0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4414261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C000"/>
                </a:solidFill>
                <a:latin typeface="Garamond" panose="02020404030301010803" pitchFamily="18" charset="0"/>
              </a:rPr>
              <a:t>2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. hodina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týdne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TEST</a:t>
            </a:r>
            <a:endParaRPr lang="cs-CZ" sz="4000" dirty="0" smtClean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48382" y="1703092"/>
            <a:ext cx="3657600" cy="3274015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Garamond" panose="02020404030301010803" pitchFamily="18" charset="0"/>
              </a:rPr>
              <a:t>Test z lednového učiva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 smtClean="0">
                <a:latin typeface="Garamond" panose="02020404030301010803" pitchFamily="18" charset="0"/>
              </a:rPr>
              <a:t>Projdi cíle jednotlivých lednových týdnů – jejich dosažení v testu ověříme</a:t>
            </a:r>
            <a:endParaRPr lang="cs-CZ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6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4414261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C000"/>
                </a:solidFill>
                <a:latin typeface="Garamond" panose="02020404030301010803" pitchFamily="18" charset="0"/>
              </a:rPr>
              <a:t>3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.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hodina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týdne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MNOHOČLENY</a:t>
            </a:r>
            <a:endParaRPr lang="cs-CZ" sz="4000" dirty="0" smtClean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53182" y="2321928"/>
            <a:ext cx="3657600" cy="3274015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Garamond" panose="02020404030301010803" pitchFamily="18" charset="0"/>
              </a:rPr>
              <a:t>Začneme pracovat s mnohočleny – upravovat je na jednodušší tvar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 smtClean="0">
                <a:latin typeface="Garamond" panose="02020404030301010803" pitchFamily="18" charset="0"/>
              </a:rPr>
              <a:t>Prvními úpravami budou sčítání a odčítání</a:t>
            </a:r>
            <a:endParaRPr lang="cs-CZ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4414261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C000"/>
                </a:solidFill>
                <a:latin typeface="Garamond" panose="02020404030301010803" pitchFamily="18" charset="0"/>
              </a:rPr>
              <a:t>4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.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hodina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týdne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KOLO, KRUH A KRUŽNICE</a:t>
            </a:r>
            <a:endParaRPr lang="cs-CZ" sz="4000" dirty="0" smtClean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53182" y="2321928"/>
            <a:ext cx="3657600" cy="3274015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Garamond" panose="02020404030301010803" pitchFamily="18" charset="0"/>
              </a:rPr>
              <a:t>Zabrousíme do historie – kdy bylo vynalezeno kolo a proč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 smtClean="0">
                <a:latin typeface="Garamond" panose="02020404030301010803" pitchFamily="18" charset="0"/>
              </a:rPr>
              <a:t>Zavzpomínáme, co už o kruhu a kružnici víme a jak se liší</a:t>
            </a:r>
            <a:endParaRPr lang="cs-CZ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4414261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C000"/>
                </a:solidFill>
                <a:latin typeface="Garamond" panose="02020404030301010803" pitchFamily="18" charset="0"/>
              </a:rPr>
              <a:t>5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.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hodina </a:t>
            </a: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týdne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KRUŽNICE A PŘÍMKA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Nezapomeň rýsovací potřeby a pracovní sešit</a:t>
            </a:r>
            <a:endParaRPr lang="cs-CZ" sz="4000" b="1" dirty="0" smtClean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53182" y="2321928"/>
            <a:ext cx="3657600" cy="3274015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Garamond" panose="02020404030301010803" pitchFamily="18" charset="0"/>
              </a:rPr>
              <a:t>Jaké vzájemné polohy můžou kružnice s přímkou nabývat?</a:t>
            </a:r>
          </a:p>
          <a:p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 smtClean="0">
                <a:latin typeface="Garamond" panose="02020404030301010803" pitchFamily="18" charset="0"/>
              </a:rPr>
              <a:t>Naučíme se nové pojmy</a:t>
            </a:r>
            <a:endParaRPr lang="cs-CZ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61146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154</TotalTime>
  <Words>367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Gothic</vt:lpstr>
      <vt:lpstr>Garamond</vt:lpstr>
      <vt:lpstr>Wingdings 3</vt:lpstr>
      <vt:lpstr>Řez</vt:lpstr>
      <vt:lpstr>Prezentace aplikace PowerPoint</vt:lpstr>
      <vt:lpstr>Pokud jsi v karanténě, izolaci, nemocný/á nebo na dovolené</vt:lpstr>
      <vt:lpstr>Cíle týdne a týdenní úkol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Pařízková Ivana</dc:creator>
  <cp:lastModifiedBy>Pařízková Ivana</cp:lastModifiedBy>
  <cp:revision>12</cp:revision>
  <dcterms:created xsi:type="dcterms:W3CDTF">2022-01-30T05:45:16Z</dcterms:created>
  <dcterms:modified xsi:type="dcterms:W3CDTF">2022-02-06T21:27:12Z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