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C8B85-2F57-4A02-8744-81C17E9EF4FC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B70F2-17FD-482A-993A-4B46406A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60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Významné</a:t>
            </a:r>
            <a:r>
              <a:rPr lang="cs-CZ" baseline="0" dirty="0" smtClean="0"/>
              <a:t> látky, které jsou užitečné, ale mohou i hodně ublížit, látky, které si zaslouží respekt – při manipulaci stačí mnohdy jedna chyba a může to mít doživotní následky</a:t>
            </a:r>
          </a:p>
          <a:p>
            <a:r>
              <a:rPr lang="cs-CZ" baseline="0" dirty="0" smtClean="0"/>
              <a:t>Přitom se jedná o látky, se kterými běžně přicházíme do styku – např. záchodová hygiena, akumulátory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60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756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žaludku máme </a:t>
            </a:r>
            <a:r>
              <a:rPr lang="cs-CZ" baseline="0" dirty="0" err="1" smtClean="0"/>
              <a:t>HCl</a:t>
            </a:r>
            <a:r>
              <a:rPr lang="cs-CZ" baseline="0" dirty="0" smtClean="0"/>
              <a:t>, nenaleptá se díky mucinu (hlen), při poškození vznikají žaludeční vředy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56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žaludku máme </a:t>
            </a:r>
            <a:r>
              <a:rPr lang="cs-CZ" baseline="0" dirty="0" err="1" smtClean="0"/>
              <a:t>HCl</a:t>
            </a:r>
            <a:r>
              <a:rPr lang="cs-CZ" baseline="0" dirty="0" smtClean="0"/>
              <a:t>, nenaleptá se díky mucinu (hlen), při poškození vznikají žaludeční vředy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739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</a:t>
            </a:r>
            <a:r>
              <a:rPr lang="cs-CZ" baseline="0" dirty="0" smtClean="0"/>
              <a:t> přidáváme vodu do kyseliny, dochází k rychlému uvolňování vodíkových kationtů, což k rychlému zahřívání kapaliny, může vyprsknout do očí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43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</a:t>
            </a:r>
            <a:r>
              <a:rPr lang="cs-CZ" baseline="0" dirty="0" smtClean="0"/>
              <a:t> přidáváme vodu do kyseliny, dochází k rychlému uvolňování vodíkových kationtů, což k rychlému zahřívání kapaliny, může vyprsknout do očí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11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nejvíce kyselinu naředit</a:t>
            </a:r>
          </a:p>
          <a:p>
            <a:r>
              <a:rPr lang="cs-CZ" dirty="0" smtClean="0"/>
              <a:t>Zasažené oko – promývat oko proudem vody směrem ven (od koutků oka k okraji</a:t>
            </a:r>
            <a:r>
              <a:rPr lang="cs-CZ" baseline="0" dirty="0" smtClean="0"/>
              <a:t> – pryč od zdravých tkání), volat </a:t>
            </a:r>
            <a:r>
              <a:rPr lang="cs-CZ" baseline="0" dirty="0" err="1" smtClean="0"/>
              <a:t>zachrannou</a:t>
            </a:r>
            <a:r>
              <a:rPr lang="cs-CZ" baseline="0" dirty="0" smtClean="0"/>
              <a:t> službu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4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běžném životě si kyselost spojujeme s chutí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23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chemii si kyselost spojujeme</a:t>
            </a:r>
            <a:r>
              <a:rPr lang="cs-CZ" baseline="0" dirty="0" smtClean="0"/>
              <a:t> s jinou vlastností.</a:t>
            </a:r>
            <a:endParaRPr lang="cs-CZ" dirty="0" smtClean="0"/>
          </a:p>
          <a:p>
            <a:r>
              <a:rPr lang="cs-CZ" dirty="0" smtClean="0"/>
              <a:t>V průmyslu všestranné využití – zpracování rud,</a:t>
            </a:r>
            <a:r>
              <a:rPr lang="cs-CZ" baseline="0" dirty="0" smtClean="0"/>
              <a:t> ropy, při výrobě plastů, hnojiv, chemikálií,… jako elektrolyt v olověných akumulátorech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Látka,</a:t>
            </a:r>
            <a:r>
              <a:rPr lang="cs-CZ" baseline="0" dirty="0" smtClean="0"/>
              <a:t> která má ve svém řetězci vodík – ten může odštěpit, čím silnější kyselina, tím vodík odštěpuje raději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83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Látka,</a:t>
            </a:r>
            <a:r>
              <a:rPr lang="cs-CZ" baseline="0" dirty="0" smtClean="0"/>
              <a:t> která má ve svém řetězci vodík – ten může odštěpit, čím silnější kyselina, tím vodík odštěpuje raději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90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Látka,</a:t>
            </a:r>
            <a:r>
              <a:rPr lang="cs-CZ" baseline="0" dirty="0" smtClean="0"/>
              <a:t> která má ve svém řetězci vodík – ten může odštěpit, čím silnější kyselina, tím vodík odštěpuje raději</a:t>
            </a:r>
          </a:p>
          <a:p>
            <a:r>
              <a:rPr lang="cs-CZ" baseline="0" dirty="0" smtClean="0"/>
              <a:t>Molekula vody – vodík má nízkou elektronegativitu, proto má v molekule kladný náboj, kyslík vysokou elektronegativitu – záporný náboj</a:t>
            </a:r>
          </a:p>
          <a:p>
            <a:r>
              <a:rPr lang="cs-CZ" baseline="0" dirty="0" smtClean="0"/>
              <a:t>Vodík se může odštěpit od chloru a může se přimknout k vodě za vzniku H3O+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16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88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Vodíkový</a:t>
            </a:r>
            <a:r>
              <a:rPr lang="cs-CZ" baseline="0" dirty="0" smtClean="0"/>
              <a:t> kation nechce být sám, ale chce s něčím reagovat – někdy je to například kov (ten lepší případ), někdy to může být naše kůže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74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Vodíkový kation nám může doslova rozbombardovat naší kůži, poleptání kyselinami se stejně jako popáleniny hojí velmi špatně (hrozí infekce)</a:t>
            </a:r>
          </a:p>
          <a:p>
            <a:r>
              <a:rPr lang="cs-CZ" baseline="0" dirty="0" smtClean="0"/>
              <a:t>Denaturace bílkovin se využívá třeba při vaření vajíček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70F2-17FD-482A-993A-4B46406ABAA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12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32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09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19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94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83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77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96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29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31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55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4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8EE9C-E764-4E47-9978-2BCCA81287BB}" type="datetimeFigureOut">
              <a:rPr lang="cs-CZ" smtClean="0"/>
              <a:t>06.06.2021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B766-A80B-42B8-8B5E-798F77B32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2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EqHJ1tomnk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76066"/>
          </a:xfrm>
        </p:spPr>
        <p:txBody>
          <a:bodyPr/>
          <a:lstStyle/>
          <a:p>
            <a:r>
              <a:rPr lang="cs-CZ" b="1" dirty="0" smtClean="0"/>
              <a:t>Kyseliny</a:t>
            </a:r>
            <a:endParaRPr lang="cs-CZ" b="1" dirty="0"/>
          </a:p>
        </p:txBody>
      </p:sp>
      <p:pic>
        <p:nvPicPr>
          <p:cNvPr id="1026" name="Picture 2" descr="https://upload.wikimedia.org/wikipedia/commons/thumb/a/a1/GHS-pictogram-acid.svg/800px-GHS-pictogram-aci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37" y="1480457"/>
            <a:ext cx="5055326" cy="5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412" y="1417870"/>
            <a:ext cx="10515600" cy="831850"/>
          </a:xfrm>
        </p:spPr>
        <p:txBody>
          <a:bodyPr/>
          <a:lstStyle/>
          <a:p>
            <a:r>
              <a:rPr lang="cs-CZ" dirty="0" smtClean="0"/>
              <a:t>s kyselinami reagují dokonce i některé kovy</a:t>
            </a:r>
            <a:endParaRPr lang="cs-CZ" baseline="30000" dirty="0"/>
          </a:p>
        </p:txBody>
      </p:sp>
      <p:pic>
        <p:nvPicPr>
          <p:cNvPr id="4" name="gEqHJ1tomn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19400" y="2249720"/>
            <a:ext cx="6667500" cy="37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412" y="1417870"/>
            <a:ext cx="10515600" cy="831850"/>
          </a:xfrm>
        </p:spPr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edná se o významné a nenahraditelné sloučeniny</a:t>
            </a:r>
            <a:endParaRPr lang="cs-CZ" baseline="30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47052" y="6396335"/>
            <a:ext cx="341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</a:t>
            </a:r>
            <a:r>
              <a:rPr lang="cs-CZ" sz="2400" dirty="0" smtClean="0"/>
              <a:t>idský žaludek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2218034"/>
            <a:ext cx="66198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412" y="1417870"/>
            <a:ext cx="10720388" cy="3433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V běžném životě si spojujeme kyselost s chutí. V chemii se kyselost spojuje s vlastností látek odštěpovat v roztocích vodíkový kation H+. Sloučeniny s </a:t>
            </a:r>
            <a:r>
              <a:rPr lang="cs-CZ" sz="3200" dirty="0"/>
              <a:t>touto schopností nazýváme </a:t>
            </a:r>
            <a:r>
              <a:rPr lang="cs-CZ" sz="3200" dirty="0" smtClean="0"/>
              <a:t>kyselinami</a:t>
            </a:r>
            <a:r>
              <a:rPr lang="cs-CZ" sz="3200" dirty="0"/>
              <a:t>.</a:t>
            </a:r>
          </a:p>
          <a:p>
            <a:pPr marL="0" indent="0">
              <a:buNone/>
            </a:pPr>
            <a:r>
              <a:rPr lang="cs-CZ" sz="3200" dirty="0" smtClean="0"/>
              <a:t>Vodíkový kation je vysoce reaktivní částice. Řada kyselin tak dokáže denaturovat (srážet) bílkoviny či leptat kovy. Kyseliny patří </a:t>
            </a:r>
            <a:r>
              <a:rPr lang="cs-CZ" sz="3200" dirty="0"/>
              <a:t>k důležitým a nenahraditelným sloučeninám.</a:t>
            </a:r>
          </a:p>
        </p:txBody>
      </p:sp>
    </p:spTree>
    <p:extLst>
      <p:ext uri="{BB962C8B-B14F-4D97-AF65-F5344CB8AC3E}">
        <p14:creationId xmlns:p14="http://schemas.microsoft.com/office/powerpoint/2010/main" val="14053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Zásady pro práci s kyselinami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412" y="1417870"/>
            <a:ext cx="10720388" cy="3433530"/>
          </a:xfrm>
        </p:spPr>
        <p:txBody>
          <a:bodyPr>
            <a:normAutofit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ři ředění lijeme kyselinu do vody, nikdy ne naopak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2249487"/>
            <a:ext cx="61912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Zásady pro práci s kyselinami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412" y="1417870"/>
            <a:ext cx="10720388" cy="3433530"/>
          </a:xfrm>
        </p:spPr>
        <p:txBody>
          <a:bodyPr>
            <a:normAutofit/>
          </a:bodyPr>
          <a:lstStyle/>
          <a:p>
            <a:r>
              <a:rPr lang="cs-CZ" sz="3200" dirty="0"/>
              <a:t>v</a:t>
            </a:r>
            <a:r>
              <a:rPr lang="cs-CZ" sz="3200" dirty="0" smtClean="0"/>
              <a:t>ždy používáme ochranné prostředky (brýle, rukavice)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2244725"/>
            <a:ext cx="55054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Zásady pro práci s kyselinami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412" y="1417870"/>
            <a:ext cx="10720388" cy="3433530"/>
          </a:xfrm>
        </p:spPr>
        <p:txBody>
          <a:bodyPr>
            <a:normAutofit/>
          </a:bodyPr>
          <a:lstStyle/>
          <a:p>
            <a:r>
              <a:rPr lang="cs-CZ" sz="3200" dirty="0"/>
              <a:t>o</a:t>
            </a:r>
            <a:r>
              <a:rPr lang="cs-CZ" sz="3200" dirty="0" smtClean="0"/>
              <a:t>plachovat poškozené místo vlažnou vodou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225908"/>
            <a:ext cx="67818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na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Nearpod.com, kód: </a:t>
            </a:r>
            <a:r>
              <a:rPr lang="cs-CZ" sz="4000" b="1" dirty="0" smtClean="0"/>
              <a:t>PSF9Z</a:t>
            </a:r>
          </a:p>
          <a:p>
            <a:endParaRPr lang="cs-CZ" dirty="0"/>
          </a:p>
          <a:p>
            <a:r>
              <a:rPr lang="cs-CZ" dirty="0" smtClean="0"/>
              <a:t>Jaká částice dělá kyselinu kyselinou?</a:t>
            </a:r>
          </a:p>
          <a:p>
            <a:r>
              <a:rPr lang="cs-CZ" dirty="0" smtClean="0"/>
              <a:t>Jaká je důležité pravidlo pro ředění kyselin?</a:t>
            </a:r>
          </a:p>
        </p:txBody>
      </p:sp>
    </p:spTree>
    <p:extLst>
      <p:ext uri="{BB962C8B-B14F-4D97-AF65-F5344CB8AC3E}">
        <p14:creationId xmlns:p14="http://schemas.microsoft.com/office/powerpoint/2010/main" val="22492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351338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yselost v běžném životě</a:t>
            </a:r>
            <a:endParaRPr lang="cs-CZ" dirty="0"/>
          </a:p>
        </p:txBody>
      </p:sp>
      <p:pic>
        <p:nvPicPr>
          <p:cNvPr id="2050" name="Picture 2" descr="Citrusy a jejich význam pro naše zdraví i krásu | Bydlení pro každé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49" y="2454275"/>
            <a:ext cx="6035676" cy="40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351338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yselost v chemii</a:t>
            </a:r>
            <a:endParaRPr lang="cs-CZ" dirty="0"/>
          </a:p>
        </p:txBody>
      </p:sp>
      <p:pic>
        <p:nvPicPr>
          <p:cNvPr id="3074" name="Picture 2" descr="Kyselina sírová – Ma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466850"/>
            <a:ext cx="51308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351338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yseliny jsou látky, které v roztocích odštěpují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603" y="2257424"/>
            <a:ext cx="3091310" cy="39624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37628" y="6219825"/>
            <a:ext cx="341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</a:t>
            </a:r>
            <a:r>
              <a:rPr lang="cs-CZ" sz="2400" dirty="0" smtClean="0"/>
              <a:t>ádoba s </a:t>
            </a:r>
            <a:r>
              <a:rPr lang="cs-CZ" sz="2400" dirty="0" err="1" smtClean="0"/>
              <a:t>HCl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75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328965"/>
            <a:ext cx="10515600" cy="831850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yseliny jsou látky, které v roztocích odštěpují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  <p:pic>
        <p:nvPicPr>
          <p:cNvPr id="4102" name="Picture 6" descr="HC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08" y="1984840"/>
            <a:ext cx="4512434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48652" y="3562984"/>
            <a:ext cx="695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/>
              <a:t>+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57645" y="2962819"/>
            <a:ext cx="695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-</a:t>
            </a:r>
            <a:endParaRPr lang="cs-CZ" sz="6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48652" y="6032081"/>
            <a:ext cx="341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</a:t>
            </a:r>
            <a:r>
              <a:rPr lang="cs-CZ" sz="2400" dirty="0" smtClean="0"/>
              <a:t>olekula </a:t>
            </a:r>
            <a:r>
              <a:rPr lang="cs-CZ" sz="2400" dirty="0" err="1" smtClean="0"/>
              <a:t>HCl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442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370245"/>
            <a:ext cx="10515600" cy="831850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yseliny jsou látky, které v roztocích odštěpují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  <p:pic>
        <p:nvPicPr>
          <p:cNvPr id="4102" name="Picture 6" descr="HC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08" y="1946740"/>
            <a:ext cx="4512434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29952" y="3524884"/>
            <a:ext cx="695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/>
              <a:t>+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838945" y="2924719"/>
            <a:ext cx="695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-</a:t>
            </a:r>
            <a:endParaRPr lang="cs-CZ" sz="6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820025" y="6016265"/>
            <a:ext cx="341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</a:t>
            </a:r>
            <a:r>
              <a:rPr lang="cs-CZ" sz="2400" dirty="0" smtClean="0"/>
              <a:t>olekula </a:t>
            </a:r>
            <a:r>
              <a:rPr lang="cs-CZ" sz="2400" dirty="0" err="1" smtClean="0"/>
              <a:t>HCl</a:t>
            </a:r>
            <a:endParaRPr lang="cs-CZ" sz="2400" dirty="0"/>
          </a:p>
        </p:txBody>
      </p:sp>
      <p:pic>
        <p:nvPicPr>
          <p:cNvPr id="6152" name="Picture 8" descr="3d Water Molecule Transparent PNG - 1100x945 - Free Download on Nice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9218" y="2195028"/>
            <a:ext cx="4680365" cy="41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68058" y="2163995"/>
            <a:ext cx="8477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 smtClean="0"/>
              <a:t>H</a:t>
            </a:r>
            <a:endParaRPr lang="cs-CZ" sz="115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344233" y="4643567"/>
            <a:ext cx="8477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 smtClean="0"/>
              <a:t>H</a:t>
            </a:r>
            <a:endParaRPr lang="cs-CZ" sz="115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315783" y="2202095"/>
            <a:ext cx="695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/>
              <a:t>+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191958" y="4954140"/>
            <a:ext cx="695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/>
              <a:t>+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106564" y="3468285"/>
            <a:ext cx="8477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 smtClean="0"/>
              <a:t>O</a:t>
            </a:r>
            <a:endParaRPr lang="cs-CZ" sz="115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014786" y="3306604"/>
            <a:ext cx="695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-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5461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4" grpId="0"/>
      <p:bldP spid="13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412" y="1417870"/>
            <a:ext cx="10515600" cy="831850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yseliny jsou látky, které v roztocích odštěpují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87083" y="2563561"/>
            <a:ext cx="2341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err="1" smtClean="0"/>
              <a:t>HCl</a:t>
            </a:r>
            <a:endParaRPr lang="cs-CZ" sz="9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75551" y="2528960"/>
            <a:ext cx="2341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/>
              <a:t>H</a:t>
            </a:r>
            <a:r>
              <a:rPr lang="cs-CZ" sz="9600" baseline="30000" dirty="0" smtClean="0"/>
              <a:t>+</a:t>
            </a:r>
            <a:endParaRPr lang="cs-CZ" sz="9600" baseline="30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819899" y="2541554"/>
            <a:ext cx="2341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/>
              <a:t>Cl</a:t>
            </a:r>
            <a:r>
              <a:rPr lang="cs-CZ" sz="9600" baseline="30000" dirty="0"/>
              <a:t>-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76912" y="2625116"/>
            <a:ext cx="638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 smtClean="0"/>
              <a:t>+</a:t>
            </a:r>
            <a:endParaRPr lang="cs-CZ" sz="88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314700" y="3348391"/>
            <a:ext cx="809625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314700" y="2636613"/>
            <a:ext cx="110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H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O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455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412" y="1417870"/>
            <a:ext cx="10515600" cy="831850"/>
          </a:xfrm>
        </p:spPr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dštěpený vodíkový kation je značně reaktivní</a:t>
            </a:r>
            <a:endParaRPr lang="cs-CZ" baseline="30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12" y="2249720"/>
            <a:ext cx="3152775" cy="413385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859752" y="6383570"/>
            <a:ext cx="341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</a:t>
            </a:r>
            <a:r>
              <a:rPr lang="cs-CZ" sz="2400" dirty="0" smtClean="0"/>
              <a:t>olekula </a:t>
            </a:r>
            <a:r>
              <a:rPr lang="cs-CZ" sz="2400" dirty="0" err="1" smtClean="0"/>
              <a:t>HCl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582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9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Kyseliny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412" y="1417870"/>
            <a:ext cx="10515600" cy="831850"/>
          </a:xfrm>
        </p:spPr>
        <p:txBody>
          <a:bodyPr/>
          <a:lstStyle/>
          <a:p>
            <a:r>
              <a:rPr lang="cs-CZ" dirty="0"/>
              <a:t>ř</a:t>
            </a:r>
            <a:r>
              <a:rPr lang="cs-CZ" dirty="0" smtClean="0"/>
              <a:t>ada kyselin denaturuje (sráží) bílkoviny</a:t>
            </a:r>
            <a:endParaRPr lang="cs-CZ" baseline="30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2138362"/>
            <a:ext cx="5600700" cy="402907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529552" y="6256634"/>
            <a:ext cx="341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ážné poleptání kůže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31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608</Words>
  <Application>Microsoft Office PowerPoint</Application>
  <PresentationFormat>Širokoúhlá obrazovka</PresentationFormat>
  <Paragraphs>90</Paragraphs>
  <Slides>16</Slides>
  <Notes>15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Kyseliny</vt:lpstr>
      <vt:lpstr>Kyseliny</vt:lpstr>
      <vt:lpstr>Kyseliny</vt:lpstr>
      <vt:lpstr>Kyseliny</vt:lpstr>
      <vt:lpstr>Kyseliny</vt:lpstr>
      <vt:lpstr>Kyseliny</vt:lpstr>
      <vt:lpstr>Kyseliny</vt:lpstr>
      <vt:lpstr>Kyseliny</vt:lpstr>
      <vt:lpstr>Kyseliny</vt:lpstr>
      <vt:lpstr>Kyseliny</vt:lpstr>
      <vt:lpstr>Kyseliny</vt:lpstr>
      <vt:lpstr>Kyseliny</vt:lpstr>
      <vt:lpstr>Zásady pro práci s kyselinami</vt:lpstr>
      <vt:lpstr>Zásady pro práci s kyselinami</vt:lpstr>
      <vt:lpstr>Zásady pro práci s kyselinami</vt:lpstr>
      <vt:lpstr>Otázky na 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Kyseliny</dc:title>
  <dc:creator>Admin</dc:creator>
  <cp:lastModifiedBy>Admin</cp:lastModifiedBy>
  <cp:revision>15</cp:revision>
  <dcterms:created xsi:type="dcterms:W3CDTF">2021-05-30T18:45:29Z</dcterms:created>
  <dcterms:modified xsi:type="dcterms:W3CDTF">2021-06-06T20:35:46Z</dcterms:modified>
</cp:coreProperties>
</file>