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4" r:id="rId16"/>
    <p:sldId id="275" r:id="rId17"/>
    <p:sldId id="276" r:id="rId18"/>
    <p:sldId id="279" r:id="rId19"/>
    <p:sldId id="280" r:id="rId20"/>
  </p:sldIdLst>
  <p:sldSz cx="18288000" cy="10287000"/>
  <p:notesSz cx="6858000" cy="9144000"/>
  <p:embeddedFontLst>
    <p:embeddedFont>
      <p:font typeface="Montserrat SemiBold" panose="020B0604020202020204" charset="-18"/>
      <p:regular r:id="rId22"/>
      <p:bold r:id="rId23"/>
      <p:italic r:id="rId24"/>
      <p:boldItalic r:id="rId25"/>
    </p:embeddedFont>
    <p:embeddedFont>
      <p:font typeface="Montserrat Medium" panose="020B0604020202020204" charset="-18"/>
      <p:regular r:id="rId26"/>
      <p:bold r:id="rId27"/>
      <p:italic r:id="rId28"/>
      <p:boldItalic r:id="rId29"/>
    </p:embeddedFont>
    <p:embeddedFont>
      <p:font typeface="Montserrat" panose="020B0604020202020204" charset="-18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68805D-A83E-4A35-8CED-C9DF3299F0D1}">
  <a:tblStyle styleId="{4468805D-A83E-4A35-8CED-C9DF3299F0D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61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sz="6000" b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2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l="49" r="59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tting tasks">
  <p:cSld name="TITLE_ONLY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ubTitle" idx="1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ubTitle" idx="2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3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ubTitle" idx="4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5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ubTitle" idx="6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7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marL="2743200" lvl="5" indent="-406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choice options">
  <p:cSld name="TITLE_ONLY_1_1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3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4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5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6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7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8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sz="6000" b="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 b="0" i="1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>
            <a:endParaRPr/>
          </a:p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 idx="3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slide with three elements">
  <p:cSld name="TITLE_ONLY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ubTitle" idx="1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2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406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406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ubTitle" idx="3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4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406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406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ubTitle" idx="5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6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406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406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sz="5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sz="5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sz="5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sz="5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sz="5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sz="5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sz="5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sz="5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31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31800" algn="l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06400" algn="l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06400" algn="l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06400" algn="l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064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064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064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06400" algn="l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4">
            <a:alphaModFix/>
          </a:blip>
          <a:srcRect l="9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ctrTitle"/>
          </p:nvPr>
        </p:nvSpPr>
        <p:spPr>
          <a:xfrm>
            <a:off x="1149961" y="2303094"/>
            <a:ext cx="13948800" cy="37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cs-CZ" sz="7200" b="1" dirty="0" smtClean="0">
                <a:solidFill>
                  <a:srgbClr val="4B3241"/>
                </a:solidFill>
              </a:rPr>
              <a:t>Silné a slabé kyseliny</a:t>
            </a:r>
            <a:endParaRPr sz="7200" b="1" dirty="0">
              <a:solidFill>
                <a:srgbClr val="4B324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262" y="7135149"/>
            <a:ext cx="6515246" cy="2663944"/>
          </a:xfrm>
          <a:prstGeom prst="rect">
            <a:avLst/>
          </a:prstGeom>
        </p:spPr>
      </p:pic>
      <p:pic>
        <p:nvPicPr>
          <p:cNvPr id="1026" name="Picture 2" descr="Bublinky v obyčejné vodě. První sodovka pochází z Anglie | Zajímavosti |  Lidovky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476" y="5396836"/>
            <a:ext cx="533082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yselina sírová, akumulátorová kysel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076" y="4620809"/>
            <a:ext cx="4252652" cy="425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"/>
          <p:cNvSpPr txBox="1">
            <a:spLocks noGrp="1"/>
          </p:cNvSpPr>
          <p:nvPr>
            <p:ph type="subTitle" idx="1"/>
          </p:nvPr>
        </p:nvSpPr>
        <p:spPr>
          <a:xfrm>
            <a:off x="917950" y="2876300"/>
            <a:ext cx="122676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-CZ" sz="3500" dirty="0" smtClean="0"/>
              <a:t>Silná kyselina</a:t>
            </a:r>
            <a:endParaRPr sz="3500" dirty="0"/>
          </a:p>
        </p:txBody>
      </p:sp>
      <p:sp>
        <p:nvSpPr>
          <p:cNvPr id="225" name="Google Shape;225;p24"/>
          <p:cNvSpPr txBox="1">
            <a:spLocks noGrp="1"/>
          </p:cNvSpPr>
          <p:nvPr>
            <p:ph type="subTitle" idx="3"/>
          </p:nvPr>
        </p:nvSpPr>
        <p:spPr>
          <a:xfrm>
            <a:off x="917950" y="4083075"/>
            <a:ext cx="122676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-CZ" sz="3500" dirty="0" smtClean="0"/>
              <a:t>Koncentrovaná kyselina</a:t>
            </a:r>
            <a:endParaRPr sz="3500" dirty="0"/>
          </a:p>
        </p:txBody>
      </p:sp>
      <p:sp>
        <p:nvSpPr>
          <p:cNvPr id="226" name="Google Shape;226;p24"/>
          <p:cNvSpPr txBox="1">
            <a:spLocks noGrp="1"/>
          </p:cNvSpPr>
          <p:nvPr>
            <p:ph type="subTitle" idx="5"/>
          </p:nvPr>
        </p:nvSpPr>
        <p:spPr>
          <a:xfrm>
            <a:off x="917950" y="5462300"/>
            <a:ext cx="12267600" cy="9066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-CZ" sz="3500" dirty="0" smtClean="0">
                <a:solidFill>
                  <a:srgbClr val="FFFFFF"/>
                </a:solidFill>
              </a:rPr>
              <a:t>Slabá kyselina</a:t>
            </a:r>
            <a:endParaRPr sz="3500" dirty="0">
              <a:solidFill>
                <a:srgbClr val="FFFFFF"/>
              </a:solidFill>
            </a:endParaRPr>
          </a:p>
        </p:txBody>
      </p:sp>
      <p:sp>
        <p:nvSpPr>
          <p:cNvPr id="227" name="Google Shape;227;p24"/>
          <p:cNvSpPr txBox="1">
            <a:spLocks noGrp="1"/>
          </p:cNvSpPr>
          <p:nvPr>
            <p:ph type="subTitle" idx="7"/>
          </p:nvPr>
        </p:nvSpPr>
        <p:spPr>
          <a:xfrm>
            <a:off x="917950" y="6834875"/>
            <a:ext cx="122676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-CZ" sz="3500" dirty="0" smtClean="0"/>
              <a:t>Zředěná kyselina</a:t>
            </a:r>
            <a:endParaRPr sz="3500" dirty="0"/>
          </a:p>
        </p:txBody>
      </p:sp>
      <p:sp>
        <p:nvSpPr>
          <p:cNvPr id="228" name="Google Shape;228;p24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229" name="Google Shape;229;p24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 dirty="0" smtClean="0">
                <a:solidFill>
                  <a:schemeClr val="dk2"/>
                </a:solidFill>
              </a:rPr>
              <a:t>Kyselina, která částečně ionizuje v roztoku je…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30" name="Google Shape;230;p24"/>
          <p:cNvSpPr/>
          <p:nvPr/>
        </p:nvSpPr>
        <p:spPr>
          <a:xfrm>
            <a:off x="917950" y="5458975"/>
            <a:ext cx="12267600" cy="906600"/>
          </a:xfrm>
          <a:prstGeom prst="rect">
            <a:avLst/>
          </a:prstGeom>
          <a:noFill/>
          <a:ln w="152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"/>
          <p:cNvSpPr txBox="1">
            <a:spLocks noGrp="1"/>
          </p:cNvSpPr>
          <p:nvPr>
            <p:ph type="subTitle" idx="1"/>
          </p:nvPr>
        </p:nvSpPr>
        <p:spPr>
          <a:xfrm>
            <a:off x="917950" y="2876300"/>
            <a:ext cx="129459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/>
            <a:r>
              <a:rPr lang="cs-CZ" sz="3500" dirty="0"/>
              <a:t>Částečně ionizuje v roztoku</a:t>
            </a:r>
            <a:endParaRPr lang="cs-CZ" sz="3500" dirty="0"/>
          </a:p>
        </p:txBody>
      </p:sp>
      <p:sp>
        <p:nvSpPr>
          <p:cNvPr id="236" name="Google Shape;236;p25"/>
          <p:cNvSpPr txBox="1">
            <a:spLocks noGrp="1"/>
          </p:cNvSpPr>
          <p:nvPr>
            <p:ph type="subTitle" idx="3"/>
          </p:nvPr>
        </p:nvSpPr>
        <p:spPr>
          <a:xfrm>
            <a:off x="917950" y="4083075"/>
            <a:ext cx="129459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/>
            <a:r>
              <a:rPr lang="cs-CZ" sz="3500" dirty="0" smtClean="0"/>
              <a:t>Má větší množství částic kyseliny na objem vody</a:t>
            </a:r>
            <a:endParaRPr lang="cs-CZ" sz="3500" dirty="0"/>
          </a:p>
        </p:txBody>
      </p:sp>
      <p:sp>
        <p:nvSpPr>
          <p:cNvPr id="237" name="Google Shape;237;p25"/>
          <p:cNvSpPr txBox="1">
            <a:spLocks noGrp="1"/>
          </p:cNvSpPr>
          <p:nvPr>
            <p:ph type="subTitle" idx="5"/>
          </p:nvPr>
        </p:nvSpPr>
        <p:spPr>
          <a:xfrm>
            <a:off x="917950" y="5462300"/>
            <a:ext cx="13089900" cy="9066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/>
            <a:r>
              <a:rPr lang="cs-CZ" sz="3500" dirty="0"/>
              <a:t>Má menší množství částic kyseliny na objem vody</a:t>
            </a: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3500" dirty="0">
              <a:solidFill>
                <a:srgbClr val="FFFFFF"/>
              </a:solidFill>
            </a:endParaRPr>
          </a:p>
        </p:txBody>
      </p:sp>
      <p:sp>
        <p:nvSpPr>
          <p:cNvPr id="238" name="Google Shape;238;p25"/>
          <p:cNvSpPr txBox="1">
            <a:spLocks noGrp="1"/>
          </p:cNvSpPr>
          <p:nvPr>
            <p:ph type="subTitle" idx="7"/>
          </p:nvPr>
        </p:nvSpPr>
        <p:spPr>
          <a:xfrm>
            <a:off x="917950" y="6834875"/>
            <a:ext cx="129459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indent="0"/>
            <a:r>
              <a:rPr lang="cs-CZ" sz="3500" dirty="0"/>
              <a:t>Plně ionizuje v roztoku</a:t>
            </a:r>
            <a:endParaRPr lang="cs-CZ" sz="3500" dirty="0"/>
          </a:p>
        </p:txBody>
      </p:sp>
      <p:sp>
        <p:nvSpPr>
          <p:cNvPr id="239" name="Google Shape;239;p25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240" name="Google Shape;240;p25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 dirty="0" smtClean="0">
                <a:solidFill>
                  <a:schemeClr val="dk2"/>
                </a:solidFill>
              </a:rPr>
              <a:t>Jaká je správná definice zředěné kyseliny?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41" name="Google Shape;241;p25"/>
          <p:cNvSpPr/>
          <p:nvPr/>
        </p:nvSpPr>
        <p:spPr>
          <a:xfrm>
            <a:off x="953050" y="5530700"/>
            <a:ext cx="13089900" cy="906600"/>
          </a:xfrm>
          <a:prstGeom prst="rect">
            <a:avLst/>
          </a:prstGeom>
          <a:noFill/>
          <a:ln w="152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6"/>
          <p:cNvSpPr txBox="1">
            <a:spLocks noGrp="1"/>
          </p:cNvSpPr>
          <p:nvPr>
            <p:ph type="subTitle" idx="1"/>
          </p:nvPr>
        </p:nvSpPr>
        <p:spPr>
          <a:xfrm>
            <a:off x="917950" y="2876300"/>
            <a:ext cx="132012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/>
            <a:r>
              <a:rPr lang="cs-CZ" sz="3500" dirty="0"/>
              <a:t>Částečně ionizuje v roztoku</a:t>
            </a:r>
            <a:endParaRPr lang="cs-CZ" sz="3500" dirty="0"/>
          </a:p>
        </p:txBody>
      </p:sp>
      <p:sp>
        <p:nvSpPr>
          <p:cNvPr id="247" name="Google Shape;247;p26"/>
          <p:cNvSpPr txBox="1">
            <a:spLocks noGrp="1"/>
          </p:cNvSpPr>
          <p:nvPr>
            <p:ph type="subTitle" idx="3"/>
          </p:nvPr>
        </p:nvSpPr>
        <p:spPr>
          <a:xfrm>
            <a:off x="917950" y="4083075"/>
            <a:ext cx="132012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/>
            <a:r>
              <a:rPr lang="cs-CZ" sz="3500" dirty="0"/>
              <a:t>Má větší množství částic kyseliny na objem vody</a:t>
            </a:r>
            <a:endParaRPr lang="cs-CZ" sz="3500" dirty="0"/>
          </a:p>
        </p:txBody>
      </p:sp>
      <p:sp>
        <p:nvSpPr>
          <p:cNvPr id="248" name="Google Shape;248;p26"/>
          <p:cNvSpPr txBox="1">
            <a:spLocks noGrp="1"/>
          </p:cNvSpPr>
          <p:nvPr>
            <p:ph type="subTitle" idx="5"/>
          </p:nvPr>
        </p:nvSpPr>
        <p:spPr>
          <a:xfrm>
            <a:off x="917950" y="5462300"/>
            <a:ext cx="13201200" cy="9066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/>
            <a:r>
              <a:rPr lang="cs-CZ" sz="3500" dirty="0"/>
              <a:t>Má menší množství částic kyseliny na objem vody</a:t>
            </a: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3500" dirty="0">
              <a:solidFill>
                <a:srgbClr val="FFFFFF"/>
              </a:solidFill>
            </a:endParaRPr>
          </a:p>
        </p:txBody>
      </p:sp>
      <p:sp>
        <p:nvSpPr>
          <p:cNvPr id="249" name="Google Shape;249;p26"/>
          <p:cNvSpPr txBox="1">
            <a:spLocks noGrp="1"/>
          </p:cNvSpPr>
          <p:nvPr>
            <p:ph type="subTitle" idx="7"/>
          </p:nvPr>
        </p:nvSpPr>
        <p:spPr>
          <a:xfrm>
            <a:off x="917950" y="6834875"/>
            <a:ext cx="132012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indent="0"/>
            <a:r>
              <a:rPr lang="cs-CZ" sz="3500" dirty="0"/>
              <a:t>Plně ionizuje v roztoku</a:t>
            </a:r>
            <a:endParaRPr lang="cs-CZ" sz="3500" dirty="0"/>
          </a:p>
        </p:txBody>
      </p:sp>
      <p:sp>
        <p:nvSpPr>
          <p:cNvPr id="250" name="Google Shape;250;p26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251" name="Google Shape;251;p26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 dirty="0" smtClean="0">
                <a:solidFill>
                  <a:schemeClr val="dk2"/>
                </a:solidFill>
              </a:rPr>
              <a:t>Jaká je správná definice silné kyseliny?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52" name="Google Shape;252;p26"/>
          <p:cNvSpPr/>
          <p:nvPr/>
        </p:nvSpPr>
        <p:spPr>
          <a:xfrm>
            <a:off x="917950" y="6905300"/>
            <a:ext cx="13201200" cy="906600"/>
          </a:xfrm>
          <a:prstGeom prst="rect">
            <a:avLst/>
          </a:prstGeom>
          <a:noFill/>
          <a:ln w="152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"/>
          <p:cNvSpPr txBox="1">
            <a:spLocks noGrp="1"/>
          </p:cNvSpPr>
          <p:nvPr>
            <p:ph type="subTitle" idx="1"/>
          </p:nvPr>
        </p:nvSpPr>
        <p:spPr>
          <a:xfrm>
            <a:off x="917950" y="2876300"/>
            <a:ext cx="122676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-CZ" sz="3500" dirty="0" smtClean="0"/>
              <a:t>Silná kyselina</a:t>
            </a:r>
            <a:endParaRPr sz="3500" dirty="0"/>
          </a:p>
        </p:txBody>
      </p:sp>
      <p:sp>
        <p:nvSpPr>
          <p:cNvPr id="258" name="Google Shape;258;p27"/>
          <p:cNvSpPr txBox="1">
            <a:spLocks noGrp="1"/>
          </p:cNvSpPr>
          <p:nvPr>
            <p:ph type="subTitle" idx="3"/>
          </p:nvPr>
        </p:nvSpPr>
        <p:spPr>
          <a:xfrm>
            <a:off x="917950" y="4083075"/>
            <a:ext cx="122676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-CZ" sz="3500" dirty="0" smtClean="0"/>
              <a:t>Koncentrovaná kyselina</a:t>
            </a:r>
            <a:endParaRPr sz="3500" dirty="0"/>
          </a:p>
        </p:txBody>
      </p:sp>
      <p:sp>
        <p:nvSpPr>
          <p:cNvPr id="259" name="Google Shape;259;p27"/>
          <p:cNvSpPr txBox="1">
            <a:spLocks noGrp="1"/>
          </p:cNvSpPr>
          <p:nvPr>
            <p:ph type="subTitle" idx="5"/>
          </p:nvPr>
        </p:nvSpPr>
        <p:spPr>
          <a:xfrm>
            <a:off x="917950" y="5462300"/>
            <a:ext cx="12267600" cy="9066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-CZ" sz="3500" dirty="0" smtClean="0">
                <a:solidFill>
                  <a:srgbClr val="FFFFFF"/>
                </a:solidFill>
              </a:rPr>
              <a:t>Slabá kyselina</a:t>
            </a:r>
            <a:endParaRPr sz="3500" dirty="0">
              <a:solidFill>
                <a:srgbClr val="FFFFFF"/>
              </a:solidFill>
            </a:endParaRPr>
          </a:p>
        </p:txBody>
      </p:sp>
      <p:sp>
        <p:nvSpPr>
          <p:cNvPr id="260" name="Google Shape;260;p27"/>
          <p:cNvSpPr txBox="1">
            <a:spLocks noGrp="1"/>
          </p:cNvSpPr>
          <p:nvPr>
            <p:ph type="subTitle" idx="7"/>
          </p:nvPr>
        </p:nvSpPr>
        <p:spPr>
          <a:xfrm>
            <a:off x="917950" y="6834875"/>
            <a:ext cx="122676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-CZ" sz="3500" dirty="0" smtClean="0"/>
              <a:t>Zředěná kyselina</a:t>
            </a:r>
            <a:endParaRPr sz="3500" dirty="0"/>
          </a:p>
        </p:txBody>
      </p:sp>
      <p:sp>
        <p:nvSpPr>
          <p:cNvPr id="261" name="Google Shape;261;p27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262" name="Google Shape;262;p27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 dirty="0" smtClean="0">
                <a:solidFill>
                  <a:schemeClr val="dk2"/>
                </a:solidFill>
              </a:rPr>
              <a:t>Kyselina, která má menší množství částic kyseliny na objem vody je…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63" name="Google Shape;263;p27"/>
          <p:cNvSpPr/>
          <p:nvPr/>
        </p:nvSpPr>
        <p:spPr>
          <a:xfrm>
            <a:off x="917950" y="6834863"/>
            <a:ext cx="12267600" cy="906600"/>
          </a:xfrm>
          <a:prstGeom prst="rect">
            <a:avLst/>
          </a:prstGeom>
          <a:noFill/>
          <a:ln w="152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1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14" y="336929"/>
            <a:ext cx="16303886" cy="505586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243137" y="6129338"/>
            <a:ext cx="69865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Koncentrovaná silná kyselina = </a:t>
            </a:r>
          </a:p>
          <a:p>
            <a:r>
              <a:rPr lang="cs-CZ" sz="3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Koncentrovaná slabá kyselina = </a:t>
            </a:r>
          </a:p>
          <a:p>
            <a:r>
              <a:rPr lang="cs-CZ" sz="3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Zředěná silná kyselina =</a:t>
            </a:r>
          </a:p>
          <a:p>
            <a:r>
              <a:rPr lang="cs-CZ" sz="3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Zředěná slabá kyselina =  </a:t>
            </a:r>
            <a:endParaRPr lang="cs-CZ" sz="3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2"/>
          <p:cNvSpPr txBox="1">
            <a:spLocks noGrp="1"/>
          </p:cNvSpPr>
          <p:nvPr>
            <p:ph type="title"/>
          </p:nvPr>
        </p:nvSpPr>
        <p:spPr>
          <a:xfrm>
            <a:off x="917950" y="585250"/>
            <a:ext cx="132012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 dirty="0" smtClean="0"/>
              <a:t>pH a koncentrace vodíkových kationtů H</a:t>
            </a:r>
            <a:r>
              <a:rPr lang="cs-CZ" baseline="30000" dirty="0" smtClean="0"/>
              <a:t>+</a:t>
            </a:r>
            <a:endParaRPr baseline="30000" dirty="0"/>
          </a:p>
        </p:txBody>
      </p:sp>
      <p:sp>
        <p:nvSpPr>
          <p:cNvPr id="304" name="Google Shape;304;p32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graphicFrame>
        <p:nvGraphicFramePr>
          <p:cNvPr id="305" name="Google Shape;305;p32"/>
          <p:cNvGraphicFramePr/>
          <p:nvPr/>
        </p:nvGraphicFramePr>
        <p:xfrm>
          <a:off x="512925" y="3474500"/>
          <a:ext cx="17061600" cy="1295400"/>
        </p:xfrm>
        <a:graphic>
          <a:graphicData uri="http://schemas.openxmlformats.org/drawingml/2006/table">
            <a:tbl>
              <a:tblPr>
                <a:noFill/>
                <a:tableStyleId>{4468805D-A83E-4A35-8CED-C9DF3299F0D1}</a:tableStyleId>
              </a:tblPr>
              <a:tblGrid>
                <a:gridCol w="106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pH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0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1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2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3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4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5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6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7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8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9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10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11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12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13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14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6" name="Google Shape;306;p32"/>
          <p:cNvGraphicFramePr/>
          <p:nvPr>
            <p:extLst>
              <p:ext uri="{D42A27DB-BD31-4B8C-83A1-F6EECF244321}">
                <p14:modId xmlns:p14="http://schemas.microsoft.com/office/powerpoint/2010/main" val="3808086657"/>
              </p:ext>
            </p:extLst>
          </p:nvPr>
        </p:nvGraphicFramePr>
        <p:xfrm>
          <a:off x="512924" y="5227100"/>
          <a:ext cx="17061600" cy="1090700"/>
        </p:xfrm>
        <a:graphic>
          <a:graphicData uri="http://schemas.openxmlformats.org/drawingml/2006/table">
            <a:tbl>
              <a:tblPr>
                <a:noFill/>
                <a:tableStyleId>{4468805D-A83E-4A35-8CED-C9DF3299F0D1}</a:tableStyleId>
              </a:tblPr>
              <a:tblGrid>
                <a:gridCol w="106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1090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200" u="none" strike="noStrike" cap="none" dirty="0"/>
                        <a:t>[H</a:t>
                      </a:r>
                      <a:r>
                        <a:rPr lang="en-GB" sz="3200" u="none" strike="noStrike" cap="none" baseline="30000" dirty="0"/>
                        <a:t>+</a:t>
                      </a:r>
                      <a:r>
                        <a:rPr lang="en-GB" sz="3200" u="none" strike="noStrike" cap="none" dirty="0"/>
                        <a:t>]</a:t>
                      </a:r>
                      <a:endParaRPr sz="32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200" u="none" strike="noStrike" cap="none" dirty="0"/>
                        <a:t>10</a:t>
                      </a:r>
                      <a:r>
                        <a:rPr lang="en-GB" sz="3200" u="none" strike="noStrike" cap="none" baseline="30000" dirty="0"/>
                        <a:t>0</a:t>
                      </a:r>
                      <a:endParaRPr sz="3200" u="none" strike="noStrike" cap="none" baseline="30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200" u="none" strike="noStrike" cap="none" dirty="0"/>
                        <a:t>10</a:t>
                      </a:r>
                      <a:r>
                        <a:rPr lang="en-GB" sz="3200" u="none" strike="noStrike" cap="none" baseline="30000" dirty="0"/>
                        <a:t>-1</a:t>
                      </a:r>
                      <a:endParaRPr sz="3200" u="none" strike="noStrike" cap="none" baseline="30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200" u="none" strike="noStrike" cap="none" dirty="0"/>
                        <a:t>10</a:t>
                      </a:r>
                      <a:r>
                        <a:rPr lang="en-GB" sz="3200" u="none" strike="noStrike" cap="none" baseline="30000" dirty="0"/>
                        <a:t>-2</a:t>
                      </a:r>
                      <a:endParaRPr sz="3200" u="none" strike="noStrike" cap="none" baseline="30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200" u="none" strike="noStrike" cap="none" dirty="0"/>
                        <a:t>10</a:t>
                      </a:r>
                      <a:r>
                        <a:rPr lang="en-GB" sz="3200" u="none" strike="noStrike" cap="none" baseline="30000" dirty="0"/>
                        <a:t>-3</a:t>
                      </a:r>
                      <a:endParaRPr sz="3200" u="none" strike="noStrike" cap="none" baseline="30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200" u="none" strike="noStrike" cap="none" dirty="0"/>
                        <a:t>10</a:t>
                      </a:r>
                      <a:r>
                        <a:rPr lang="en-GB" sz="3200" u="none" strike="noStrike" cap="none" baseline="30000" dirty="0"/>
                        <a:t>-4</a:t>
                      </a:r>
                      <a:endParaRPr sz="3200" u="none" strike="noStrike" cap="none" baseline="30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200" u="none" strike="noStrike" cap="none" dirty="0"/>
                        <a:t>10</a:t>
                      </a:r>
                      <a:r>
                        <a:rPr lang="en-GB" sz="3200" u="none" strike="noStrike" cap="none" baseline="30000" dirty="0"/>
                        <a:t>-5</a:t>
                      </a:r>
                      <a:endParaRPr sz="3200" u="none" strike="noStrike" cap="none" baseline="30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200" u="none" strike="noStrike" cap="none" dirty="0"/>
                        <a:t>10</a:t>
                      </a:r>
                      <a:r>
                        <a:rPr lang="en-GB" sz="3200" u="none" strike="noStrike" cap="none" baseline="30000" dirty="0"/>
                        <a:t>-6</a:t>
                      </a:r>
                      <a:endParaRPr sz="3200" u="none" strike="noStrike" cap="none" baseline="30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200" u="none" strike="noStrike" cap="none" dirty="0"/>
                        <a:t>10</a:t>
                      </a:r>
                      <a:r>
                        <a:rPr lang="en-GB" sz="3200" u="none" strike="noStrike" cap="none" baseline="30000" dirty="0"/>
                        <a:t>-7</a:t>
                      </a:r>
                      <a:endParaRPr sz="3200" u="none" strike="noStrike" cap="none" baseline="30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200" u="none" strike="noStrike" cap="none" dirty="0"/>
                        <a:t>10</a:t>
                      </a:r>
                      <a:r>
                        <a:rPr lang="en-GB" sz="3200" u="none" strike="noStrike" cap="none" baseline="30000" dirty="0"/>
                        <a:t>-8</a:t>
                      </a:r>
                      <a:endParaRPr sz="3200" u="none" strike="noStrike" cap="none" baseline="30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200" u="none" strike="noStrike" cap="none" dirty="0"/>
                        <a:t>10</a:t>
                      </a:r>
                      <a:r>
                        <a:rPr lang="en-GB" sz="3200" u="none" strike="noStrike" cap="none" baseline="30000" dirty="0"/>
                        <a:t>-9</a:t>
                      </a:r>
                      <a:endParaRPr sz="3200" u="none" strike="noStrike" cap="none" baseline="30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200" u="none" strike="noStrike" cap="none" dirty="0"/>
                        <a:t>10</a:t>
                      </a:r>
                      <a:r>
                        <a:rPr lang="en-GB" sz="3200" u="none" strike="noStrike" cap="none" baseline="30000" dirty="0"/>
                        <a:t>-10</a:t>
                      </a:r>
                      <a:endParaRPr sz="3200" u="none" strike="noStrike" cap="none" baseline="30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200" u="none" strike="noStrike" cap="none" dirty="0"/>
                        <a:t>10</a:t>
                      </a:r>
                      <a:r>
                        <a:rPr lang="en-GB" sz="3200" u="none" strike="noStrike" cap="none" baseline="30000" dirty="0"/>
                        <a:t>-11</a:t>
                      </a:r>
                      <a:endParaRPr sz="3200" u="none" strike="noStrike" cap="none" baseline="30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200" u="none" strike="noStrike" cap="none" dirty="0"/>
                        <a:t>10</a:t>
                      </a:r>
                      <a:r>
                        <a:rPr lang="en-GB" sz="3200" u="none" strike="noStrike" cap="none" baseline="30000" dirty="0"/>
                        <a:t>-12</a:t>
                      </a:r>
                      <a:endParaRPr sz="3200" u="none" strike="noStrike" cap="none" baseline="30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200" u="none" strike="noStrike" cap="none" dirty="0"/>
                        <a:t>10</a:t>
                      </a:r>
                      <a:r>
                        <a:rPr lang="en-GB" sz="3200" u="none" strike="noStrike" cap="none" baseline="30000" dirty="0"/>
                        <a:t>-13</a:t>
                      </a:r>
                      <a:endParaRPr sz="3200" u="none" strike="noStrike" cap="none" baseline="30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200" u="none" strike="noStrike" cap="none" dirty="0"/>
                        <a:t>10</a:t>
                      </a:r>
                      <a:r>
                        <a:rPr lang="en-GB" sz="3200" u="none" strike="noStrike" cap="none" baseline="30000" dirty="0"/>
                        <a:t>-14</a:t>
                      </a:r>
                      <a:endParaRPr sz="3200" u="none" strike="noStrike" cap="none" baseline="30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7" name="Google Shape;307;p32"/>
          <p:cNvSpPr/>
          <p:nvPr/>
        </p:nvSpPr>
        <p:spPr>
          <a:xfrm>
            <a:off x="10336550" y="2862275"/>
            <a:ext cx="6957300" cy="36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2"/>
          <p:cNvSpPr/>
          <p:nvPr/>
        </p:nvSpPr>
        <p:spPr>
          <a:xfrm rot="10800000">
            <a:off x="1899625" y="2862275"/>
            <a:ext cx="6957300" cy="36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2"/>
          <p:cNvSpPr/>
          <p:nvPr/>
        </p:nvSpPr>
        <p:spPr>
          <a:xfrm rot="5400000">
            <a:off x="8942675" y="2482950"/>
            <a:ext cx="1245600" cy="647400"/>
          </a:xfrm>
          <a:prstGeom prst="rightArrow">
            <a:avLst>
              <a:gd name="adj1" fmla="val 1393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2"/>
          <p:cNvSpPr txBox="1"/>
          <p:nvPr/>
        </p:nvSpPr>
        <p:spPr>
          <a:xfrm>
            <a:off x="8517575" y="1505425"/>
            <a:ext cx="28875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Neutrální</a:t>
            </a:r>
            <a:endParaRPr sz="35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32"/>
          <p:cNvSpPr txBox="1"/>
          <p:nvPr/>
        </p:nvSpPr>
        <p:spPr>
          <a:xfrm>
            <a:off x="3680025" y="1931750"/>
            <a:ext cx="28875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Více kyselé</a:t>
            </a:r>
            <a:endParaRPr sz="35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p32"/>
          <p:cNvSpPr txBox="1"/>
          <p:nvPr/>
        </p:nvSpPr>
        <p:spPr>
          <a:xfrm>
            <a:off x="11914550" y="2062275"/>
            <a:ext cx="42795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Více zásadité</a:t>
            </a:r>
            <a:endParaRPr sz="35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32"/>
          <p:cNvSpPr/>
          <p:nvPr/>
        </p:nvSpPr>
        <p:spPr>
          <a:xfrm rot="10800000">
            <a:off x="1517800" y="6775000"/>
            <a:ext cx="15679200" cy="36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2"/>
          <p:cNvSpPr txBox="1"/>
          <p:nvPr/>
        </p:nvSpPr>
        <p:spPr>
          <a:xfrm>
            <a:off x="6567525" y="7253051"/>
            <a:ext cx="105303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Roste koncentrace H</a:t>
            </a:r>
            <a:r>
              <a:rPr lang="cs-CZ" sz="3500" b="0" i="0" u="none" strike="noStrike" cap="none" baseline="300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 sz="3500" b="0" i="0" u="none" strike="noStrike" cap="none" baseline="30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3"/>
          <p:cNvSpPr txBox="1">
            <a:spLocks noGrp="1"/>
          </p:cNvSpPr>
          <p:nvPr>
            <p:ph type="title"/>
          </p:nvPr>
        </p:nvSpPr>
        <p:spPr>
          <a:xfrm>
            <a:off x="917950" y="585250"/>
            <a:ext cx="132012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cs-CZ" dirty="0"/>
              <a:t>pH a koncentrace vodíkových kationtů H</a:t>
            </a:r>
            <a:r>
              <a:rPr lang="cs-CZ" baseline="30000" dirty="0"/>
              <a:t>+</a:t>
            </a:r>
            <a:endParaRPr dirty="0"/>
          </a:p>
        </p:txBody>
      </p:sp>
      <p:sp>
        <p:nvSpPr>
          <p:cNvPr id="320" name="Google Shape;320;p33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graphicFrame>
        <p:nvGraphicFramePr>
          <p:cNvPr id="321" name="Google Shape;321;p33"/>
          <p:cNvGraphicFramePr/>
          <p:nvPr/>
        </p:nvGraphicFramePr>
        <p:xfrm>
          <a:off x="554725" y="2630025"/>
          <a:ext cx="5331750" cy="1295400"/>
        </p:xfrm>
        <a:graphic>
          <a:graphicData uri="http://schemas.openxmlformats.org/drawingml/2006/table">
            <a:tbl>
              <a:tblPr>
                <a:noFill/>
                <a:tableStyleId>{4468805D-A83E-4A35-8CED-C9DF3299F0D1}</a:tableStyleId>
              </a:tblPr>
              <a:tblGrid>
                <a:gridCol w="106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pH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0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1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2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3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2" name="Google Shape;322;p33"/>
          <p:cNvGraphicFramePr/>
          <p:nvPr/>
        </p:nvGraphicFramePr>
        <p:xfrm>
          <a:off x="554725" y="4273025"/>
          <a:ext cx="5405500" cy="1090700"/>
        </p:xfrm>
        <a:graphic>
          <a:graphicData uri="http://schemas.openxmlformats.org/drawingml/2006/table">
            <a:tbl>
              <a:tblPr>
                <a:noFill/>
                <a:tableStyleId>{4468805D-A83E-4A35-8CED-C9DF3299F0D1}</a:tableStyleId>
              </a:tblPr>
              <a:tblGrid>
                <a:gridCol w="10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0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[H</a:t>
                      </a:r>
                      <a:r>
                        <a:rPr lang="en-GB" sz="3500" u="none" strike="noStrike" cap="none" baseline="30000"/>
                        <a:t>+</a:t>
                      </a:r>
                      <a:r>
                        <a:rPr lang="en-GB" sz="3500" u="none" strike="noStrike" cap="none"/>
                        <a:t>]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10</a:t>
                      </a:r>
                      <a:r>
                        <a:rPr lang="en-GB" sz="3500" u="none" strike="noStrike" cap="none" baseline="30000"/>
                        <a:t>0</a:t>
                      </a:r>
                      <a:endParaRPr sz="3500" u="none" strike="noStrike" cap="none" baseline="30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10</a:t>
                      </a:r>
                      <a:r>
                        <a:rPr lang="en-GB" sz="3500" u="none" strike="noStrike" cap="none" baseline="30000"/>
                        <a:t>-1</a:t>
                      </a:r>
                      <a:endParaRPr sz="3500" u="none" strike="noStrike" cap="none" baseline="30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10</a:t>
                      </a:r>
                      <a:r>
                        <a:rPr lang="en-GB" sz="3500" u="none" strike="noStrike" cap="none" baseline="30000"/>
                        <a:t>-2</a:t>
                      </a:r>
                      <a:endParaRPr sz="3500" u="none" strike="noStrike" cap="none" baseline="30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10</a:t>
                      </a:r>
                      <a:r>
                        <a:rPr lang="en-GB" sz="3500" u="none" strike="noStrike" cap="none" baseline="30000"/>
                        <a:t>-3</a:t>
                      </a:r>
                      <a:endParaRPr sz="3500" u="none" strike="noStrike" cap="none" baseline="30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3" name="Google Shape;323;p33"/>
          <p:cNvSpPr/>
          <p:nvPr/>
        </p:nvSpPr>
        <p:spPr>
          <a:xfrm rot="10800000">
            <a:off x="513000" y="2019450"/>
            <a:ext cx="5297100" cy="36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3"/>
          <p:cNvSpPr txBox="1"/>
          <p:nvPr/>
        </p:nvSpPr>
        <p:spPr>
          <a:xfrm>
            <a:off x="2014125" y="1279950"/>
            <a:ext cx="28875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Více kyselé</a:t>
            </a:r>
            <a:endParaRPr sz="35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5" name="Google Shape;325;p33"/>
          <p:cNvSpPr/>
          <p:nvPr/>
        </p:nvSpPr>
        <p:spPr>
          <a:xfrm rot="10800000">
            <a:off x="512950" y="5592450"/>
            <a:ext cx="5338800" cy="36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3"/>
          <p:cNvSpPr txBox="1"/>
          <p:nvPr/>
        </p:nvSpPr>
        <p:spPr>
          <a:xfrm>
            <a:off x="512800" y="6049525"/>
            <a:ext cx="65259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3500"/>
            </a:pPr>
            <a:r>
              <a:rPr lang="cs-CZ" sz="3500" dirty="0">
                <a:latin typeface="Montserrat"/>
                <a:ea typeface="Montserrat"/>
                <a:cs typeface="Montserrat"/>
                <a:sym typeface="Montserrat"/>
              </a:rPr>
              <a:t>Roste koncentrace H</a:t>
            </a:r>
            <a:r>
              <a:rPr lang="cs-CZ" sz="3500" baseline="30000" dirty="0"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 lang="cs-CZ" sz="3500" baseline="30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7" name="Google Shape;32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1800" y="1584875"/>
            <a:ext cx="3726577" cy="388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14900" y="1556950"/>
            <a:ext cx="3726577" cy="388297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3"/>
          <p:cNvSpPr txBox="1"/>
          <p:nvPr/>
        </p:nvSpPr>
        <p:spPr>
          <a:xfrm>
            <a:off x="7842450" y="2019450"/>
            <a:ext cx="2603100" cy="175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Silná kyselina</a:t>
            </a:r>
            <a:endParaRPr sz="3500" b="0" i="0" u="none" strike="noStrike" cap="none" baseline="30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1" name="Google Shape;331;p33"/>
          <p:cNvSpPr txBox="1"/>
          <p:nvPr/>
        </p:nvSpPr>
        <p:spPr>
          <a:xfrm>
            <a:off x="13617300" y="2199450"/>
            <a:ext cx="2603100" cy="175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Slabá kyselina</a:t>
            </a:r>
            <a:endParaRPr sz="3500" b="0" i="0" u="none" strike="noStrike" cap="none" baseline="30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33"/>
          <p:cNvSpPr/>
          <p:nvPr/>
        </p:nvSpPr>
        <p:spPr>
          <a:xfrm>
            <a:off x="8731425" y="4786825"/>
            <a:ext cx="855300" cy="1750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3"/>
          <p:cNvSpPr/>
          <p:nvPr/>
        </p:nvSpPr>
        <p:spPr>
          <a:xfrm>
            <a:off x="14491200" y="5138325"/>
            <a:ext cx="855300" cy="1750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4" name="Google Shape;334;p33"/>
          <p:cNvGrpSpPr/>
          <p:nvPr/>
        </p:nvGrpSpPr>
        <p:grpSpPr>
          <a:xfrm>
            <a:off x="7038698" y="6285475"/>
            <a:ext cx="1692716" cy="1533900"/>
            <a:chOff x="7038698" y="6514075"/>
            <a:chExt cx="1692716" cy="1533900"/>
          </a:xfrm>
        </p:grpSpPr>
        <p:sp>
          <p:nvSpPr>
            <p:cNvPr id="335" name="Google Shape;335;p33"/>
            <p:cNvSpPr/>
            <p:nvPr/>
          </p:nvSpPr>
          <p:spPr>
            <a:xfrm>
              <a:off x="7038698" y="6514075"/>
              <a:ext cx="1014300" cy="949500"/>
            </a:xfrm>
            <a:prstGeom prst="ellipse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3"/>
            <p:cNvSpPr txBox="1"/>
            <p:nvPr/>
          </p:nvSpPr>
          <p:spPr>
            <a:xfrm>
              <a:off x="7138713" y="6514075"/>
              <a:ext cx="1592700" cy="153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GB" sz="40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</a:t>
              </a:r>
              <a:r>
                <a:rPr lang="en-GB" sz="4000" b="1" i="0" u="none" strike="noStrike" cap="none" baseline="300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+</a:t>
              </a:r>
              <a:endParaRPr sz="4000" b="1" i="0" u="none" strike="noStrike" cap="none" baseline="30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37" name="Google Shape;337;p33"/>
          <p:cNvGrpSpPr/>
          <p:nvPr/>
        </p:nvGrpSpPr>
        <p:grpSpPr>
          <a:xfrm>
            <a:off x="9918586" y="6216563"/>
            <a:ext cx="1692716" cy="1533900"/>
            <a:chOff x="7038698" y="6514075"/>
            <a:chExt cx="1692716" cy="1533900"/>
          </a:xfrm>
        </p:grpSpPr>
        <p:sp>
          <p:nvSpPr>
            <p:cNvPr id="338" name="Google Shape;338;p33"/>
            <p:cNvSpPr/>
            <p:nvPr/>
          </p:nvSpPr>
          <p:spPr>
            <a:xfrm>
              <a:off x="7038698" y="6514075"/>
              <a:ext cx="1014300" cy="949500"/>
            </a:xfrm>
            <a:prstGeom prst="ellipse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3"/>
            <p:cNvSpPr txBox="1"/>
            <p:nvPr/>
          </p:nvSpPr>
          <p:spPr>
            <a:xfrm>
              <a:off x="7138713" y="6514075"/>
              <a:ext cx="1592700" cy="153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GB" sz="40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</a:t>
              </a:r>
              <a:r>
                <a:rPr lang="en-GB" sz="4000" b="1" i="0" u="none" strike="noStrike" cap="none" baseline="300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+</a:t>
              </a:r>
              <a:endParaRPr sz="4000" b="1" i="0" u="none" strike="noStrike" cap="none" baseline="30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40" name="Google Shape;340;p33"/>
          <p:cNvGrpSpPr/>
          <p:nvPr/>
        </p:nvGrpSpPr>
        <p:grpSpPr>
          <a:xfrm>
            <a:off x="7842448" y="8194125"/>
            <a:ext cx="1692716" cy="1533900"/>
            <a:chOff x="7038698" y="6514075"/>
            <a:chExt cx="1692716" cy="1533900"/>
          </a:xfrm>
        </p:grpSpPr>
        <p:sp>
          <p:nvSpPr>
            <p:cNvPr id="341" name="Google Shape;341;p33"/>
            <p:cNvSpPr/>
            <p:nvPr/>
          </p:nvSpPr>
          <p:spPr>
            <a:xfrm>
              <a:off x="7038698" y="6514075"/>
              <a:ext cx="1014300" cy="949500"/>
            </a:xfrm>
            <a:prstGeom prst="ellipse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3"/>
            <p:cNvSpPr txBox="1"/>
            <p:nvPr/>
          </p:nvSpPr>
          <p:spPr>
            <a:xfrm>
              <a:off x="7138713" y="6514075"/>
              <a:ext cx="1592700" cy="153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GB" sz="40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</a:t>
              </a:r>
              <a:r>
                <a:rPr lang="en-GB" sz="4000" b="1" i="0" u="none" strike="noStrike" cap="none" baseline="300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+</a:t>
              </a:r>
              <a:endParaRPr sz="4000" b="1" i="0" u="none" strike="noStrike" cap="none" baseline="30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43" name="Google Shape;343;p33"/>
          <p:cNvGrpSpPr/>
          <p:nvPr/>
        </p:nvGrpSpPr>
        <p:grpSpPr>
          <a:xfrm>
            <a:off x="15346498" y="6727825"/>
            <a:ext cx="1692716" cy="1533900"/>
            <a:chOff x="7038698" y="6514075"/>
            <a:chExt cx="1692716" cy="1533900"/>
          </a:xfrm>
        </p:grpSpPr>
        <p:sp>
          <p:nvSpPr>
            <p:cNvPr id="344" name="Google Shape;344;p33"/>
            <p:cNvSpPr/>
            <p:nvPr/>
          </p:nvSpPr>
          <p:spPr>
            <a:xfrm>
              <a:off x="7038698" y="6514075"/>
              <a:ext cx="1014300" cy="949500"/>
            </a:xfrm>
            <a:prstGeom prst="ellipse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3"/>
            <p:cNvSpPr txBox="1"/>
            <p:nvPr/>
          </p:nvSpPr>
          <p:spPr>
            <a:xfrm>
              <a:off x="7138713" y="6514075"/>
              <a:ext cx="1592700" cy="153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GB" sz="40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</a:t>
              </a:r>
              <a:r>
                <a:rPr lang="en-GB" sz="4000" b="1" i="0" u="none" strike="noStrike" cap="none" baseline="300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+</a:t>
              </a:r>
              <a:endParaRPr sz="4000" b="1" i="0" u="none" strike="noStrike" cap="none" baseline="30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46" name="Google Shape;346;p33"/>
          <p:cNvSpPr/>
          <p:nvPr/>
        </p:nvSpPr>
        <p:spPr>
          <a:xfrm>
            <a:off x="13007000" y="6615500"/>
            <a:ext cx="943800" cy="932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3"/>
          <p:cNvSpPr/>
          <p:nvPr/>
        </p:nvSpPr>
        <p:spPr>
          <a:xfrm>
            <a:off x="16095425" y="7979075"/>
            <a:ext cx="943800" cy="932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3"/>
          <p:cNvSpPr/>
          <p:nvPr/>
        </p:nvSpPr>
        <p:spPr>
          <a:xfrm>
            <a:off x="9674313" y="8033125"/>
            <a:ext cx="943800" cy="932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3"/>
          <p:cNvSpPr/>
          <p:nvPr/>
        </p:nvSpPr>
        <p:spPr>
          <a:xfrm>
            <a:off x="6681400" y="7829900"/>
            <a:ext cx="943800" cy="932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3"/>
          <p:cNvSpPr/>
          <p:nvPr/>
        </p:nvSpPr>
        <p:spPr>
          <a:xfrm>
            <a:off x="8672100" y="6899525"/>
            <a:ext cx="943800" cy="932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3"/>
          <p:cNvSpPr/>
          <p:nvPr/>
        </p:nvSpPr>
        <p:spPr>
          <a:xfrm>
            <a:off x="13773898" y="6887738"/>
            <a:ext cx="1014300" cy="9495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3"/>
          <p:cNvSpPr/>
          <p:nvPr/>
        </p:nvSpPr>
        <p:spPr>
          <a:xfrm>
            <a:off x="15206098" y="7837238"/>
            <a:ext cx="1014300" cy="9495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3"/>
          <p:cNvSpPr txBox="1"/>
          <p:nvPr/>
        </p:nvSpPr>
        <p:spPr>
          <a:xfrm>
            <a:off x="14002500" y="6991500"/>
            <a:ext cx="9438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3"/>
          <p:cNvSpPr txBox="1"/>
          <p:nvPr/>
        </p:nvSpPr>
        <p:spPr>
          <a:xfrm>
            <a:off x="15346497" y="7940450"/>
            <a:ext cx="8553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3"/>
          <p:cNvSpPr txBox="1"/>
          <p:nvPr/>
        </p:nvSpPr>
        <p:spPr>
          <a:xfrm>
            <a:off x="16339025" y="7979075"/>
            <a:ext cx="7002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3"/>
          <p:cNvSpPr txBox="1"/>
          <p:nvPr/>
        </p:nvSpPr>
        <p:spPr>
          <a:xfrm>
            <a:off x="13128800" y="6765925"/>
            <a:ext cx="7002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3"/>
          <p:cNvSpPr txBox="1"/>
          <p:nvPr/>
        </p:nvSpPr>
        <p:spPr>
          <a:xfrm>
            <a:off x="6681400" y="7956950"/>
            <a:ext cx="10143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4000" b="1" i="0" u="none" strike="noStrike" cap="none" baseline="30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_</a:t>
            </a:r>
            <a:endParaRPr sz="14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3"/>
          <p:cNvSpPr txBox="1"/>
          <p:nvPr/>
        </p:nvSpPr>
        <p:spPr>
          <a:xfrm>
            <a:off x="8817850" y="7026575"/>
            <a:ext cx="10143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4000" b="1" i="0" u="none" strike="noStrike" cap="none" baseline="30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_</a:t>
            </a:r>
            <a:endParaRPr sz="14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3"/>
          <p:cNvSpPr txBox="1"/>
          <p:nvPr/>
        </p:nvSpPr>
        <p:spPr>
          <a:xfrm>
            <a:off x="9681925" y="8194150"/>
            <a:ext cx="10143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4000" b="1" i="0" u="none" strike="noStrike" cap="none" baseline="30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_</a:t>
            </a:r>
            <a:endParaRPr sz="14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3"/>
          <p:cNvSpPr/>
          <p:nvPr/>
        </p:nvSpPr>
        <p:spPr>
          <a:xfrm>
            <a:off x="13617288" y="8161900"/>
            <a:ext cx="943800" cy="932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3"/>
          <p:cNvSpPr txBox="1"/>
          <p:nvPr/>
        </p:nvSpPr>
        <p:spPr>
          <a:xfrm>
            <a:off x="13624900" y="8322925"/>
            <a:ext cx="10143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4000" b="1" i="0" u="none" strike="noStrike" cap="none" baseline="30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_</a:t>
            </a:r>
            <a:endParaRPr sz="14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4"/>
          <p:cNvSpPr txBox="1">
            <a:spLocks noGrp="1"/>
          </p:cNvSpPr>
          <p:nvPr>
            <p:ph type="title"/>
          </p:nvPr>
        </p:nvSpPr>
        <p:spPr>
          <a:xfrm>
            <a:off x="917950" y="585250"/>
            <a:ext cx="132012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cs-CZ" dirty="0"/>
              <a:t>pH a koncentrace vodíkových kationtů H</a:t>
            </a:r>
            <a:r>
              <a:rPr lang="cs-CZ" baseline="30000" dirty="0"/>
              <a:t>+</a:t>
            </a:r>
            <a:endParaRPr dirty="0"/>
          </a:p>
        </p:txBody>
      </p:sp>
      <p:sp>
        <p:nvSpPr>
          <p:cNvPr id="367" name="Google Shape;367;p34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graphicFrame>
        <p:nvGraphicFramePr>
          <p:cNvPr id="368" name="Google Shape;368;p34"/>
          <p:cNvGraphicFramePr/>
          <p:nvPr/>
        </p:nvGraphicFramePr>
        <p:xfrm>
          <a:off x="608550" y="2002925"/>
          <a:ext cx="13967850" cy="1295400"/>
        </p:xfrm>
        <a:graphic>
          <a:graphicData uri="http://schemas.openxmlformats.org/drawingml/2006/table">
            <a:tbl>
              <a:tblPr>
                <a:noFill/>
                <a:tableStyleId>{4468805D-A83E-4A35-8CED-C9DF3299F0D1}</a:tableStyleId>
              </a:tblPr>
              <a:tblGrid>
                <a:gridCol w="232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7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7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27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pH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0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1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2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3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4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9" name="Google Shape;369;p34"/>
          <p:cNvGraphicFramePr/>
          <p:nvPr/>
        </p:nvGraphicFramePr>
        <p:xfrm>
          <a:off x="642950" y="3668100"/>
          <a:ext cx="13967850" cy="1249650"/>
        </p:xfrm>
        <a:graphic>
          <a:graphicData uri="http://schemas.openxmlformats.org/drawingml/2006/table">
            <a:tbl>
              <a:tblPr>
                <a:noFill/>
                <a:tableStyleId>{4468805D-A83E-4A35-8CED-C9DF3299F0D1}</a:tableStyleId>
              </a:tblPr>
              <a:tblGrid>
                <a:gridCol w="232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7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7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27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90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[H</a:t>
                      </a:r>
                      <a:r>
                        <a:rPr lang="en-GB" sz="3500" u="none" strike="noStrike" cap="none" baseline="30000"/>
                        <a:t>+</a:t>
                      </a:r>
                      <a:r>
                        <a:rPr lang="en-GB" sz="3500" u="none" strike="noStrike" cap="none"/>
                        <a:t>]</a:t>
                      </a:r>
                      <a:endParaRPr sz="3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mol/dm</a:t>
                      </a:r>
                      <a:r>
                        <a:rPr lang="en-GB" sz="3500" u="none" strike="noStrike" cap="none" baseline="30000"/>
                        <a:t>3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10</a:t>
                      </a:r>
                      <a:r>
                        <a:rPr lang="en-GB" sz="3500" u="none" strike="noStrike" cap="none" baseline="30000"/>
                        <a:t>0</a:t>
                      </a:r>
                      <a:endParaRPr sz="3500" u="none" strike="noStrike" cap="none" baseline="30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10</a:t>
                      </a:r>
                      <a:r>
                        <a:rPr lang="en-GB" sz="3500" u="none" strike="noStrike" cap="none" baseline="30000"/>
                        <a:t>-1</a:t>
                      </a:r>
                      <a:endParaRPr sz="3500" u="none" strike="noStrike" cap="none" baseline="30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10</a:t>
                      </a:r>
                      <a:r>
                        <a:rPr lang="en-GB" sz="3500" u="none" strike="noStrike" cap="none" baseline="30000"/>
                        <a:t>-2</a:t>
                      </a:r>
                      <a:endParaRPr sz="3500" u="none" strike="noStrike" cap="none" baseline="30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10</a:t>
                      </a:r>
                      <a:r>
                        <a:rPr lang="en-GB" sz="3500" u="none" strike="noStrike" cap="none" baseline="30000"/>
                        <a:t>-3</a:t>
                      </a:r>
                      <a:endParaRPr sz="3500" u="none" strike="noStrike" cap="none" baseline="30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10</a:t>
                      </a:r>
                      <a:r>
                        <a:rPr lang="en-GB" sz="3500" u="none" strike="noStrike" cap="none" baseline="30000"/>
                        <a:t>-4</a:t>
                      </a:r>
                      <a:endParaRPr sz="3500" u="none" strike="noStrike" cap="none" baseline="30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0" name="Google Shape;370;p34"/>
          <p:cNvGraphicFramePr/>
          <p:nvPr/>
        </p:nvGraphicFramePr>
        <p:xfrm>
          <a:off x="684750" y="5335813"/>
          <a:ext cx="13967850" cy="1249650"/>
        </p:xfrm>
        <a:graphic>
          <a:graphicData uri="http://schemas.openxmlformats.org/drawingml/2006/table">
            <a:tbl>
              <a:tblPr>
                <a:noFill/>
                <a:tableStyleId>{4468805D-A83E-4A35-8CED-C9DF3299F0D1}</a:tableStyleId>
              </a:tblPr>
              <a:tblGrid>
                <a:gridCol w="232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7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7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27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90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[H</a:t>
                      </a:r>
                      <a:r>
                        <a:rPr lang="en-GB" sz="3500" u="none" strike="noStrike" cap="none" baseline="30000"/>
                        <a:t>+</a:t>
                      </a:r>
                      <a:r>
                        <a:rPr lang="en-GB" sz="3500" u="none" strike="noStrike" cap="none"/>
                        <a:t>] mol/dm</a:t>
                      </a:r>
                      <a:r>
                        <a:rPr lang="en-GB" sz="3500" u="none" strike="noStrike" cap="none" baseline="30000"/>
                        <a:t>3</a:t>
                      </a:r>
                      <a:endParaRPr sz="3500" u="none" strike="noStrike" cap="none" baseline="30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 1</a:t>
                      </a:r>
                      <a:endParaRPr sz="3500" u="none" strike="noStrike" cap="none" baseline="30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0.1</a:t>
                      </a:r>
                      <a:endParaRPr sz="3500" u="none" strike="noStrike" cap="none" baseline="30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0.01</a:t>
                      </a:r>
                      <a:endParaRPr sz="3500" u="none" strike="noStrike" cap="none" baseline="30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0.001</a:t>
                      </a:r>
                      <a:endParaRPr sz="3500" u="none" strike="noStrike" cap="none" baseline="30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strike="noStrike" cap="none"/>
                        <a:t>0.0001</a:t>
                      </a:r>
                      <a:endParaRPr sz="3500" u="none" strike="noStrike" cap="none" baseline="30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1" name="Google Shape;371;p34"/>
          <p:cNvSpPr/>
          <p:nvPr/>
        </p:nvSpPr>
        <p:spPr>
          <a:xfrm rot="5400795">
            <a:off x="4070950" y="5399000"/>
            <a:ext cx="1297800" cy="29496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34"/>
          <p:cNvSpPr/>
          <p:nvPr/>
        </p:nvSpPr>
        <p:spPr>
          <a:xfrm rot="5400795">
            <a:off x="4429825" y="1857288"/>
            <a:ext cx="1297800" cy="29496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7"/>
          <p:cNvSpPr txBox="1"/>
          <p:nvPr/>
        </p:nvSpPr>
        <p:spPr>
          <a:xfrm>
            <a:off x="936800" y="962000"/>
            <a:ext cx="10663797" cy="3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dirty="0" smtClean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 se děje s pH, pokud koncentrace H</a:t>
            </a:r>
            <a:r>
              <a:rPr lang="cs-CZ" sz="6000" baseline="30000" dirty="0" smtClean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+</a:t>
            </a:r>
            <a:r>
              <a:rPr lang="cs-CZ" sz="6000" dirty="0" smtClean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roste?</a:t>
            </a:r>
            <a:endParaRPr sz="6000" b="0" i="0" u="none" strike="noStrike" cap="none" dirty="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14" name="Google Shape;414;p3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5" name="Google Shape;415;p37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18</a:t>
            </a:fld>
            <a:endParaRPr>
              <a:solidFill>
                <a:srgbClr val="434343"/>
              </a:solidFill>
            </a:endParaRPr>
          </a:p>
        </p:txBody>
      </p:sp>
      <p:sp>
        <p:nvSpPr>
          <p:cNvPr id="416" name="Google Shape;416;p37"/>
          <p:cNvSpPr txBox="1"/>
          <p:nvPr/>
        </p:nvSpPr>
        <p:spPr>
          <a:xfrm>
            <a:off x="1285950" y="5398875"/>
            <a:ext cx="4660500" cy="14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cs-CZ" sz="7200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pH roste</a:t>
            </a:r>
            <a:endParaRPr sz="7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7" name="Google Shape;417;p37"/>
          <p:cNvSpPr txBox="1"/>
          <p:nvPr/>
        </p:nvSpPr>
        <p:spPr>
          <a:xfrm>
            <a:off x="7362375" y="5398875"/>
            <a:ext cx="5250300" cy="14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cs-CZ" sz="7200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pH klesá</a:t>
            </a:r>
            <a:endParaRPr sz="7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8" name="Google Shape;418;p37"/>
          <p:cNvSpPr/>
          <p:nvPr/>
        </p:nvSpPr>
        <p:spPr>
          <a:xfrm>
            <a:off x="7067400" y="5118675"/>
            <a:ext cx="5368200" cy="2035200"/>
          </a:xfrm>
          <a:prstGeom prst="rect">
            <a:avLst/>
          </a:prstGeom>
          <a:noFill/>
          <a:ln w="152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8"/>
          <p:cNvSpPr txBox="1">
            <a:spLocks noGrp="1"/>
          </p:cNvSpPr>
          <p:nvPr>
            <p:ph type="title"/>
          </p:nvPr>
        </p:nvSpPr>
        <p:spPr>
          <a:xfrm>
            <a:off x="980500" y="1056450"/>
            <a:ext cx="10723800" cy="3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00000"/>
              </a:buClr>
              <a:buSzPts val="6000"/>
            </a:pPr>
            <a:r>
              <a:rPr lang="cs-CZ" sz="6000" i="0" dirty="0">
                <a:solidFill>
                  <a:schemeClr val="dk2"/>
                </a:solidFill>
              </a:rPr>
              <a:t>Co se děje s pH, pokud koncentrace H</a:t>
            </a:r>
            <a:r>
              <a:rPr lang="cs-CZ" sz="6000" i="0" baseline="30000" dirty="0">
                <a:solidFill>
                  <a:schemeClr val="dk2"/>
                </a:solidFill>
              </a:rPr>
              <a:t>+</a:t>
            </a:r>
            <a:r>
              <a:rPr lang="cs-CZ" sz="6000" i="0" dirty="0">
                <a:solidFill>
                  <a:schemeClr val="dk2"/>
                </a:solidFill>
              </a:rPr>
              <a:t> </a:t>
            </a:r>
            <a:r>
              <a:rPr lang="cs-CZ" sz="6000" i="0" dirty="0" smtClean="0">
                <a:solidFill>
                  <a:schemeClr val="dk2"/>
                </a:solidFill>
              </a:rPr>
              <a:t>klesá?</a:t>
            </a:r>
            <a:endParaRPr lang="cs-CZ" sz="6000" i="0" dirty="0">
              <a:solidFill>
                <a:schemeClr val="dk2"/>
              </a:solidFill>
            </a:endParaRPr>
          </a:p>
        </p:txBody>
      </p:sp>
      <p:sp>
        <p:nvSpPr>
          <p:cNvPr id="424" name="Google Shape;424;p38"/>
          <p:cNvSpPr txBox="1"/>
          <p:nvPr/>
        </p:nvSpPr>
        <p:spPr>
          <a:xfrm>
            <a:off x="7514775" y="5475075"/>
            <a:ext cx="5663400" cy="14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cs-CZ" sz="7200" b="0" i="0" u="none" strike="noStrike" cap="none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pH klesá</a:t>
            </a:r>
            <a:endParaRPr sz="72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5" name="Google Shape;425;p38"/>
          <p:cNvSpPr/>
          <p:nvPr/>
        </p:nvSpPr>
        <p:spPr>
          <a:xfrm>
            <a:off x="1529275" y="5398875"/>
            <a:ext cx="4778400" cy="2035200"/>
          </a:xfrm>
          <a:prstGeom prst="rect">
            <a:avLst/>
          </a:prstGeom>
          <a:noFill/>
          <a:ln w="152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38"/>
          <p:cNvSpPr txBox="1"/>
          <p:nvPr/>
        </p:nvSpPr>
        <p:spPr>
          <a:xfrm>
            <a:off x="1726050" y="5475075"/>
            <a:ext cx="5215800" cy="14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cs-CZ" sz="7200" b="0" i="0" u="none" strike="noStrike" cap="none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pH roste</a:t>
            </a:r>
            <a:endParaRPr sz="72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/>
        </p:nvSpPr>
        <p:spPr>
          <a:xfrm>
            <a:off x="3051460" y="2100827"/>
            <a:ext cx="11613000" cy="111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1" i="0" u="none" strike="noStrike" cap="none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Silné a slabé</a:t>
            </a:r>
            <a:endParaRPr sz="44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3051460" y="3913652"/>
            <a:ext cx="11613000" cy="111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1" i="0" u="none" strike="noStrike" cap="none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Koncentrované a zředěné</a:t>
            </a:r>
            <a:endParaRPr sz="44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3051460" y="5726477"/>
            <a:ext cx="11613000" cy="111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1" i="0" u="none" strike="noStrike" cap="none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Koncentrace H</a:t>
            </a:r>
            <a:r>
              <a:rPr lang="cs-CZ" sz="4400" b="1" i="0" u="none" strike="noStrike" cap="none" baseline="300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r>
              <a:rPr lang="cs-CZ" sz="4400" b="1" i="0" u="none" strike="noStrike" cap="none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 pH</a:t>
            </a:r>
            <a:endParaRPr sz="5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6" name="Google Shape;96;p16"/>
          <p:cNvCxnSpPr>
            <a:stCxn id="93" idx="2"/>
            <a:endCxn id="94" idx="0"/>
          </p:cNvCxnSpPr>
          <p:nvPr/>
        </p:nvCxnSpPr>
        <p:spPr>
          <a:xfrm>
            <a:off x="8857960" y="3212027"/>
            <a:ext cx="0" cy="7017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7" name="Google Shape;97;p16"/>
          <p:cNvCxnSpPr>
            <a:stCxn id="94" idx="2"/>
            <a:endCxn id="95" idx="0"/>
          </p:cNvCxnSpPr>
          <p:nvPr/>
        </p:nvCxnSpPr>
        <p:spPr>
          <a:xfrm>
            <a:off x="8857960" y="5024852"/>
            <a:ext cx="0" cy="7017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 dirty="0" smtClean="0">
                <a:solidFill>
                  <a:schemeClr val="dk2"/>
                </a:solidFill>
              </a:rPr>
              <a:t>Silné a slabé kyseliny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917950" y="1985650"/>
            <a:ext cx="16452001" cy="18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-CZ" sz="3500" dirty="0" smtClean="0"/>
              <a:t>Co je to kyselina?</a:t>
            </a:r>
            <a:endParaRPr sz="3500" dirty="0"/>
          </a:p>
          <a:p>
            <a:pPr marL="0" indent="0">
              <a:spcBef>
                <a:spcPts val="2000"/>
              </a:spcBef>
              <a:spcAft>
                <a:spcPts val="2000"/>
              </a:spcAft>
              <a:buNone/>
            </a:pPr>
            <a:r>
              <a:rPr lang="cs-CZ" sz="3500" dirty="0" smtClean="0"/>
              <a:t>Kyseliny uvolňují v roztoku vodíkový kationt </a:t>
            </a:r>
            <a:r>
              <a:rPr lang="en-GB" sz="3500" dirty="0" smtClean="0"/>
              <a:t>(H</a:t>
            </a:r>
            <a:r>
              <a:rPr lang="en-GB" sz="3500" baseline="30000" dirty="0" smtClean="0"/>
              <a:t>+</a:t>
            </a:r>
            <a:r>
              <a:rPr lang="cs-CZ" sz="3500" dirty="0"/>
              <a:t>)</a:t>
            </a:r>
            <a:endParaRPr sz="3500" dirty="0"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917941" y="4789837"/>
            <a:ext cx="9366872" cy="18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rPr lang="cs-CZ" sz="3500" b="1" dirty="0" smtClean="0"/>
              <a:t>Silná kyselina </a:t>
            </a:r>
            <a:r>
              <a:rPr lang="cs-CZ" sz="3500" dirty="0" smtClean="0"/>
              <a:t>v roztoku plně ionizuje za vzniku velkého množství H</a:t>
            </a:r>
            <a:r>
              <a:rPr lang="cs-CZ" sz="3500" baseline="30000" dirty="0" smtClean="0"/>
              <a:t>+</a:t>
            </a:r>
            <a:endParaRPr sz="3500" baseline="30000" dirty="0"/>
          </a:p>
        </p:txBody>
      </p:sp>
      <p:sp>
        <p:nvSpPr>
          <p:cNvPr id="110" name="Google Shape;110;p17"/>
          <p:cNvSpPr txBox="1"/>
          <p:nvPr/>
        </p:nvSpPr>
        <p:spPr>
          <a:xfrm>
            <a:off x="10482240" y="4331125"/>
            <a:ext cx="6768529" cy="27687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0" i="0" u="none" strike="noStrike" cap="none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kyselina chlorovodíková </a:t>
            </a:r>
            <a:r>
              <a:rPr lang="en-GB" sz="3500" b="0" i="0" u="none" strike="noStrike" cap="none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= </a:t>
            </a:r>
            <a:r>
              <a:rPr lang="en-GB" sz="3500" b="0" i="0" u="none" strike="noStrike" cap="none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GB" sz="3500" b="0" i="0" u="none" strike="noStrike" cap="none" dirty="0" err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Cl</a:t>
            </a:r>
            <a:endParaRPr sz="3500" b="0" i="0" u="none" strike="noStrike" cap="none" dirty="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cs-CZ" sz="3500" b="0" i="0" u="none" strike="noStrike" cap="none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yselina sírová </a:t>
            </a:r>
            <a:r>
              <a:rPr lang="en-GB" sz="3500" b="0" i="0" u="none" strike="noStrike" cap="none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= </a:t>
            </a:r>
            <a:r>
              <a:rPr lang="en-GB" sz="3500" b="0" i="0" u="none" strike="noStrike" cap="none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GB" sz="3500" b="0" i="0" u="none" strike="noStrike" cap="none" baseline="-25000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3500" b="0" i="0" u="none" strike="noStrike" cap="none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SO</a:t>
            </a:r>
            <a:r>
              <a:rPr lang="en-GB" sz="3500" b="0" i="0" u="none" strike="noStrike" cap="none" baseline="-25000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3500" b="0" i="0" u="none" strike="noStrike" cap="none" baseline="-25000" dirty="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cs-CZ" sz="3500" b="0" i="0" u="none" strike="noStrike" cap="none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yselina dusičná </a:t>
            </a:r>
            <a:r>
              <a:rPr lang="en-GB" sz="3500" b="0" i="0" u="none" strike="noStrike" cap="none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= </a:t>
            </a:r>
            <a:r>
              <a:rPr lang="en-GB" sz="3500" b="0" i="0" u="none" strike="noStrike" cap="none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GB" sz="3500" b="0" i="0" u="none" strike="noStrike" cap="none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NO</a:t>
            </a:r>
            <a:r>
              <a:rPr lang="en-GB" sz="3500" b="0" i="0" u="none" strike="noStrike" cap="none" baseline="-25000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3500" b="0" i="0" u="none" strike="noStrike" cap="none" dirty="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917941" y="7733091"/>
            <a:ext cx="9564300" cy="151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i="0" u="none" strike="noStrike" cap="none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Slabé kyseliny </a:t>
            </a:r>
            <a:r>
              <a:rPr lang="cs-CZ" sz="3500" b="0" i="0" u="none" strike="noStrike" cap="none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 vodě ionizují jen částečně.</a:t>
            </a:r>
            <a:endParaRPr sz="35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10501100" y="7543550"/>
            <a:ext cx="6610800" cy="18501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cs-CZ" sz="3500" b="0" i="0" u="none" strike="noStrike" cap="none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yselina mravenčí </a:t>
            </a:r>
            <a:r>
              <a:rPr lang="en-GB" sz="3500" b="0" i="0" u="none" strike="noStrike" cap="none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= </a:t>
            </a:r>
            <a:r>
              <a:rPr lang="en-GB" sz="3500" b="0" i="0" u="none" strike="noStrike" cap="none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HCOO</a:t>
            </a:r>
            <a:r>
              <a:rPr lang="en-GB" sz="3500" b="0" i="0" u="none" strike="noStrike" cap="none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3500" b="0" i="0" u="none" strike="noStrike" cap="none" dirty="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cs-CZ" sz="3500" b="0" i="0" u="none" strike="noStrike" cap="none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yselina octová </a:t>
            </a:r>
            <a:r>
              <a:rPr lang="en-GB" sz="3500" b="0" i="0" u="none" strike="noStrike" cap="none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= </a:t>
            </a:r>
            <a:r>
              <a:rPr lang="en-GB" sz="3500" b="0" i="0" u="none" strike="noStrike" cap="none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500" b="0" i="0" u="none" strike="noStrike" cap="none" baseline="-25000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3500" b="0" i="0" u="none" strike="noStrike" cap="none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COO</a:t>
            </a:r>
            <a:r>
              <a:rPr lang="en-GB" sz="3500" b="0" i="0" u="none" strike="noStrike" cap="none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3500" b="0" i="0" u="none" strike="noStrike" cap="none" baseline="-25000" dirty="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 dirty="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 dirty="0" smtClean="0"/>
              <a:t>Silné a slabé kyseliny</a:t>
            </a:r>
            <a:endParaRPr dirty="0"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796800" y="1829900"/>
            <a:ext cx="2123700" cy="19764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2748500" y="1829900"/>
            <a:ext cx="2123700" cy="1976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1307275" y="2172275"/>
            <a:ext cx="3392100" cy="23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6000" b="0" i="0" u="none" strike="noStrike" cap="none" baseline="30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3322875" y="2172275"/>
            <a:ext cx="1376400" cy="12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6000" b="0" i="0" u="none" strike="noStrike" cap="none" baseline="30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8"/>
          <p:cNvSpPr/>
          <p:nvPr/>
        </p:nvSpPr>
        <p:spPr>
          <a:xfrm>
            <a:off x="4471597" y="4177350"/>
            <a:ext cx="2123700" cy="19764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6423297" y="4177350"/>
            <a:ext cx="2123700" cy="1976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4982072" y="4519725"/>
            <a:ext cx="3392100" cy="23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6000" b="0" i="0" u="none" strike="noStrike" cap="none" baseline="30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6997672" y="4519725"/>
            <a:ext cx="1376400" cy="12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6000" b="0" i="0" u="none" strike="noStrike" cap="none" baseline="30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965622" y="6701775"/>
            <a:ext cx="2123700" cy="19764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2917322" y="6701775"/>
            <a:ext cx="2123700" cy="1976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1476099" y="7044150"/>
            <a:ext cx="2321100" cy="14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6000" b="0" i="0" u="none" strike="noStrike" cap="none" baseline="30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3491697" y="7044150"/>
            <a:ext cx="1376400" cy="12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6000" b="0" i="0" u="none" strike="noStrike" cap="none" baseline="30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5144797" y="1928658"/>
            <a:ext cx="803805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30000"/>
              </a:lnSpc>
              <a:spcAft>
                <a:spcPts val="2000"/>
              </a:spcAft>
              <a:buSzPts val="3500"/>
            </a:pPr>
            <a:r>
              <a:rPr lang="cs-CZ" sz="3500" b="0" i="0" u="none" strike="noStrike" cap="none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Silná kyselina v roztoku </a:t>
            </a:r>
            <a:r>
              <a:rPr lang="cs-CZ" sz="3500" b="1" i="0" u="none" strike="noStrike" cap="none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plně ionizuje </a:t>
            </a:r>
            <a:r>
              <a:rPr lang="cs-CZ" sz="35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(odštěpuje H</a:t>
            </a:r>
            <a:r>
              <a:rPr lang="cs-CZ" sz="3500" baseline="30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r>
              <a:rPr lang="cs-CZ" sz="35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lang="cs-CZ" sz="35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0" i="0" u="none" strike="noStrike" cap="none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5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9114875" y="4484600"/>
            <a:ext cx="1376400" cy="943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11059147" y="2876300"/>
            <a:ext cx="2123700" cy="19764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11569622" y="3218675"/>
            <a:ext cx="3392100" cy="23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GB" sz="6000" b="0" i="0" u="none" strike="noStrike" cap="none" baseline="30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 sz="6000" b="0" i="0" u="none" strike="noStrike" cap="none" baseline="30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13010847" y="4398938"/>
            <a:ext cx="2123700" cy="1976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13585322" y="4776638"/>
            <a:ext cx="1376400" cy="12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6000" b="0" i="0" u="none" strike="noStrike" cap="none" baseline="30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endParaRPr sz="6000" b="0" i="0" u="none" strike="noStrike" cap="none" baseline="30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8"/>
          <p:cNvSpPr/>
          <p:nvPr/>
        </p:nvSpPr>
        <p:spPr>
          <a:xfrm>
            <a:off x="10491272" y="6796800"/>
            <a:ext cx="2123700" cy="1976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11065647" y="7139175"/>
            <a:ext cx="1376400" cy="12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6000" b="0" i="0" u="none" strike="noStrike" cap="none" baseline="30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endParaRPr sz="6000" b="0" i="0" u="none" strike="noStrike" cap="none" baseline="30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15694997" y="4726125"/>
            <a:ext cx="2123700" cy="1976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16269372" y="5068500"/>
            <a:ext cx="1376400" cy="12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6000" b="0" i="0" u="none" strike="noStrike" cap="none" baseline="30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endParaRPr sz="6000" b="0" i="0" u="none" strike="noStrike" cap="none" baseline="30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3750722" y="2001075"/>
            <a:ext cx="2123700" cy="19764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14261197" y="2343450"/>
            <a:ext cx="3392100" cy="23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GB" sz="6000" b="0" i="0" u="none" strike="noStrike" cap="none" baseline="30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 sz="6000" b="0" i="0" u="none" strike="noStrike" cap="none" baseline="30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14520097" y="6796800"/>
            <a:ext cx="2123700" cy="19764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15030572" y="7139175"/>
            <a:ext cx="3392100" cy="23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GB" sz="6000" b="0" i="0" u="none" strike="noStrike" cap="none" baseline="30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 sz="6000" b="0" i="0" u="none" strike="noStrike" cap="none" baseline="30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cs-CZ" dirty="0"/>
              <a:t>Silné a slabé kyseliny</a:t>
            </a:r>
            <a:endParaRPr dirty="0"/>
          </a:p>
        </p:txBody>
      </p:sp>
      <p:sp>
        <p:nvSpPr>
          <p:cNvPr id="150" name="Google Shape;150;p19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51" name="Google Shape;151;p19"/>
          <p:cNvSpPr/>
          <p:nvPr/>
        </p:nvSpPr>
        <p:spPr>
          <a:xfrm>
            <a:off x="796800" y="1829900"/>
            <a:ext cx="2123700" cy="19764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9"/>
          <p:cNvSpPr/>
          <p:nvPr/>
        </p:nvSpPr>
        <p:spPr>
          <a:xfrm>
            <a:off x="2748500" y="1829900"/>
            <a:ext cx="2123700" cy="1976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1307275" y="2172275"/>
            <a:ext cx="3392100" cy="23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6000" b="0" i="0" u="none" strike="noStrike" cap="none" baseline="30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3322875" y="2172275"/>
            <a:ext cx="1376400" cy="12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6000" b="0" i="0" u="none" strike="noStrike" cap="none" baseline="30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4471597" y="4177350"/>
            <a:ext cx="2123700" cy="19764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6423297" y="4177350"/>
            <a:ext cx="2123700" cy="1976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4982072" y="4519725"/>
            <a:ext cx="3392100" cy="23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6000" b="0" i="0" u="none" strike="noStrike" cap="none" baseline="30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6997672" y="4519725"/>
            <a:ext cx="1376400" cy="12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6000" b="0" i="0" u="none" strike="noStrike" cap="none" baseline="30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19"/>
          <p:cNvSpPr/>
          <p:nvPr/>
        </p:nvSpPr>
        <p:spPr>
          <a:xfrm>
            <a:off x="965622" y="6701775"/>
            <a:ext cx="2123700" cy="19764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9"/>
          <p:cNvSpPr/>
          <p:nvPr/>
        </p:nvSpPr>
        <p:spPr>
          <a:xfrm>
            <a:off x="2917322" y="6701775"/>
            <a:ext cx="2123700" cy="1976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1476099" y="7044150"/>
            <a:ext cx="2321100" cy="14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6000" b="0" i="0" u="none" strike="noStrike" cap="none" baseline="30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3491697" y="7044150"/>
            <a:ext cx="1376400" cy="12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6000" b="0" i="0" u="none" strike="noStrike" cap="none" baseline="30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5093125" y="1790675"/>
            <a:ext cx="9291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0" i="0" u="none" strike="noStrike" cap="none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Slabá kyselina v roztoku </a:t>
            </a:r>
            <a:r>
              <a:rPr lang="cs-CZ" sz="3500" b="1" i="0" u="none" strike="noStrike" cap="none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jen částečně ionizuje</a:t>
            </a:r>
            <a:r>
              <a:rPr lang="cs-CZ" sz="35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35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(odštěpuje H</a:t>
            </a:r>
            <a:r>
              <a:rPr lang="cs-CZ" sz="3500" baseline="30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r>
              <a:rPr lang="cs-CZ" sz="35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sz="35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9114875" y="4484600"/>
            <a:ext cx="1376400" cy="943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9"/>
          <p:cNvSpPr/>
          <p:nvPr/>
        </p:nvSpPr>
        <p:spPr>
          <a:xfrm>
            <a:off x="11059147" y="2876300"/>
            <a:ext cx="2123700" cy="19764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11569622" y="3218675"/>
            <a:ext cx="3392100" cy="23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GB" sz="6000" b="0" i="0" u="none" strike="noStrike" cap="none" baseline="30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 sz="6000" b="0" i="0" u="none" strike="noStrike" cap="none" baseline="30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15694997" y="2001063"/>
            <a:ext cx="2123700" cy="1976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9"/>
          <p:cNvSpPr/>
          <p:nvPr/>
        </p:nvSpPr>
        <p:spPr>
          <a:xfrm>
            <a:off x="10491272" y="6796800"/>
            <a:ext cx="2123700" cy="1976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11065647" y="7139175"/>
            <a:ext cx="1376400" cy="12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6000" b="0" i="0" u="none" strike="noStrike" cap="none" baseline="30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endParaRPr sz="6000" b="0" i="0" u="none" strike="noStrike" cap="none" baseline="30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19"/>
          <p:cNvSpPr/>
          <p:nvPr/>
        </p:nvSpPr>
        <p:spPr>
          <a:xfrm>
            <a:off x="15694997" y="4726125"/>
            <a:ext cx="2123700" cy="1976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16269372" y="5068500"/>
            <a:ext cx="1376400" cy="12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6000" b="0" i="0" u="none" strike="noStrike" cap="none" baseline="30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13750722" y="2001075"/>
            <a:ext cx="2123700" cy="19764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14261197" y="2343450"/>
            <a:ext cx="3392100" cy="23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6000" b="0" i="0" u="none" strike="noStrike" cap="none" baseline="30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14385022" y="5607875"/>
            <a:ext cx="2123700" cy="19764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14895497" y="5950250"/>
            <a:ext cx="3392100" cy="23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6000" b="0" i="0" u="none" strike="noStrike" cap="none" baseline="30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16269372" y="2378775"/>
            <a:ext cx="1376400" cy="12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6000" b="0" i="0" u="none" strike="noStrike" cap="none" baseline="30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2" name="Google Shape;182;p20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 dirty="0" smtClean="0">
                <a:solidFill>
                  <a:schemeClr val="dk2"/>
                </a:solidFill>
              </a:rPr>
              <a:t>Koncentrované a zředěné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83" name="Google Shape;183;p20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pic>
        <p:nvPicPr>
          <p:cNvPr id="184" name="Google Shape;184;p20"/>
          <p:cNvPicPr preferRelativeResize="0"/>
          <p:nvPr/>
        </p:nvPicPr>
        <p:blipFill rotWithShape="1">
          <a:blip r:embed="rId3">
            <a:alphaModFix/>
          </a:blip>
          <a:srcRect b="26728"/>
          <a:stretch/>
        </p:blipFill>
        <p:spPr>
          <a:xfrm>
            <a:off x="1155300" y="1698075"/>
            <a:ext cx="8513600" cy="266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/>
        </p:nvSpPr>
        <p:spPr>
          <a:xfrm>
            <a:off x="1895550" y="4420700"/>
            <a:ext cx="5280000" cy="14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 dirty="0" err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AMarkov</a:t>
            </a:r>
            <a:r>
              <a:rPr lang="en-GB" sz="2200" b="0" i="0" u="none" strike="noStrike" cap="none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200" b="0" i="0" u="none" strike="noStrike" cap="none" dirty="0" err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wikicommons</a:t>
            </a:r>
            <a:endParaRPr sz="2200" b="0" i="0" u="none" strike="noStrike" cap="none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1386725" y="5487499"/>
            <a:ext cx="11798700" cy="341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Koncentrovaná kyselina má </a:t>
            </a:r>
            <a:r>
              <a:rPr lang="cs-CZ" sz="3500" b="1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větší</a:t>
            </a:r>
            <a:r>
              <a:rPr lang="cs-CZ" sz="3500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množství částic kyseliny na objem vody.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SzPts val="3500"/>
            </a:pPr>
            <a:r>
              <a:rPr lang="cs-CZ" sz="3500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Zředěná</a:t>
            </a:r>
            <a:r>
              <a:rPr lang="en-GB" sz="3500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cs-CZ" sz="3500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méně koncentrovaná</a:t>
            </a:r>
            <a:r>
              <a:rPr lang="en-GB" sz="3500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r>
              <a:rPr lang="cs-CZ" sz="3500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kyselina má </a:t>
            </a:r>
            <a:r>
              <a:rPr lang="cs-CZ" sz="3500" b="1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menší</a:t>
            </a:r>
            <a:r>
              <a:rPr lang="cs-CZ" sz="3500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500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3500" dirty="0">
                <a:latin typeface="Montserrat"/>
                <a:ea typeface="Montserrat"/>
                <a:cs typeface="Montserrat"/>
                <a:sym typeface="Montserrat"/>
              </a:rPr>
              <a:t>množství částic kyseliny na objem vody.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>
            <a:spLocks noGrp="1"/>
          </p:cNvSpPr>
          <p:nvPr>
            <p:ph type="subTitle" idx="1"/>
          </p:nvPr>
        </p:nvSpPr>
        <p:spPr>
          <a:xfrm>
            <a:off x="917950" y="2876300"/>
            <a:ext cx="122676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-CZ" sz="3500" dirty="0" smtClean="0"/>
              <a:t>Silná kyselina</a:t>
            </a:r>
            <a:endParaRPr sz="3500" dirty="0"/>
          </a:p>
        </p:txBody>
      </p:sp>
      <p:sp>
        <p:nvSpPr>
          <p:cNvPr id="192" name="Google Shape;192;p21"/>
          <p:cNvSpPr txBox="1">
            <a:spLocks noGrp="1"/>
          </p:cNvSpPr>
          <p:nvPr>
            <p:ph type="subTitle" idx="3"/>
          </p:nvPr>
        </p:nvSpPr>
        <p:spPr>
          <a:xfrm>
            <a:off x="917950" y="4083075"/>
            <a:ext cx="122676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-CZ" sz="3500" dirty="0" smtClean="0"/>
              <a:t>Koncentrovaná kyselina</a:t>
            </a:r>
            <a:endParaRPr sz="3500" dirty="0"/>
          </a:p>
        </p:txBody>
      </p:sp>
      <p:sp>
        <p:nvSpPr>
          <p:cNvPr id="193" name="Google Shape;193;p21"/>
          <p:cNvSpPr txBox="1">
            <a:spLocks noGrp="1"/>
          </p:cNvSpPr>
          <p:nvPr>
            <p:ph type="subTitle" idx="5"/>
          </p:nvPr>
        </p:nvSpPr>
        <p:spPr>
          <a:xfrm>
            <a:off x="917950" y="5462300"/>
            <a:ext cx="12267600" cy="9066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-CZ" sz="3500" dirty="0" smtClean="0">
                <a:solidFill>
                  <a:srgbClr val="FFFFFF"/>
                </a:solidFill>
              </a:rPr>
              <a:t>Slabá kyselina</a:t>
            </a:r>
            <a:endParaRPr sz="3500" dirty="0">
              <a:solidFill>
                <a:srgbClr val="FFFFFF"/>
              </a:solidFill>
            </a:endParaRPr>
          </a:p>
        </p:txBody>
      </p:sp>
      <p:sp>
        <p:nvSpPr>
          <p:cNvPr id="194" name="Google Shape;194;p21"/>
          <p:cNvSpPr txBox="1">
            <a:spLocks noGrp="1"/>
          </p:cNvSpPr>
          <p:nvPr>
            <p:ph type="subTitle" idx="7"/>
          </p:nvPr>
        </p:nvSpPr>
        <p:spPr>
          <a:xfrm>
            <a:off x="917950" y="6834875"/>
            <a:ext cx="122676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-CZ" sz="3500" dirty="0" smtClean="0"/>
              <a:t>Zředěná kyselina</a:t>
            </a:r>
            <a:endParaRPr sz="3500" dirty="0"/>
          </a:p>
        </p:txBody>
      </p:sp>
      <p:sp>
        <p:nvSpPr>
          <p:cNvPr id="195" name="Google Shape;195;p21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96" name="Google Shape;196;p21"/>
          <p:cNvSpPr txBox="1">
            <a:spLocks noGrp="1"/>
          </p:cNvSpPr>
          <p:nvPr>
            <p:ph type="title"/>
          </p:nvPr>
        </p:nvSpPr>
        <p:spPr>
          <a:xfrm>
            <a:off x="917950" y="432850"/>
            <a:ext cx="12267600" cy="1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 dirty="0" smtClean="0">
                <a:solidFill>
                  <a:schemeClr val="dk2"/>
                </a:solidFill>
              </a:rPr>
              <a:t>Kyselina, která má větší množství částic kyseliny na objem vody je…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97" name="Google Shape;197;p21"/>
          <p:cNvSpPr/>
          <p:nvPr/>
        </p:nvSpPr>
        <p:spPr>
          <a:xfrm>
            <a:off x="922175" y="4089713"/>
            <a:ext cx="12267600" cy="906600"/>
          </a:xfrm>
          <a:prstGeom prst="rect">
            <a:avLst/>
          </a:prstGeom>
          <a:noFill/>
          <a:ln w="152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 txBox="1">
            <a:spLocks noGrp="1"/>
          </p:cNvSpPr>
          <p:nvPr>
            <p:ph type="subTitle" idx="1"/>
          </p:nvPr>
        </p:nvSpPr>
        <p:spPr>
          <a:xfrm>
            <a:off x="917950" y="2876300"/>
            <a:ext cx="122676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-CZ" sz="3500" dirty="0" smtClean="0"/>
              <a:t>Silná kyselina</a:t>
            </a:r>
            <a:endParaRPr sz="3500" dirty="0"/>
          </a:p>
        </p:txBody>
      </p:sp>
      <p:sp>
        <p:nvSpPr>
          <p:cNvPr id="203" name="Google Shape;203;p22"/>
          <p:cNvSpPr txBox="1">
            <a:spLocks noGrp="1"/>
          </p:cNvSpPr>
          <p:nvPr>
            <p:ph type="subTitle" idx="3"/>
          </p:nvPr>
        </p:nvSpPr>
        <p:spPr>
          <a:xfrm>
            <a:off x="917950" y="4083075"/>
            <a:ext cx="122676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-CZ" sz="3500" dirty="0" smtClean="0"/>
              <a:t>Koncentrovaná kyselina</a:t>
            </a:r>
            <a:endParaRPr sz="3500" dirty="0"/>
          </a:p>
        </p:txBody>
      </p:sp>
      <p:sp>
        <p:nvSpPr>
          <p:cNvPr id="204" name="Google Shape;204;p22"/>
          <p:cNvSpPr txBox="1">
            <a:spLocks noGrp="1"/>
          </p:cNvSpPr>
          <p:nvPr>
            <p:ph type="subTitle" idx="5"/>
          </p:nvPr>
        </p:nvSpPr>
        <p:spPr>
          <a:xfrm>
            <a:off x="917950" y="5462300"/>
            <a:ext cx="12267600" cy="9066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-CZ" sz="3500" dirty="0" smtClean="0">
                <a:solidFill>
                  <a:srgbClr val="FFFFFF"/>
                </a:solidFill>
              </a:rPr>
              <a:t>Slabá kyselina</a:t>
            </a:r>
            <a:endParaRPr sz="3500" dirty="0">
              <a:solidFill>
                <a:srgbClr val="FFFFFF"/>
              </a:solidFill>
            </a:endParaRPr>
          </a:p>
        </p:txBody>
      </p:sp>
      <p:sp>
        <p:nvSpPr>
          <p:cNvPr id="205" name="Google Shape;205;p22"/>
          <p:cNvSpPr txBox="1">
            <a:spLocks noGrp="1"/>
          </p:cNvSpPr>
          <p:nvPr>
            <p:ph type="subTitle" idx="7"/>
          </p:nvPr>
        </p:nvSpPr>
        <p:spPr>
          <a:xfrm>
            <a:off x="917950" y="6834875"/>
            <a:ext cx="122676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-CZ" sz="3500" dirty="0" smtClean="0"/>
              <a:t>Zředěná kyselina</a:t>
            </a:r>
            <a:endParaRPr sz="3500" dirty="0"/>
          </a:p>
        </p:txBody>
      </p:sp>
      <p:sp>
        <p:nvSpPr>
          <p:cNvPr id="206" name="Google Shape;206;p22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 dirty="0" smtClean="0">
                <a:solidFill>
                  <a:schemeClr val="dk2"/>
                </a:solidFill>
              </a:rPr>
              <a:t>Kyselina, která plně ionizuje (uvolňuje H</a:t>
            </a:r>
            <a:r>
              <a:rPr lang="cs-CZ" baseline="30000" dirty="0" smtClean="0">
                <a:solidFill>
                  <a:schemeClr val="dk2"/>
                </a:solidFill>
              </a:rPr>
              <a:t>+</a:t>
            </a:r>
            <a:r>
              <a:rPr lang="cs-CZ" dirty="0" smtClean="0">
                <a:solidFill>
                  <a:schemeClr val="dk2"/>
                </a:solidFill>
              </a:rPr>
              <a:t>) ve vodném roztoku je…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08" name="Google Shape;208;p22"/>
          <p:cNvSpPr/>
          <p:nvPr/>
        </p:nvSpPr>
        <p:spPr>
          <a:xfrm>
            <a:off x="890175" y="2847763"/>
            <a:ext cx="12267600" cy="906600"/>
          </a:xfrm>
          <a:prstGeom prst="rect">
            <a:avLst/>
          </a:prstGeom>
          <a:noFill/>
          <a:ln w="152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 txBox="1">
            <a:spLocks noGrp="1"/>
          </p:cNvSpPr>
          <p:nvPr>
            <p:ph type="subTitle" idx="1"/>
          </p:nvPr>
        </p:nvSpPr>
        <p:spPr>
          <a:xfrm>
            <a:off x="917950" y="2876300"/>
            <a:ext cx="128280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-CZ" sz="3500" dirty="0" smtClean="0"/>
              <a:t>Částečně ionizuje v roztoku</a:t>
            </a:r>
            <a:endParaRPr sz="3500" dirty="0"/>
          </a:p>
        </p:txBody>
      </p:sp>
      <p:sp>
        <p:nvSpPr>
          <p:cNvPr id="214" name="Google Shape;214;p23"/>
          <p:cNvSpPr txBox="1">
            <a:spLocks noGrp="1"/>
          </p:cNvSpPr>
          <p:nvPr>
            <p:ph type="subTitle" idx="3"/>
          </p:nvPr>
        </p:nvSpPr>
        <p:spPr>
          <a:xfrm>
            <a:off x="917950" y="4083075"/>
            <a:ext cx="13053899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-CZ" sz="3500" dirty="0" smtClean="0"/>
              <a:t>Má větší množství částic kyseliny na objem vody</a:t>
            </a:r>
            <a:endParaRPr sz="3500" dirty="0"/>
          </a:p>
        </p:txBody>
      </p:sp>
      <p:sp>
        <p:nvSpPr>
          <p:cNvPr id="215" name="Google Shape;215;p23"/>
          <p:cNvSpPr txBox="1">
            <a:spLocks noGrp="1"/>
          </p:cNvSpPr>
          <p:nvPr>
            <p:ph type="subTitle" idx="5"/>
          </p:nvPr>
        </p:nvSpPr>
        <p:spPr>
          <a:xfrm>
            <a:off x="917950" y="5462300"/>
            <a:ext cx="13053899" cy="9066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/>
            <a:r>
              <a:rPr lang="cs-CZ" sz="3500" dirty="0"/>
              <a:t>Má menší množství částic kyseliny na objem </a:t>
            </a:r>
            <a:r>
              <a:rPr lang="cs-CZ" sz="3500" dirty="0" smtClean="0"/>
              <a:t>vody</a:t>
            </a:r>
            <a:endParaRPr sz="3500" dirty="0"/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3500" dirty="0">
              <a:solidFill>
                <a:srgbClr val="FFFFFF"/>
              </a:solidFill>
            </a:endParaRPr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7"/>
          </p:nvPr>
        </p:nvSpPr>
        <p:spPr>
          <a:xfrm>
            <a:off x="917950" y="6834875"/>
            <a:ext cx="13053899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indent="0"/>
            <a:r>
              <a:rPr lang="cs-CZ" sz="3500" dirty="0"/>
              <a:t>Plně ionizuje v roztoku</a:t>
            </a: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3500" dirty="0"/>
          </a:p>
        </p:txBody>
      </p:sp>
      <p:sp>
        <p:nvSpPr>
          <p:cNvPr id="217" name="Google Shape;217;p23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 dirty="0" smtClean="0">
                <a:solidFill>
                  <a:schemeClr val="dk2"/>
                </a:solidFill>
              </a:rPr>
              <a:t>Jaká je správná definice slabé kyseliny?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986050" y="2847775"/>
            <a:ext cx="12828000" cy="906600"/>
          </a:xfrm>
          <a:prstGeom prst="rect">
            <a:avLst/>
          </a:prstGeom>
          <a:noFill/>
          <a:ln w="152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533</Words>
  <Application>Microsoft Office PowerPoint</Application>
  <PresentationFormat>Vlastní</PresentationFormat>
  <Paragraphs>194</Paragraphs>
  <Slides>19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Montserrat SemiBold</vt:lpstr>
      <vt:lpstr>Montserrat Medium</vt:lpstr>
      <vt:lpstr>Arial</vt:lpstr>
      <vt:lpstr>Montserrat</vt:lpstr>
      <vt:lpstr>Oak National Academy v2</vt:lpstr>
      <vt:lpstr>Silné a slabé kyseliny</vt:lpstr>
      <vt:lpstr>Prezentace aplikace PowerPoint</vt:lpstr>
      <vt:lpstr>Silné a slabé kyseliny</vt:lpstr>
      <vt:lpstr>Silné a slabé kyseliny</vt:lpstr>
      <vt:lpstr>Silné a slabé kyseliny</vt:lpstr>
      <vt:lpstr>Koncentrované a zředěné</vt:lpstr>
      <vt:lpstr>Kyselina, která má větší množství částic kyseliny na objem vody je…</vt:lpstr>
      <vt:lpstr>Kyselina, která plně ionizuje (uvolňuje H+) ve vodném roztoku je…</vt:lpstr>
      <vt:lpstr>Jaká je správná definice slabé kyseliny?</vt:lpstr>
      <vt:lpstr>Kyselina, která částečně ionizuje v roztoku je…</vt:lpstr>
      <vt:lpstr>Jaká je správná definice zředěné kyseliny?</vt:lpstr>
      <vt:lpstr>Jaká je správná definice silné kyseliny?</vt:lpstr>
      <vt:lpstr>Kyselina, která má menší množství částic kyseliny na objem vody je…</vt:lpstr>
      <vt:lpstr>Prezentace aplikace PowerPoint</vt:lpstr>
      <vt:lpstr>pH a koncentrace vodíkových kationtů H+</vt:lpstr>
      <vt:lpstr>pH a koncentrace vodíkových kationtů H+</vt:lpstr>
      <vt:lpstr>pH a koncentrace vodíkových kationtů H+</vt:lpstr>
      <vt:lpstr>Prezentace aplikace PowerPoint</vt:lpstr>
      <vt:lpstr>Co se děje s pH, pokud koncentrace H+ klesá?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Silné a slabé kyseliny</dc:title>
  <dc:creator>ucitel</dc:creator>
  <cp:lastModifiedBy>Admin</cp:lastModifiedBy>
  <cp:revision>10</cp:revision>
  <dcterms:modified xsi:type="dcterms:W3CDTF">2021-06-06T17:28:36Z</dcterms:modified>
</cp:coreProperties>
</file>