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3" r:id="rId3"/>
    <p:sldId id="258" r:id="rId4"/>
    <p:sldId id="272" r:id="rId5"/>
    <p:sldId id="271" r:id="rId6"/>
    <p:sldId id="276" r:id="rId7"/>
    <p:sldId id="277" r:id="rId8"/>
    <p:sldId id="275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PROCVIČUJEME DUBNOVÉ UČIVO</a:t>
          </a:r>
          <a:endParaRPr lang="cs-CZ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0560858E-78E4-4721-95EF-5142612596C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přímá a nepřímá úměrnost</a:t>
          </a:r>
          <a:endParaRPr lang="cs-CZ" dirty="0"/>
        </a:p>
      </dgm:t>
    </dgm:pt>
    <dgm:pt modelId="{C554E57A-987E-458B-B35E-93C01BC59CD4}" type="parTrans" cxnId="{CE8C914D-8229-4AEE-9E6C-D6B142375123}">
      <dgm:prSet/>
      <dgm:spPr/>
      <dgm:t>
        <a:bodyPr/>
        <a:lstStyle/>
        <a:p>
          <a:endParaRPr lang="cs-CZ"/>
        </a:p>
      </dgm:t>
    </dgm:pt>
    <dgm:pt modelId="{25E3D5B8-323C-42D5-8F48-28DE627CF042}" type="sibTrans" cxnId="{CE8C914D-8229-4AEE-9E6C-D6B142375123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konstrukce trojúhelníků</a:t>
          </a:r>
          <a:endParaRPr lang="cs-CZ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DE8162F8-36EC-4C41-8231-FF0D279E280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 smtClean="0"/>
            <a:t>procenta</a:t>
          </a:r>
          <a:endParaRPr lang="cs-CZ" dirty="0"/>
        </a:p>
      </dgm:t>
    </dgm:pt>
    <dgm:pt modelId="{2697B671-F13E-4366-A8F3-81746D0F2A82}" type="parTrans" cxnId="{63C3FF04-8003-4EC0-8E1C-E969BCB1BE74}">
      <dgm:prSet/>
      <dgm:spPr/>
      <dgm:t>
        <a:bodyPr/>
        <a:lstStyle/>
        <a:p>
          <a:endParaRPr lang="cs-CZ"/>
        </a:p>
      </dgm:t>
    </dgm:pt>
    <dgm:pt modelId="{EC66668D-A158-4C95-A975-4CAC18FB87CD}" type="sibTrans" cxnId="{63C3FF04-8003-4EC0-8E1C-E969BCB1BE74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1" custLinFactNeighborY="-1053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1" custScaleX="100391" custScaleY="53825" custLinFactNeighborX="-2311" custLinFactNeighborY="-17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CD5125-5ED9-4469-A2CA-095D0BE8DD07}" type="presOf" srcId="{DE8162F8-36EC-4C41-8231-FF0D279E280E}" destId="{1AE4917D-9996-4399-B2A0-14F58A597B37}" srcOrd="0" destOrd="3" presId="urn:microsoft.com/office/officeart/2005/8/layout/vList4"/>
    <dgm:cxn modelId="{5F33F1EF-65B3-424A-9B65-E08C1C5156C5}" type="presOf" srcId="{0560858E-78E4-4721-95EF-5142612596C8}" destId="{1AE4917D-9996-4399-B2A0-14F58A597B37}" srcOrd="0" destOrd="1" presId="urn:microsoft.com/office/officeart/2005/8/layout/vList4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3D0695A6-119C-43B1-AB37-AE66290BEEFE}" type="presOf" srcId="{DE8162F8-36EC-4C41-8231-FF0D279E280E}" destId="{6CB80F2B-721E-478A-8903-917E633613D3}" srcOrd="1" destOrd="3" presId="urn:microsoft.com/office/officeart/2005/8/layout/vList4"/>
    <dgm:cxn modelId="{45283406-5CD4-40E9-808F-E0ADC758179D}" srcId="{71CB33A6-A0D7-42FA-B8E1-F2D3A9E9EF9D}" destId="{A271F098-DB06-493E-B91F-6E735AE29A8F}" srcOrd="1" destOrd="0" parTransId="{56E55A7B-9BF2-4EC7-9124-DE62EC0FAFB2}" sibTransId="{B35791D9-2784-47C1-8ADE-A84291D925D2}"/>
    <dgm:cxn modelId="{CE8C914D-8229-4AEE-9E6C-D6B142375123}" srcId="{71CB33A6-A0D7-42FA-B8E1-F2D3A9E9EF9D}" destId="{0560858E-78E4-4721-95EF-5142612596C8}" srcOrd="0" destOrd="0" parTransId="{C554E57A-987E-458B-B35E-93C01BC59CD4}" sibTransId="{25E3D5B8-323C-42D5-8F48-28DE627CF042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63C3FF04-8003-4EC0-8E1C-E969BCB1BE74}" srcId="{71CB33A6-A0D7-42FA-B8E1-F2D3A9E9EF9D}" destId="{DE8162F8-36EC-4C41-8231-FF0D279E280E}" srcOrd="2" destOrd="0" parTransId="{2697B671-F13E-4366-A8F3-81746D0F2A82}" sibTransId="{EC66668D-A158-4C95-A975-4CAC18FB87CD}"/>
    <dgm:cxn modelId="{9AE847A5-4D57-4DAB-9C71-07C0B20A6505}" type="presOf" srcId="{A271F098-DB06-493E-B91F-6E735AE29A8F}" destId="{6CB80F2B-721E-478A-8903-917E633613D3}" srcOrd="1" destOrd="2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A1FC5C60-796B-4E9A-8877-AB584A885194}" type="presOf" srcId="{0560858E-78E4-4721-95EF-5142612596C8}" destId="{6CB80F2B-721E-478A-8903-917E633613D3}" srcOrd="1" destOrd="1" presId="urn:microsoft.com/office/officeart/2005/8/layout/vList4"/>
    <dgm:cxn modelId="{CC0FEE5F-2DE3-4112-8BA1-0463C04AA971}" type="presOf" srcId="{A271F098-DB06-493E-B91F-6E735AE29A8F}" destId="{1AE4917D-9996-4399-B2A0-14F58A597B37}" srcOrd="0" destOrd="2" presId="urn:microsoft.com/office/officeart/2005/8/layout/vList4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5481412" cy="256946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PROCVIČUJEME DUBNOVÉ UČIVO</a:t>
          </a:r>
          <a:endParaRPr lang="cs-CZ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přímá a nepřímá úměrnost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konstrukce trojúhelníků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procenta</a:t>
          </a:r>
          <a:endParaRPr lang="cs-CZ" sz="1800" kern="1200" dirty="0"/>
        </a:p>
      </dsp:txBody>
      <dsp:txXfrm>
        <a:off x="1353228" y="0"/>
        <a:ext cx="4128183" cy="2569464"/>
      </dsp:txXfrm>
    </dsp:sp>
    <dsp:sp modelId="{3D15D058-4082-4871-BCAC-3602B2F08E6F}">
      <dsp:nvSpPr>
        <dsp:cNvPr id="0" name=""/>
        <dsp:cNvSpPr/>
      </dsp:nvSpPr>
      <dsp:spPr>
        <a:xfrm>
          <a:off x="229468" y="694957"/>
          <a:ext cx="1100568" cy="11064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11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74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9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72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02.05.2021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1. týden května 3.5. – 7.5.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4886479"/>
              </p:ext>
            </p:extLst>
          </p:nvPr>
        </p:nvGraphicFramePr>
        <p:xfrm>
          <a:off x="6012596" y="2075688"/>
          <a:ext cx="5481412" cy="256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83480" y="1886712"/>
            <a:ext cx="6953948" cy="3087624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v poslední hodině minulého týdne jsi měl/a na výběr ze dvou PL: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dirty="0" smtClean="0"/>
              <a:t>rýsuji trojúhelníky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cs-CZ" dirty="0" smtClean="0"/>
              <a:t>počítám slovní úlohy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cs-CZ" dirty="0"/>
          </a:p>
          <a:p>
            <a:pPr rtl="0"/>
            <a:r>
              <a:rPr lang="cs-CZ" dirty="0" smtClean="0"/>
              <a:t>vypracuj ten pracovní list, který jsi minulý týden </a:t>
            </a:r>
            <a:r>
              <a:rPr lang="cs-CZ" dirty="0" smtClean="0"/>
              <a:t>nedělal/a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cs-CZ" sz="3200" b="1" dirty="0" smtClean="0"/>
              <a:t>graf přímé a nepřímé úměrnosti</a:t>
            </a:r>
          </a:p>
          <a:p>
            <a:pPr rtl="0"/>
            <a:r>
              <a:rPr lang="cs-CZ" dirty="0" smtClean="0"/>
              <a:t>pracujeme ve skupinách</a:t>
            </a:r>
          </a:p>
          <a:p>
            <a:pPr rtl="0"/>
            <a:r>
              <a:rPr lang="cs-CZ" dirty="0" smtClean="0"/>
              <a:t>sestavíme tabulku</a:t>
            </a:r>
          </a:p>
          <a:p>
            <a:pPr rtl="0"/>
            <a:r>
              <a:rPr lang="cs-CZ" dirty="0" smtClean="0"/>
              <a:t>vymyslíme slovní úlohu</a:t>
            </a:r>
          </a:p>
          <a:p>
            <a:pPr rtl="0"/>
            <a:r>
              <a:rPr lang="cs-CZ" dirty="0" smtClean="0"/>
              <a:t>rýsujeme graf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skupiny v chatu v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9956" y="128016"/>
            <a:ext cx="5472748" cy="905256"/>
          </a:xfrm>
        </p:spPr>
        <p:txBody>
          <a:bodyPr rtlCol="0"/>
          <a:lstStyle/>
          <a:p>
            <a:pPr rtl="0"/>
            <a:r>
              <a:rPr lang="cs-CZ" dirty="0"/>
              <a:t>2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19036" y="1581912"/>
            <a:ext cx="5853748" cy="4257929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konstrukce trojúhelníků</a:t>
            </a:r>
            <a:endParaRPr lang="cs-CZ" dirty="0" smtClean="0"/>
          </a:p>
          <a:p>
            <a:pPr lvl="1"/>
            <a:r>
              <a:rPr lang="cs-CZ" dirty="0" smtClean="0"/>
              <a:t>sestrojení trojúhelníku podle vět o shodnostech trojúhelníků</a:t>
            </a:r>
          </a:p>
          <a:p>
            <a:pPr lvl="1"/>
            <a:r>
              <a:rPr lang="cs-CZ" dirty="0" smtClean="0"/>
              <a:t>určování shodných trojúhelníků</a:t>
            </a:r>
          </a:p>
          <a:p>
            <a:pPr lvl="1"/>
            <a:r>
              <a:rPr lang="cs-CZ" dirty="0" smtClean="0"/>
              <a:t>použití vět o shodnosti trojúhelníků</a:t>
            </a:r>
          </a:p>
          <a:p>
            <a:pPr lvl="1"/>
            <a:r>
              <a:rPr lang="cs-CZ" dirty="0"/>
              <a:t>konkrétní otázky a nejasnosti – připrav si na </a:t>
            </a:r>
            <a:r>
              <a:rPr lang="cs-CZ" dirty="0" smtClean="0"/>
              <a:t>hodinu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po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úvodním kvízu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se dělíme na skupiny: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</a:rPr>
              <a:t>oranžoví – pracují společně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zelení – pracují sami/ve skupině</a:t>
            </a:r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5" name="Zástupný symbol pro obsah 1"/>
          <p:cNvSpPr>
            <a:spLocks noGrp="1"/>
          </p:cNvSpPr>
          <p:nvPr>
            <p:ph sz="half" idx="2"/>
          </p:nvPr>
        </p:nvSpPr>
        <p:spPr>
          <a:xfrm>
            <a:off x="7644384" y="3639312"/>
            <a:ext cx="4434840" cy="2423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kvíz ve </a:t>
            </a: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Forms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bílý papír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rýsovací potřeby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23964" y="112776"/>
            <a:ext cx="5317300" cy="856488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3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662876" y="1792224"/>
            <a:ext cx="6432868" cy="347472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cs-CZ" sz="3500" b="1" dirty="0" smtClean="0"/>
              <a:t>přímá a nepřímá úměrnost</a:t>
            </a:r>
            <a:r>
              <a:rPr lang="cs-CZ" dirty="0" smtClean="0"/>
              <a:t>:</a:t>
            </a:r>
          </a:p>
          <a:p>
            <a:r>
              <a:rPr lang="cs-CZ" dirty="0" smtClean="0"/>
              <a:t>slovní úlohy</a:t>
            </a:r>
          </a:p>
          <a:p>
            <a:r>
              <a:rPr lang="cs-CZ" dirty="0" smtClean="0"/>
              <a:t>konkrétní otázky a nejasnosti – připrav si na hodinu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po rozcvičce se dělíme na skupiny: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oranžoví – pracují společně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zelení – pracují sami/ve skupině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240586" y="4014216"/>
            <a:ext cx="4951414" cy="2020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9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</a:rPr>
              <a:t>skupiny v </a:t>
            </a:r>
            <a:r>
              <a:rPr lang="cs-CZ" sz="2000" dirty="0" err="1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dirty="0" smtClean="0">
                <a:solidFill>
                  <a:schemeClr val="accent3">
                    <a:lumMod val="75000"/>
                  </a:schemeClr>
                </a:solidFill>
              </a:rPr>
              <a:t>školní </a:t>
            </a:r>
            <a:r>
              <a:rPr lang="cs-CZ" sz="1900" dirty="0">
                <a:solidFill>
                  <a:schemeClr val="accent3">
                    <a:lumMod val="75000"/>
                  </a:schemeClr>
                </a:solidFill>
              </a:rPr>
              <a:t>sešit </a:t>
            </a:r>
            <a:endParaRPr lang="cs-CZ" sz="1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dirty="0" smtClean="0">
                <a:solidFill>
                  <a:schemeClr val="accent3">
                    <a:lumMod val="75000"/>
                  </a:schemeClr>
                </a:solidFill>
              </a:rPr>
              <a:t>pracovní list v souborech v </a:t>
            </a:r>
            <a:r>
              <a:rPr lang="cs-CZ" sz="19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1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9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9956" y="128016"/>
            <a:ext cx="5472748" cy="905256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dirty="0" smtClean="0"/>
              <a:t>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19036" y="1380744"/>
            <a:ext cx="5853748" cy="468172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procenta</a:t>
            </a:r>
            <a:endParaRPr lang="cs-CZ" dirty="0" smtClean="0"/>
          </a:p>
          <a:p>
            <a:pPr lvl="1"/>
            <a:r>
              <a:rPr lang="cs-CZ" dirty="0" smtClean="0"/>
              <a:t>prezentace</a:t>
            </a:r>
          </a:p>
          <a:p>
            <a:pPr lvl="1"/>
            <a:r>
              <a:rPr lang="cs-CZ" dirty="0" smtClean="0"/>
              <a:t>promile</a:t>
            </a:r>
          </a:p>
          <a:p>
            <a:pPr lvl="1"/>
            <a:r>
              <a:rPr lang="cs-CZ" dirty="0" smtClean="0"/>
              <a:t>slovní úlohy s procenty</a:t>
            </a:r>
          </a:p>
          <a:p>
            <a:pPr lvl="1"/>
            <a:r>
              <a:rPr lang="cs-CZ" dirty="0"/>
              <a:t>konkrétní otázky a nejasnosti – připrav si na </a:t>
            </a:r>
            <a:r>
              <a:rPr lang="cs-CZ" dirty="0" smtClean="0"/>
              <a:t>hodinu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po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rozcvičce a prezentaci se 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dělíme na skupiny: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C000"/>
                </a:solidFill>
              </a:rPr>
              <a:t>oranžoví – pracují společně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zelení – pracují sami/ve skupině</a:t>
            </a:r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5" name="Zástupný symbol pro obsah 1"/>
          <p:cNvSpPr>
            <a:spLocks noGrp="1"/>
          </p:cNvSpPr>
          <p:nvPr>
            <p:ph sz="half" idx="2"/>
          </p:nvPr>
        </p:nvSpPr>
        <p:spPr>
          <a:xfrm>
            <a:off x="7644384" y="3977641"/>
            <a:ext cx="4434840" cy="2084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err="1">
                <a:solidFill>
                  <a:schemeClr val="accent3">
                    <a:lumMod val="75000"/>
                  </a:schemeClr>
                </a:solidFill>
              </a:rPr>
              <a:t>Kahoot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</a:t>
            </a: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sešit (čtverečkovaný papír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list v souborech v </a:t>
            </a:r>
            <a:r>
              <a:rPr lang="cs-CZ" sz="1600" dirty="0" err="1" smtClean="0">
                <a:solidFill>
                  <a:schemeClr val="accent3">
                    <a:lumMod val="75000"/>
                  </a:schemeClr>
                </a:solidFill>
              </a:rPr>
              <a:t>Teams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9956" y="128016"/>
            <a:ext cx="5472748" cy="905256"/>
          </a:xfrm>
        </p:spPr>
        <p:txBody>
          <a:bodyPr rtlCol="0"/>
          <a:lstStyle/>
          <a:p>
            <a:pPr rtl="0"/>
            <a:r>
              <a:rPr lang="cs-CZ" dirty="0" smtClean="0"/>
              <a:t>5.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19036" y="1651889"/>
            <a:ext cx="9995980" cy="4187952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b="1" dirty="0" smtClean="0"/>
              <a:t>test za měsíc duben</a:t>
            </a:r>
            <a:endParaRPr lang="cs-CZ" dirty="0" smtClean="0"/>
          </a:p>
          <a:p>
            <a:pPr lvl="1"/>
            <a:r>
              <a:rPr lang="cs-CZ" dirty="0" smtClean="0"/>
              <a:t>procenta: slovní úlohy, promile</a:t>
            </a:r>
          </a:p>
          <a:p>
            <a:pPr lvl="1"/>
            <a:r>
              <a:rPr lang="cs-CZ" dirty="0" smtClean="0"/>
              <a:t>přímá a nepřímá úměrnost: slovní úlohy, tabulky, grafy</a:t>
            </a:r>
          </a:p>
          <a:p>
            <a:pPr lvl="1"/>
            <a:r>
              <a:rPr lang="cs-CZ" dirty="0" smtClean="0"/>
              <a:t>věty o shodnosti trojúhelníku: konstrukce trojúhelníku, poznávání shodných trojúhelníků, použití vět o shodnosti trojúhelníků</a:t>
            </a:r>
            <a:endParaRPr lang="cs-CZ" dirty="0"/>
          </a:p>
        </p:txBody>
      </p:sp>
      <p:sp>
        <p:nvSpPr>
          <p:cNvPr id="5" name="Zástupný symbol pro obsah 1"/>
          <p:cNvSpPr>
            <a:spLocks noGrp="1"/>
          </p:cNvSpPr>
          <p:nvPr>
            <p:ph sz="half" idx="2"/>
          </p:nvPr>
        </p:nvSpPr>
        <p:spPr>
          <a:xfrm>
            <a:off x="7644384" y="4453127"/>
            <a:ext cx="4434840" cy="1618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test zadaný v zadání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sešit/papír, kam test vypracujeme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5824"/>
            <a:ext cx="10058402" cy="984504"/>
          </a:xfrm>
        </p:spPr>
        <p:txBody>
          <a:bodyPr/>
          <a:lstStyle/>
          <a:p>
            <a:r>
              <a:rPr lang="cs-CZ" dirty="0" smtClean="0"/>
              <a:t>NAVÍC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84" y="226145"/>
            <a:ext cx="4132199" cy="5514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529" y="459496"/>
            <a:ext cx="3879151" cy="50703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4632" y="2029968"/>
            <a:ext cx="2990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pohraj si s geometrií,</a:t>
            </a:r>
          </a:p>
          <a:p>
            <a:r>
              <a:rPr lang="cs-CZ" sz="2400" dirty="0" smtClean="0"/>
              <a:t>rýsuj hvězdy </a:t>
            </a:r>
          </a:p>
          <a:p>
            <a:r>
              <a:rPr lang="cs-CZ" sz="2400" dirty="0" smtClean="0"/>
              <a:t>a získej za to plus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8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748</TotalTime>
  <Words>336</Words>
  <Application>Microsoft Office PowerPoint</Application>
  <PresentationFormat>Širokoúhlá obrazovka</PresentationFormat>
  <Paragraphs>83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Wingdings</vt:lpstr>
      <vt:lpstr>Obrázek přírody (16:9)</vt:lpstr>
      <vt:lpstr>1. týden května 3.5. – 7.5.</vt:lpstr>
      <vt:lpstr>TÝDENNÍ ÚKOL</vt:lpstr>
      <vt:lpstr>1. HODINA TÝDNE</vt:lpstr>
      <vt:lpstr>2. HODINA TÝDNE</vt:lpstr>
      <vt:lpstr>3. HODINA TÝDNE</vt:lpstr>
      <vt:lpstr>4. HODINA TÝDNE</vt:lpstr>
      <vt:lpstr>5. HODINA TÝDNE</vt:lpstr>
      <vt:lpstr>NAVÍC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20</cp:revision>
  <dcterms:created xsi:type="dcterms:W3CDTF">2021-04-29T13:17:51Z</dcterms:created>
  <dcterms:modified xsi:type="dcterms:W3CDTF">2021-05-02T16:27:51Z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