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handoutMasterIdLst>
    <p:handoutMasterId r:id="rId11"/>
  </p:handoutMasterIdLst>
  <p:sldIdLst>
    <p:sldId id="289" r:id="rId5"/>
    <p:sldId id="301" r:id="rId6"/>
    <p:sldId id="303" r:id="rId7"/>
    <p:sldId id="290" r:id="rId8"/>
    <p:sldId id="302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2" autoAdjust="0"/>
    <p:restoredTop sz="93725" autoAdjust="0"/>
  </p:normalViewPr>
  <p:slideViewPr>
    <p:cSldViewPr snapToGrid="0" showGuides="1">
      <p:cViewPr varScale="1">
        <p:scale>
          <a:sx n="79" d="100"/>
          <a:sy n="79" d="100"/>
        </p:scale>
        <p:origin x="1080" y="67"/>
      </p:cViewPr>
      <p:guideLst>
        <p:guide orient="horz" pos="1344"/>
        <p:guide pos="576"/>
        <p:guide orient="horz" pos="3744"/>
        <p:guide pos="3840"/>
      </p:guideLst>
    </p:cSldViewPr>
  </p:slideViewPr>
  <p:outlineViewPr>
    <p:cViewPr>
      <p:scale>
        <a:sx n="33" d="100"/>
        <a:sy n="33" d="100"/>
      </p:scale>
      <p:origin x="0" y="-59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299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EE5F5D-50D1-4324-985F-7A0BF4D3B97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822657-8777-4F10-BB7E-7AA3F81672DF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dirty="0" smtClean="0"/>
            <a:t>procenta</a:t>
          </a:r>
          <a:endParaRPr lang="cs-CZ" dirty="0"/>
        </a:p>
      </dgm:t>
    </dgm:pt>
    <dgm:pt modelId="{347608B2-0A6F-40B0-8C00-09DC72BF1281}" type="parTrans" cxnId="{7D83C2DA-9B42-416B-A124-5AA5DFDB38B8}">
      <dgm:prSet/>
      <dgm:spPr/>
      <dgm:t>
        <a:bodyPr/>
        <a:lstStyle/>
        <a:p>
          <a:endParaRPr lang="cs-CZ"/>
        </a:p>
      </dgm:t>
    </dgm:pt>
    <dgm:pt modelId="{DF942BC6-0B2D-451E-9699-19AD6B95634F}" type="sibTrans" cxnId="{7D83C2DA-9B42-416B-A124-5AA5DFDB38B8}">
      <dgm:prSet/>
      <dgm:spPr/>
      <dgm:t>
        <a:bodyPr/>
        <a:lstStyle/>
        <a:p>
          <a:endParaRPr lang="cs-CZ"/>
        </a:p>
      </dgm:t>
    </dgm:pt>
    <dgm:pt modelId="{21A00241-B896-41B7-B64A-47DF174C5B99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základ, procentová část, počet procent</a:t>
          </a:r>
          <a:endParaRPr lang="cs-CZ" dirty="0"/>
        </a:p>
      </dgm:t>
    </dgm:pt>
    <dgm:pt modelId="{5BC77E83-0AF3-4372-8F5B-F45DF06C4DCB}" type="parTrans" cxnId="{BC5152BB-2AFE-4061-8CB6-CD2EDF86A60D}">
      <dgm:prSet/>
      <dgm:spPr/>
      <dgm:t>
        <a:bodyPr/>
        <a:lstStyle/>
        <a:p>
          <a:endParaRPr lang="cs-CZ"/>
        </a:p>
      </dgm:t>
    </dgm:pt>
    <dgm:pt modelId="{C4346013-EA93-40EA-A989-A99FDFEECFDE}" type="sibTrans" cxnId="{BC5152BB-2AFE-4061-8CB6-CD2EDF86A60D}">
      <dgm:prSet/>
      <dgm:spPr/>
      <dgm:t>
        <a:bodyPr/>
        <a:lstStyle/>
        <a:p>
          <a:endParaRPr lang="cs-CZ"/>
        </a:p>
      </dgm:t>
    </dgm:pt>
    <dgm:pt modelId="{A1DFA584-B507-4FA6-8A90-E83A161D3098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dirty="0" smtClean="0"/>
            <a:t>trojúhelník</a:t>
          </a:r>
          <a:endParaRPr lang="cs-CZ" dirty="0"/>
        </a:p>
      </dgm:t>
    </dgm:pt>
    <dgm:pt modelId="{933D5782-48B4-47AE-910E-E023501F9B28}" type="parTrans" cxnId="{09538083-2C7C-4B56-8385-75A56AAFB6CE}">
      <dgm:prSet/>
      <dgm:spPr/>
      <dgm:t>
        <a:bodyPr/>
        <a:lstStyle/>
        <a:p>
          <a:endParaRPr lang="cs-CZ"/>
        </a:p>
      </dgm:t>
    </dgm:pt>
    <dgm:pt modelId="{B08332A4-50D9-42F3-BF9C-7DB7F32CA859}" type="sibTrans" cxnId="{09538083-2C7C-4B56-8385-75A56AAFB6CE}">
      <dgm:prSet/>
      <dgm:spPr/>
      <dgm:t>
        <a:bodyPr/>
        <a:lstStyle/>
        <a:p>
          <a:endParaRPr lang="cs-CZ"/>
        </a:p>
      </dgm:t>
    </dgm:pt>
    <dgm:pt modelId="{C3FAAD97-9A20-41B5-A739-6414068A610A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konstrukce trojúhelníků</a:t>
          </a:r>
          <a:endParaRPr lang="cs-CZ" dirty="0"/>
        </a:p>
      </dgm:t>
    </dgm:pt>
    <dgm:pt modelId="{CB3D37E0-9121-4651-A651-900A2840360A}" type="parTrans" cxnId="{3D1EF516-911C-41DA-9346-11CA2B0557C8}">
      <dgm:prSet/>
      <dgm:spPr/>
      <dgm:t>
        <a:bodyPr/>
        <a:lstStyle/>
        <a:p>
          <a:endParaRPr lang="cs-CZ"/>
        </a:p>
      </dgm:t>
    </dgm:pt>
    <dgm:pt modelId="{43800A95-A950-4AF0-82CD-575DFA6ACA51}" type="sibTrans" cxnId="{3D1EF516-911C-41DA-9346-11CA2B0557C8}">
      <dgm:prSet/>
      <dgm:spPr/>
      <dgm:t>
        <a:bodyPr/>
        <a:lstStyle/>
        <a:p>
          <a:endParaRPr lang="cs-CZ"/>
        </a:p>
      </dgm:t>
    </dgm:pt>
    <dgm:pt modelId="{05302FC3-AA06-45F0-9C90-00C28BFDB92F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věty o shodnosti trojúhelníků</a:t>
          </a:r>
          <a:endParaRPr lang="cs-CZ" dirty="0"/>
        </a:p>
      </dgm:t>
    </dgm:pt>
    <dgm:pt modelId="{1C762B29-79E5-4C30-A680-45EC993F1C46}" type="parTrans" cxnId="{CD58C5C2-C949-43E0-894A-B57CC66E791C}">
      <dgm:prSet/>
      <dgm:spPr/>
      <dgm:t>
        <a:bodyPr/>
        <a:lstStyle/>
        <a:p>
          <a:endParaRPr lang="cs-CZ"/>
        </a:p>
      </dgm:t>
    </dgm:pt>
    <dgm:pt modelId="{C8D3216F-7156-4158-9DB5-4FE688E8CA6E}" type="sibTrans" cxnId="{CD58C5C2-C949-43E0-894A-B57CC66E791C}">
      <dgm:prSet/>
      <dgm:spPr/>
      <dgm:t>
        <a:bodyPr/>
        <a:lstStyle/>
        <a:p>
          <a:endParaRPr lang="cs-CZ"/>
        </a:p>
      </dgm:t>
    </dgm:pt>
    <dgm:pt modelId="{63D47050-ADEC-4D47-A719-213AF54A4558}">
      <dgm:prSet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úlohy s procenty řešené trojčlenkou</a:t>
          </a:r>
          <a:endParaRPr lang="cs-CZ" dirty="0"/>
        </a:p>
      </dgm:t>
    </dgm:pt>
    <dgm:pt modelId="{487F7823-ADFA-45DD-A656-597D06781884}" type="parTrans" cxnId="{66AD9EBB-9A0A-4232-9CAA-10AC51A8A831}">
      <dgm:prSet/>
      <dgm:spPr/>
      <dgm:t>
        <a:bodyPr/>
        <a:lstStyle/>
        <a:p>
          <a:endParaRPr lang="cs-CZ"/>
        </a:p>
      </dgm:t>
    </dgm:pt>
    <dgm:pt modelId="{A8E257E0-E20E-42A9-A2F0-88D93D95616F}" type="sibTrans" cxnId="{66AD9EBB-9A0A-4232-9CAA-10AC51A8A831}">
      <dgm:prSet/>
      <dgm:spPr/>
      <dgm:t>
        <a:bodyPr/>
        <a:lstStyle/>
        <a:p>
          <a:endParaRPr lang="cs-CZ"/>
        </a:p>
      </dgm:t>
    </dgm:pt>
    <dgm:pt modelId="{8A4DF404-5142-4BB9-BD37-0B06EC2D5031}" type="pres">
      <dgm:prSet presAssocID="{ABEE5F5D-50D1-4324-985F-7A0BF4D3B97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A4F5317-9914-4D3D-B664-61FD0AB6CF8D}" type="pres">
      <dgm:prSet presAssocID="{00822657-8777-4F10-BB7E-7AA3F81672DF}" presName="linNode" presStyleCnt="0"/>
      <dgm:spPr/>
    </dgm:pt>
    <dgm:pt modelId="{DEFC9C7C-BB56-4973-8E52-D3E5E65357A1}" type="pres">
      <dgm:prSet presAssocID="{00822657-8777-4F10-BB7E-7AA3F81672DF}" presName="parentShp" presStyleLbl="node1" presStyleIdx="0" presStyleCnt="2" custLinFactNeighborX="-229" custLinFactNeighborY="-124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E62EA5-154A-4399-BB47-35D29318EF7C}" type="pres">
      <dgm:prSet presAssocID="{00822657-8777-4F10-BB7E-7AA3F81672DF}" presName="childShp" presStyleLbl="bgAccFollowNode1" presStyleIdx="0" presStyleCnt="2" custLinFactNeighborX="523" custLinFactNeighborY="-331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1467BA-DE86-4EF7-BD05-21FC25C0F620}" type="pres">
      <dgm:prSet presAssocID="{DF942BC6-0B2D-451E-9699-19AD6B95634F}" presName="spacing" presStyleCnt="0"/>
      <dgm:spPr/>
    </dgm:pt>
    <dgm:pt modelId="{9DB36BBE-7595-4D49-9971-8549ABE98224}" type="pres">
      <dgm:prSet presAssocID="{A1DFA584-B507-4FA6-8A90-E83A161D3098}" presName="linNode" presStyleCnt="0"/>
      <dgm:spPr/>
    </dgm:pt>
    <dgm:pt modelId="{453CFFB1-08BA-4EDC-A72D-30028351107E}" type="pres">
      <dgm:prSet presAssocID="{A1DFA584-B507-4FA6-8A90-E83A161D309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BDB1CE-B5EC-4FE5-8742-161C6E9E42B2}" type="pres">
      <dgm:prSet presAssocID="{A1DFA584-B507-4FA6-8A90-E83A161D309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29FF49F-D438-44B1-B7E4-073412A9F7D3}" type="presOf" srcId="{C3FAAD97-9A20-41B5-A739-6414068A610A}" destId="{9ABDB1CE-B5EC-4FE5-8742-161C6E9E42B2}" srcOrd="0" destOrd="0" presId="urn:microsoft.com/office/officeart/2005/8/layout/vList6"/>
    <dgm:cxn modelId="{BC5152BB-2AFE-4061-8CB6-CD2EDF86A60D}" srcId="{00822657-8777-4F10-BB7E-7AA3F81672DF}" destId="{21A00241-B896-41B7-B64A-47DF174C5B99}" srcOrd="0" destOrd="0" parTransId="{5BC77E83-0AF3-4372-8F5B-F45DF06C4DCB}" sibTransId="{C4346013-EA93-40EA-A989-A99FDFEECFDE}"/>
    <dgm:cxn modelId="{66AD9EBB-9A0A-4232-9CAA-10AC51A8A831}" srcId="{00822657-8777-4F10-BB7E-7AA3F81672DF}" destId="{63D47050-ADEC-4D47-A719-213AF54A4558}" srcOrd="1" destOrd="0" parTransId="{487F7823-ADFA-45DD-A656-597D06781884}" sibTransId="{A8E257E0-E20E-42A9-A2F0-88D93D95616F}"/>
    <dgm:cxn modelId="{09538083-2C7C-4B56-8385-75A56AAFB6CE}" srcId="{ABEE5F5D-50D1-4324-985F-7A0BF4D3B97E}" destId="{A1DFA584-B507-4FA6-8A90-E83A161D3098}" srcOrd="1" destOrd="0" parTransId="{933D5782-48B4-47AE-910E-E023501F9B28}" sibTransId="{B08332A4-50D9-42F3-BF9C-7DB7F32CA859}"/>
    <dgm:cxn modelId="{ACEB7626-F610-41DE-AA5E-FF541FAF5D14}" type="presOf" srcId="{05302FC3-AA06-45F0-9C90-00C28BFDB92F}" destId="{9ABDB1CE-B5EC-4FE5-8742-161C6E9E42B2}" srcOrd="0" destOrd="1" presId="urn:microsoft.com/office/officeart/2005/8/layout/vList6"/>
    <dgm:cxn modelId="{CD58C5C2-C949-43E0-894A-B57CC66E791C}" srcId="{A1DFA584-B507-4FA6-8A90-E83A161D3098}" destId="{05302FC3-AA06-45F0-9C90-00C28BFDB92F}" srcOrd="1" destOrd="0" parTransId="{1C762B29-79E5-4C30-A680-45EC993F1C46}" sibTransId="{C8D3216F-7156-4158-9DB5-4FE688E8CA6E}"/>
    <dgm:cxn modelId="{B6C4812E-B592-43FF-AF45-8D952C89903F}" type="presOf" srcId="{A1DFA584-B507-4FA6-8A90-E83A161D3098}" destId="{453CFFB1-08BA-4EDC-A72D-30028351107E}" srcOrd="0" destOrd="0" presId="urn:microsoft.com/office/officeart/2005/8/layout/vList6"/>
    <dgm:cxn modelId="{3D1EF516-911C-41DA-9346-11CA2B0557C8}" srcId="{A1DFA584-B507-4FA6-8A90-E83A161D3098}" destId="{C3FAAD97-9A20-41B5-A739-6414068A610A}" srcOrd="0" destOrd="0" parTransId="{CB3D37E0-9121-4651-A651-900A2840360A}" sibTransId="{43800A95-A950-4AF0-82CD-575DFA6ACA51}"/>
    <dgm:cxn modelId="{E4862A4C-C1C1-48A1-8FF2-97DA6B1F3DBA}" type="presOf" srcId="{63D47050-ADEC-4D47-A719-213AF54A4558}" destId="{13E62EA5-154A-4399-BB47-35D29318EF7C}" srcOrd="0" destOrd="1" presId="urn:microsoft.com/office/officeart/2005/8/layout/vList6"/>
    <dgm:cxn modelId="{37FDD771-9EB5-495B-9B65-D88C9C2AE4CE}" type="presOf" srcId="{ABEE5F5D-50D1-4324-985F-7A0BF4D3B97E}" destId="{8A4DF404-5142-4BB9-BD37-0B06EC2D5031}" srcOrd="0" destOrd="0" presId="urn:microsoft.com/office/officeart/2005/8/layout/vList6"/>
    <dgm:cxn modelId="{5C9A03D1-5583-40CA-AC69-C5D7CCC366D4}" type="presOf" srcId="{00822657-8777-4F10-BB7E-7AA3F81672DF}" destId="{DEFC9C7C-BB56-4973-8E52-D3E5E65357A1}" srcOrd="0" destOrd="0" presId="urn:microsoft.com/office/officeart/2005/8/layout/vList6"/>
    <dgm:cxn modelId="{C1839C52-1A2D-43FD-9D4E-EC590999D7C9}" type="presOf" srcId="{21A00241-B896-41B7-B64A-47DF174C5B99}" destId="{13E62EA5-154A-4399-BB47-35D29318EF7C}" srcOrd="0" destOrd="0" presId="urn:microsoft.com/office/officeart/2005/8/layout/vList6"/>
    <dgm:cxn modelId="{7D83C2DA-9B42-416B-A124-5AA5DFDB38B8}" srcId="{ABEE5F5D-50D1-4324-985F-7A0BF4D3B97E}" destId="{00822657-8777-4F10-BB7E-7AA3F81672DF}" srcOrd="0" destOrd="0" parTransId="{347608B2-0A6F-40B0-8C00-09DC72BF1281}" sibTransId="{DF942BC6-0B2D-451E-9699-19AD6B95634F}"/>
    <dgm:cxn modelId="{4E267C09-E7D6-40E4-A031-E06FBC413AE5}" type="presParOf" srcId="{8A4DF404-5142-4BB9-BD37-0B06EC2D5031}" destId="{EA4F5317-9914-4D3D-B664-61FD0AB6CF8D}" srcOrd="0" destOrd="0" presId="urn:microsoft.com/office/officeart/2005/8/layout/vList6"/>
    <dgm:cxn modelId="{42B55501-E707-4396-98D4-F0C72AB75A12}" type="presParOf" srcId="{EA4F5317-9914-4D3D-B664-61FD0AB6CF8D}" destId="{DEFC9C7C-BB56-4973-8E52-D3E5E65357A1}" srcOrd="0" destOrd="0" presId="urn:microsoft.com/office/officeart/2005/8/layout/vList6"/>
    <dgm:cxn modelId="{CEAF688F-16BB-41EA-BEFC-2CF1689D3C6F}" type="presParOf" srcId="{EA4F5317-9914-4D3D-B664-61FD0AB6CF8D}" destId="{13E62EA5-154A-4399-BB47-35D29318EF7C}" srcOrd="1" destOrd="0" presId="urn:microsoft.com/office/officeart/2005/8/layout/vList6"/>
    <dgm:cxn modelId="{31FDA72D-C5FB-4F99-BDB6-313DB9963E35}" type="presParOf" srcId="{8A4DF404-5142-4BB9-BD37-0B06EC2D5031}" destId="{D91467BA-DE86-4EF7-BD05-21FC25C0F620}" srcOrd="1" destOrd="0" presId="urn:microsoft.com/office/officeart/2005/8/layout/vList6"/>
    <dgm:cxn modelId="{0F65BC69-E4B4-4385-978F-3FF5FD16F406}" type="presParOf" srcId="{8A4DF404-5142-4BB9-BD37-0B06EC2D5031}" destId="{9DB36BBE-7595-4D49-9971-8549ABE98224}" srcOrd="2" destOrd="0" presId="urn:microsoft.com/office/officeart/2005/8/layout/vList6"/>
    <dgm:cxn modelId="{7815B40C-C557-475F-B566-CD456D870630}" type="presParOf" srcId="{9DB36BBE-7595-4D49-9971-8549ABE98224}" destId="{453CFFB1-08BA-4EDC-A72D-30028351107E}" srcOrd="0" destOrd="0" presId="urn:microsoft.com/office/officeart/2005/8/layout/vList6"/>
    <dgm:cxn modelId="{81AD7630-064F-4699-800A-F19E425712C6}" type="presParOf" srcId="{9DB36BBE-7595-4D49-9971-8549ABE98224}" destId="{9ABDB1CE-B5EC-4FE5-8742-161C6E9E42B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62EA5-154A-4399-BB47-35D29318EF7C}">
      <dsp:nvSpPr>
        <dsp:cNvPr id="0" name=""/>
        <dsp:cNvSpPr/>
      </dsp:nvSpPr>
      <dsp:spPr>
        <a:xfrm>
          <a:off x="3565123" y="0"/>
          <a:ext cx="5347684" cy="15052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základ, procentová část, počet procent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úlohy s procenty řešené trojčlenkou</a:t>
          </a:r>
          <a:endParaRPr lang="cs-CZ" sz="2200" kern="1200" dirty="0"/>
        </a:p>
      </dsp:txBody>
      <dsp:txXfrm>
        <a:off x="3565123" y="188161"/>
        <a:ext cx="4783203" cy="1128963"/>
      </dsp:txXfrm>
    </dsp:sp>
    <dsp:sp modelId="{DEFC9C7C-BB56-4973-8E52-D3E5E65357A1}">
      <dsp:nvSpPr>
        <dsp:cNvPr id="0" name=""/>
        <dsp:cNvSpPr/>
      </dsp:nvSpPr>
      <dsp:spPr>
        <a:xfrm>
          <a:off x="0" y="0"/>
          <a:ext cx="3565123" cy="150528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procenta</a:t>
          </a:r>
          <a:endParaRPr lang="cs-CZ" sz="4900" kern="1200" dirty="0"/>
        </a:p>
      </dsp:txBody>
      <dsp:txXfrm>
        <a:off x="73482" y="73482"/>
        <a:ext cx="3418159" cy="1358320"/>
      </dsp:txXfrm>
    </dsp:sp>
    <dsp:sp modelId="{9ABDB1CE-B5EC-4FE5-8742-161C6E9E42B2}">
      <dsp:nvSpPr>
        <dsp:cNvPr id="0" name=""/>
        <dsp:cNvSpPr/>
      </dsp:nvSpPr>
      <dsp:spPr>
        <a:xfrm>
          <a:off x="3565123" y="1656198"/>
          <a:ext cx="5347684" cy="15052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konstrukce trojúhelníků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věty o shodnosti trojúhelníků</a:t>
          </a:r>
          <a:endParaRPr lang="cs-CZ" sz="2200" kern="1200" dirty="0"/>
        </a:p>
      </dsp:txBody>
      <dsp:txXfrm>
        <a:off x="3565123" y="1844359"/>
        <a:ext cx="4783203" cy="1128963"/>
      </dsp:txXfrm>
    </dsp:sp>
    <dsp:sp modelId="{453CFFB1-08BA-4EDC-A72D-30028351107E}">
      <dsp:nvSpPr>
        <dsp:cNvPr id="0" name=""/>
        <dsp:cNvSpPr/>
      </dsp:nvSpPr>
      <dsp:spPr>
        <a:xfrm>
          <a:off x="0" y="1656198"/>
          <a:ext cx="3565123" cy="150528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trojúhelník</a:t>
          </a:r>
          <a:endParaRPr lang="cs-CZ" sz="4900" kern="1200" dirty="0"/>
        </a:p>
      </dsp:txBody>
      <dsp:txXfrm>
        <a:off x="73482" y="1729680"/>
        <a:ext cx="3418159" cy="135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5DC31D-6BBA-1E40-9A7E-1FE0A421F3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9E10C-1649-9148-9887-C4B5DF38CE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65657-3F36-724B-A332-D448C4527D30}" type="datetimeFigureOut">
              <a:t>10.04.2021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9E7DC-2FE3-FA48-929A-C3D3179E1E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40692-4B9B-A444-A85B-911AF05DE3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0D8CC-6079-CB40-AF25-90B118481B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6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0ADDF-D82C-4780-9143-87E5F529D8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8648" y="813816"/>
            <a:ext cx="6400800" cy="640080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2B550A-AB53-4D15-A89E-6EEBB5151B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1448" y="1655064"/>
            <a:ext cx="7315200" cy="1143000"/>
          </a:xfrm>
        </p:spPr>
        <p:txBody>
          <a:bodyPr/>
          <a:lstStyle>
            <a:lvl1pPr algn="ctr">
              <a:defRPr sz="8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CDE1EB1-91FE-4CB8-81BD-5BBBFC22C6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98648" y="3027707"/>
            <a:ext cx="6858000" cy="640080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86028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E11DAB-71A2-44C9-B830-25E19DC58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F9B5FD0-EA88-4EA1-89FF-A0346C36D9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2203704"/>
            <a:ext cx="6400800" cy="420624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571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E24C-B229-452F-B387-BA3429761C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19" y="946653"/>
            <a:ext cx="6857999" cy="653547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CEFA7B-7934-4EAA-8C20-7D9B03B9E5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1981933"/>
            <a:ext cx="6858000" cy="423367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93050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3E35BBCA-FB90-42AF-995A-AA6CE87BD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13643"/>
          <a:stretch>
            <a:fillRect/>
          </a:stretch>
        </p:blipFill>
        <p:spPr>
          <a:xfrm>
            <a:off x="914400" y="466647"/>
            <a:ext cx="10563726" cy="6391353"/>
          </a:xfrm>
          <a:custGeom>
            <a:avLst/>
            <a:gdLst>
              <a:gd name="connsiteX0" fmla="*/ 0 w 10563726"/>
              <a:gd name="connsiteY0" fmla="*/ 0 h 6391353"/>
              <a:gd name="connsiteX1" fmla="*/ 10563726 w 10563726"/>
              <a:gd name="connsiteY1" fmla="*/ 0 h 6391353"/>
              <a:gd name="connsiteX2" fmla="*/ 10563726 w 10563726"/>
              <a:gd name="connsiteY2" fmla="*/ 6391353 h 6391353"/>
              <a:gd name="connsiteX3" fmla="*/ 0 w 10563726"/>
              <a:gd name="connsiteY3" fmla="*/ 6391353 h 639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3726" h="6391353">
                <a:moveTo>
                  <a:pt x="0" y="0"/>
                </a:moveTo>
                <a:lnTo>
                  <a:pt x="10563726" y="0"/>
                </a:lnTo>
                <a:lnTo>
                  <a:pt x="10563726" y="6391353"/>
                </a:lnTo>
                <a:lnTo>
                  <a:pt x="0" y="639135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F399BE-6A96-4D58-AF62-861F9AE20C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E12991-70DA-442D-98F3-6739146463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724912"/>
            <a:ext cx="7772401" cy="36576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F778D16-894A-4379-8B5B-DC24234515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5106A418-68CC-4D3D-9032-696498842F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93C440-01C8-4E08-A98E-D76F10D08B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913064"/>
            <a:ext cx="6858001" cy="427939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560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7AA20A23-A33B-4A1B-9162-707282E535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15602"/>
          <a:stretch>
            <a:fillRect/>
          </a:stretch>
        </p:blipFill>
        <p:spPr>
          <a:xfrm>
            <a:off x="1066800" y="523183"/>
            <a:ext cx="10058400" cy="6334817"/>
          </a:xfrm>
          <a:custGeom>
            <a:avLst/>
            <a:gdLst>
              <a:gd name="connsiteX0" fmla="*/ 0 w 10058400"/>
              <a:gd name="connsiteY0" fmla="*/ 0 h 6334817"/>
              <a:gd name="connsiteX1" fmla="*/ 10058400 w 10058400"/>
              <a:gd name="connsiteY1" fmla="*/ 0 h 6334817"/>
              <a:gd name="connsiteX2" fmla="*/ 10058400 w 10058400"/>
              <a:gd name="connsiteY2" fmla="*/ 6334817 h 6334817"/>
              <a:gd name="connsiteX3" fmla="*/ 0 w 10058400"/>
              <a:gd name="connsiteY3" fmla="*/ 6334817 h 633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6334817">
                <a:moveTo>
                  <a:pt x="0" y="0"/>
                </a:moveTo>
                <a:lnTo>
                  <a:pt x="10058400" y="0"/>
                </a:lnTo>
                <a:lnTo>
                  <a:pt x="10058400" y="6334817"/>
                </a:lnTo>
                <a:lnTo>
                  <a:pt x="0" y="6334817"/>
                </a:ln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136F446-5EA3-48C4-AA8D-AB9850B03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6B70600-CFB5-4805-BC68-5AE22166B5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951305"/>
            <a:ext cx="7772400" cy="3456432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9C8060D-32CA-4A3C-9EAF-A2D3801AB8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22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CC92641-A8C8-41F9-8E1C-7C929693C6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19" y="946653"/>
            <a:ext cx="6857999" cy="653547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7CC55B6-E9DA-4B68-A0D8-957F46B465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2062956"/>
            <a:ext cx="6858000" cy="423367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63045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>
            <a:extLst>
              <a:ext uri="{FF2B5EF4-FFF2-40B4-BE49-F238E27FC236}">
                <a16:creationId xmlns:a16="http://schemas.microsoft.com/office/drawing/2014/main" id="{C6103AFC-AC4C-4756-AEEE-B0D669AC8C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44880"/>
          <a:stretch>
            <a:fillRect/>
          </a:stretch>
        </p:blipFill>
        <p:spPr>
          <a:xfrm>
            <a:off x="878302" y="469222"/>
            <a:ext cx="10424160" cy="6388778"/>
          </a:xfrm>
          <a:custGeom>
            <a:avLst/>
            <a:gdLst>
              <a:gd name="connsiteX0" fmla="*/ 0 w 10424160"/>
              <a:gd name="connsiteY0" fmla="*/ 0 h 6388778"/>
              <a:gd name="connsiteX1" fmla="*/ 10424160 w 10424160"/>
              <a:gd name="connsiteY1" fmla="*/ 0 h 6388778"/>
              <a:gd name="connsiteX2" fmla="*/ 10424160 w 10424160"/>
              <a:gd name="connsiteY2" fmla="*/ 6388778 h 6388778"/>
              <a:gd name="connsiteX3" fmla="*/ 0 w 10424160"/>
              <a:gd name="connsiteY3" fmla="*/ 6388778 h 638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4160" h="6388778">
                <a:moveTo>
                  <a:pt x="0" y="0"/>
                </a:moveTo>
                <a:lnTo>
                  <a:pt x="10424160" y="0"/>
                </a:lnTo>
                <a:lnTo>
                  <a:pt x="10424160" y="6388778"/>
                </a:lnTo>
                <a:lnTo>
                  <a:pt x="0" y="6388778"/>
                </a:ln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4604EF9-570E-48F5-BA06-DEB9EB7F7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599" y="1460692"/>
            <a:ext cx="6857999" cy="6858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B30880-FB83-4FD8-B7A4-675D68A479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2438570"/>
            <a:ext cx="6858000" cy="395020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838183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9775E2-26ED-4CEF-94F6-7C85D113D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46653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32AB5-76E2-49F4-96EE-B419AF1F0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294859"/>
            <a:ext cx="10058400" cy="372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7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6" userDrawn="1">
          <p15:clr>
            <a:srgbClr val="F26B43"/>
          </p15:clr>
        </p15:guide>
        <p15:guide id="2" pos="576" userDrawn="1">
          <p15:clr>
            <a:srgbClr val="F26B43"/>
          </p15:clr>
        </p15:guide>
        <p15:guide id="3" pos="7104" userDrawn="1">
          <p15:clr>
            <a:srgbClr val="F26B43"/>
          </p15:clr>
        </p15:guide>
        <p15:guide id="4" orient="horz" pos="3744" userDrawn="1">
          <p15:clr>
            <a:srgbClr val="F26B43"/>
          </p15:clr>
        </p15:guide>
        <p15:guide id="5" pos="2760" userDrawn="1">
          <p15:clr>
            <a:srgbClr val="F26B43"/>
          </p15:clr>
        </p15:guide>
        <p15:guide id="6" pos="4944" userDrawn="1">
          <p15:clr>
            <a:srgbClr val="F26B43"/>
          </p15:clr>
        </p15:guide>
        <p15:guide id="7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0.svg"/><Relationship Id="rId7" Type="http://schemas.openxmlformats.org/officeDocument/2006/relationships/diagramLayout" Target="../diagrams/layou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12.svg"/><Relationship Id="rId10" Type="http://schemas.microsoft.com/office/2007/relationships/diagramDrawing" Target="../diagrams/drawing1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E3D5-B129-455A-8D61-5DE355CF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accent3">
                    <a:lumMod val="75000"/>
                  </a:schemeClr>
                </a:solidFill>
              </a:rPr>
              <a:t>matematika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512D6-1B42-4E1C-AEE3-478A340AC1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DUBEN 2021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2" name="Graphic 11" descr="Illustration of a pencil character ">
            <a:extLst>
              <a:ext uri="{FF2B5EF4-FFF2-40B4-BE49-F238E27FC236}">
                <a16:creationId xmlns:a16="http://schemas.microsoft.com/office/drawing/2014/main" id="{937FAC84-23F1-401F-A313-68AD63D60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21077964">
            <a:off x="654567" y="542486"/>
            <a:ext cx="1155789" cy="1971643"/>
          </a:xfrm>
          <a:prstGeom prst="rect">
            <a:avLst/>
          </a:prstGeom>
        </p:spPr>
      </p:pic>
      <p:pic>
        <p:nvPicPr>
          <p:cNvPr id="8" name="Graphic 7" descr="Illustration of a blue bag of school supplies character ">
            <a:extLst>
              <a:ext uri="{FF2B5EF4-FFF2-40B4-BE49-F238E27FC236}">
                <a16:creationId xmlns:a16="http://schemas.microsoft.com/office/drawing/2014/main" id="{F3A63EAE-D921-4D74-B1C8-6D0E847DFD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473166" y="516810"/>
            <a:ext cx="2483858" cy="1709233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98045045"/>
              </p:ext>
            </p:extLst>
          </p:nvPr>
        </p:nvGraphicFramePr>
        <p:xfrm>
          <a:off x="386640" y="2999232"/>
          <a:ext cx="8912808" cy="316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3" name="Skupina 12"/>
          <p:cNvGrpSpPr/>
          <p:nvPr/>
        </p:nvGrpSpPr>
        <p:grpSpPr>
          <a:xfrm>
            <a:off x="9343394" y="3269970"/>
            <a:ext cx="2718138" cy="988084"/>
            <a:chOff x="0" y="0"/>
            <a:chExt cx="3565123" cy="988084"/>
          </a:xfrm>
          <a:solidFill>
            <a:schemeClr val="accent2">
              <a:lumMod val="50000"/>
            </a:schemeClr>
          </a:solidFill>
        </p:grpSpPr>
        <p:sp>
          <p:nvSpPr>
            <p:cNvPr id="14" name="Zaoblený obdélník 13"/>
            <p:cNvSpPr/>
            <p:nvPr/>
          </p:nvSpPr>
          <p:spPr>
            <a:xfrm>
              <a:off x="0" y="0"/>
              <a:ext cx="3565123" cy="98808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Zaoblený obdélník 4"/>
            <p:cNvSpPr txBox="1"/>
            <p:nvPr/>
          </p:nvSpPr>
          <p:spPr>
            <a:xfrm>
              <a:off x="63461" y="313697"/>
              <a:ext cx="3438202" cy="4673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93345" rIns="186690" bIns="93345" numCol="1" spcCol="1270" anchor="ctr" anchorCtr="0">
              <a:no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cs-CZ" sz="1100" dirty="0"/>
                <a:t>vysvětlím, jak určit jednotlivé veličiny v počtu procent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cs-CZ" sz="1100" dirty="0"/>
                <a:t>ze znalosti tří členů určím čtvrtý s pomocí </a:t>
              </a:r>
              <a:r>
                <a:rPr lang="cs-CZ" sz="1100" dirty="0" smtClean="0"/>
                <a:t>trojčlenky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cs-CZ" sz="1100" dirty="0" smtClean="0"/>
                <a:t>vyřeším slovní úlohu s procenty</a:t>
              </a:r>
              <a:endParaRPr lang="cs-CZ" sz="1100" dirty="0"/>
            </a:p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100" kern="1200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9343394" y="4908944"/>
            <a:ext cx="2718138" cy="988084"/>
            <a:chOff x="0" y="0"/>
            <a:chExt cx="3565123" cy="988084"/>
          </a:xfrm>
          <a:solidFill>
            <a:schemeClr val="accent2">
              <a:lumMod val="50000"/>
            </a:schemeClr>
          </a:solidFill>
        </p:grpSpPr>
        <p:sp>
          <p:nvSpPr>
            <p:cNvPr id="20" name="Zaoblený obdélník 19"/>
            <p:cNvSpPr/>
            <p:nvPr/>
          </p:nvSpPr>
          <p:spPr>
            <a:xfrm>
              <a:off x="0" y="0"/>
              <a:ext cx="3565123" cy="98808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ený obdélník 4"/>
            <p:cNvSpPr txBox="1"/>
            <p:nvPr/>
          </p:nvSpPr>
          <p:spPr>
            <a:xfrm>
              <a:off x="63461" y="313697"/>
              <a:ext cx="3438202" cy="4673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93345" rIns="186690" bIns="93345" numCol="1" spcCol="1270" anchor="ctr" anchorCtr="0">
              <a:no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cs-CZ" sz="1100" dirty="0" smtClean="0"/>
                <a:t>ze zadání poznám, zda vede k sestrojení pouze shodných trojúhelníků</a:t>
              </a:r>
              <a:endParaRPr lang="cs-CZ" sz="1100" dirty="0"/>
            </a:p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375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34B320A-560D-4493-AA6A-79A2C8DC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TÝDENNÍ ÚKOL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2FFE3-A7C7-9249-96D4-8D9AC15E01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31719" y="3503125"/>
            <a:ext cx="7772401" cy="1847088"/>
          </a:xfrm>
        </p:spPr>
        <p:txBody>
          <a:bodyPr/>
          <a:lstStyle/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cs-CZ" dirty="0"/>
              <a:t>obsah trojúhelníku a čtyřúhelníku:</a:t>
            </a:r>
            <a:br>
              <a:rPr lang="cs-CZ" dirty="0"/>
            </a:br>
            <a:r>
              <a:rPr lang="cs-CZ" dirty="0"/>
              <a:t>v </a:t>
            </a:r>
            <a:r>
              <a:rPr lang="cs-CZ" sz="2400" dirty="0" smtClean="0">
                <a:solidFill>
                  <a:srgbClr val="FFC000"/>
                </a:solidFill>
              </a:rPr>
              <a:t>umimematiku.cz</a:t>
            </a: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cs-CZ" dirty="0" smtClean="0"/>
              <a:t>konstrukce trojúhelníku: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 </a:t>
            </a:r>
            <a:r>
              <a:rPr lang="cs-CZ" sz="2400" dirty="0" smtClean="0">
                <a:solidFill>
                  <a:srgbClr val="FFC000"/>
                </a:solidFill>
              </a:rPr>
              <a:t>pracovním sešitě: 29/1</a:t>
            </a:r>
          </a:p>
        </p:txBody>
      </p:sp>
    </p:spTree>
    <p:extLst>
      <p:ext uri="{BB962C8B-B14F-4D97-AF65-F5344CB8AC3E}">
        <p14:creationId xmlns:p14="http://schemas.microsoft.com/office/powerpoint/2010/main" val="52493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917F77-243B-4BBF-93F5-981B7818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a 2. hodina týdne</a:t>
            </a:r>
            <a:endParaRPr lang="en-US" dirty="0"/>
          </a:p>
        </p:txBody>
      </p:sp>
      <p:sp>
        <p:nvSpPr>
          <p:cNvPr id="6" name="Freeform: Shape 14">
            <a:extLst>
              <a:ext uri="{FF2B5EF4-FFF2-40B4-BE49-F238E27FC236}">
                <a16:creationId xmlns:a16="http://schemas.microsoft.com/office/drawing/2014/main" id="{868E2822-F0BF-D949-B8E2-C5C9D5994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>
          <a:xfrm flipH="1">
            <a:off x="-81024" y="0"/>
            <a:ext cx="4023360" cy="6929752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Illustration of a pencil character ">
            <a:extLst>
              <a:ext uri="{FF2B5EF4-FFF2-40B4-BE49-F238E27FC236}">
                <a16:creationId xmlns:a16="http://schemas.microsoft.com/office/drawing/2014/main" id="{222ABB80-F4BD-D04A-9014-C1E1AC279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492209">
            <a:off x="715004" y="1795108"/>
            <a:ext cx="1915595" cy="326778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50585-CA92-EB41-9898-BB8983638A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120" y="1970358"/>
            <a:ext cx="6858000" cy="423367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cs-CZ" sz="3200" dirty="0" smtClean="0"/>
              <a:t>SHODNOST TROJÚHELNÍKŮ</a:t>
            </a:r>
          </a:p>
          <a:p>
            <a:pPr>
              <a:lnSpc>
                <a:spcPts val="2800"/>
              </a:lnSpc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práce s aplikacemi </a:t>
            </a:r>
            <a:r>
              <a:rPr lang="cs-CZ" sz="2400" dirty="0" err="1" smtClean="0"/>
              <a:t>Nearpod</a:t>
            </a:r>
            <a:r>
              <a:rPr lang="cs-CZ" sz="2400" dirty="0" smtClean="0"/>
              <a:t> a </a:t>
            </a:r>
            <a:r>
              <a:rPr lang="cs-CZ" sz="2400" dirty="0" err="1" smtClean="0"/>
              <a:t>Geogebra</a:t>
            </a:r>
            <a:r>
              <a:rPr lang="cs-CZ" sz="2400" dirty="0" smtClean="0"/>
              <a:t> ve skupinách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objevíme, co je třeba k sestrojení trojúhelníku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budeme potřebovat rýsovací potřeby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-81024" y="6006835"/>
            <a:ext cx="12261159" cy="7386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K ODEVZDÁNÍ: </a:t>
            </a:r>
            <a:endParaRPr lang="cs-CZ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zápisky v sešitě</a:t>
            </a:r>
          </a:p>
          <a:p>
            <a:pPr algn="r"/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další úkoly zadané v hodině</a:t>
            </a:r>
            <a:endParaRPr lang="cs-CZ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6520-2640-4559-BAB1-ADE3A738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hodina týdne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ED39638-AED5-4483-9DDA-49E033B811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1753" y="2659180"/>
            <a:ext cx="6400800" cy="2710488"/>
          </a:xfrm>
        </p:spPr>
        <p:txBody>
          <a:bodyPr/>
          <a:lstStyle/>
          <a:p>
            <a:pPr algn="l">
              <a:lnSpc>
                <a:spcPts val="2800"/>
              </a:lnSpc>
            </a:pPr>
            <a:r>
              <a:rPr lang="cs-CZ" sz="3200" dirty="0" smtClean="0"/>
              <a:t>PROCENTA</a:t>
            </a:r>
          </a:p>
          <a:p>
            <a:pPr algn="l">
              <a:lnSpc>
                <a:spcPts val="2800"/>
              </a:lnSpc>
            </a:pPr>
            <a:endParaRPr lang="cs-CZ" sz="3200" dirty="0" smtClean="0"/>
          </a:p>
          <a:p>
            <a:pPr marL="342900" indent="-3429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práce s týdenním úkolem z minulého týdne ve skupinách</a:t>
            </a:r>
          </a:p>
          <a:p>
            <a:pPr marL="342900" indent="-3429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slovní úlohy s procenty řešené intuitivně i trojčlenkou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55DC304-4CC2-4AA6-99F0-241F19673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279457" y="0"/>
            <a:ext cx="3981702" cy="6858000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Graphic 9" descr="Illustration of a blue bag of school supplies character ">
            <a:extLst>
              <a:ext uri="{FF2B5EF4-FFF2-40B4-BE49-F238E27FC236}">
                <a16:creationId xmlns:a16="http://schemas.microsoft.com/office/drawing/2014/main" id="{6F5EC1ED-E527-4E5A-A0D8-3D0719060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548159" y="2203704"/>
            <a:ext cx="3444298" cy="2422061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0" y="6167037"/>
            <a:ext cx="12261159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K ODEVZDÁNÍ: </a:t>
            </a:r>
            <a:endParaRPr lang="cs-CZ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zápisky v </a:t>
            </a:r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sešitě</a:t>
            </a:r>
            <a:endParaRPr lang="cs-CZ" sz="14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61755D0-5562-4A11-BF40-227C0B57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hodina týdne</a:t>
            </a:r>
            <a:endParaRPr lang="en-US" dirty="0"/>
          </a:p>
        </p:txBody>
      </p:sp>
      <p:sp>
        <p:nvSpPr>
          <p:cNvPr id="6" name="Freeform: Shape 14">
            <a:extLst>
              <a:ext uri="{FF2B5EF4-FFF2-40B4-BE49-F238E27FC236}">
                <a16:creationId xmlns:a16="http://schemas.microsoft.com/office/drawing/2014/main" id="{868E2822-F0BF-D949-B8E2-C5C9D5994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flipH="1">
            <a:off x="-28576" y="0"/>
            <a:ext cx="3987118" cy="6867328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Illustration of a purple book character">
            <a:extLst>
              <a:ext uri="{FF2B5EF4-FFF2-40B4-BE49-F238E27FC236}">
                <a16:creationId xmlns:a16="http://schemas.microsoft.com/office/drawing/2014/main" id="{66D65075-912A-0B45-A895-6C8FA62F3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flipH="1">
            <a:off x="688912" y="2074690"/>
            <a:ext cx="2240025" cy="2708619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50585-CA92-EB41-9898-BB8983638A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120" y="1935634"/>
            <a:ext cx="6858000" cy="4233672"/>
          </a:xfrm>
        </p:spPr>
        <p:txBody>
          <a:bodyPr/>
          <a:lstStyle/>
          <a:p>
            <a:r>
              <a:rPr lang="cs-CZ" sz="3200" dirty="0" smtClean="0"/>
              <a:t>PROCENTA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slovní úlohy – počítání, ujasnění, procvičení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r>
              <a:rPr lang="cs-CZ" sz="2400" dirty="0" smtClean="0"/>
              <a:t>NEBO</a:t>
            </a:r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finanční matematika a procenta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-1" y="6013180"/>
            <a:ext cx="12261159" cy="7386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K ODEVZDÁNÍ: </a:t>
            </a:r>
            <a:endParaRPr lang="cs-CZ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zápisky v sešitě</a:t>
            </a:r>
          </a:p>
          <a:p>
            <a:pPr algn="r"/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další úkoly zadané v hodině</a:t>
            </a:r>
            <a:endParaRPr lang="cs-CZ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3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489C1B-E610-4A9C-9D28-118BB1DC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NAVÍC</a:t>
            </a:r>
            <a:endParaRPr lang="en-US" dirty="0"/>
          </a:p>
          <a:p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795" y="3920999"/>
            <a:ext cx="5956248" cy="17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63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ck to school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Custom 30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HousePresentation_Elementary_Win32_JB_v2" id="{76CC1F8F-1616-4FD5-B5D9-5288357CAB76}" vid="{CCFA5B03-57D1-4BF3-98DD-85D1A7F0AA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04EE7CA-01E4-4C36-A155-A254FEC02701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4EED2D-C894-47C4-9CDD-55EC03B2713B}">
  <ds:schemaRefs>
    <ds:schemaRef ds:uri="http://schemas.microsoft.com/office/2006/metadata/properties"/>
    <ds:schemaRef ds:uri="http://purl.org/dc/dcmitype/"/>
    <ds:schemaRef ds:uri="16c05727-aa75-4e4a-9b5f-8a80a1165891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8431A9B-4B87-4F2F-AB9E-CAE6A6729B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F07EB6-DDE3-49D2-9047-A171C0D29C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tf45015601_win32</Template>
  <TotalTime>0</TotalTime>
  <Words>143</Words>
  <Application>Microsoft Office PowerPoint</Application>
  <PresentationFormat>Širokoúhlá obrazovka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Kristen ITC</vt:lpstr>
      <vt:lpstr>Quire Sans</vt:lpstr>
      <vt:lpstr>Motiv Office</vt:lpstr>
      <vt:lpstr>matematika </vt:lpstr>
      <vt:lpstr>TÝDENNÍ ÚKOL</vt:lpstr>
      <vt:lpstr>1. a 2. hodina týdne</vt:lpstr>
      <vt:lpstr>3. hodina týdne</vt:lpstr>
      <vt:lpstr>4. hodina týdne</vt:lpstr>
      <vt:lpstr>NAVÍC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2021-04-01T10:27:21Z</dcterms:created>
  <dcterms:modified xsi:type="dcterms:W3CDTF">2021-04-10T21:18:06Z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_MarkAsFinal">
    <vt:bool>true</vt:bool>
  </property>
</Properties>
</file>