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1416" y="787885"/>
            <a:ext cx="10782300" cy="33528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           Alkoholy </a:t>
            </a:r>
            <a:r>
              <a:rPr lang="cs-CZ" smtClean="0">
                <a:solidFill>
                  <a:schemeClr val="tx1"/>
                </a:solidFill>
              </a:rPr>
              <a:t/>
            </a:r>
            <a:br>
              <a:rPr lang="cs-CZ" smtClean="0">
                <a:solidFill>
                  <a:schemeClr val="tx1"/>
                </a:solidFill>
              </a:rPr>
            </a:br>
            <a:r>
              <a:rPr lang="cs-CZ" smtClean="0">
                <a:solidFill>
                  <a:schemeClr val="tx1"/>
                </a:solidFill>
              </a:rPr>
              <a:t>     </a:t>
            </a:r>
            <a:r>
              <a:rPr lang="cs-CZ" sz="4800" b="1" smtClean="0">
                <a:solidFill>
                  <a:schemeClr val="tx1"/>
                </a:solidFill>
              </a:rPr>
              <a:t>(</a:t>
            </a:r>
            <a:r>
              <a:rPr lang="cs-CZ" sz="4800" b="1" dirty="0" smtClean="0">
                <a:solidFill>
                  <a:schemeClr val="tx1"/>
                </a:solidFill>
              </a:rPr>
              <a:t>učivo v učebnici na str. 60 až 65)       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03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</a:t>
            </a:r>
            <a:r>
              <a:rPr lang="cs-CZ" b="1" dirty="0" smtClean="0">
                <a:solidFill>
                  <a:schemeClr val="tx1"/>
                </a:solidFill>
              </a:rPr>
              <a:t>Co jsou to alkoholy?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u="sng" dirty="0">
                <a:solidFill>
                  <a:schemeClr val="tx1"/>
                </a:solidFill>
              </a:rPr>
              <a:t>Kyslíkaté </a:t>
            </a:r>
            <a:r>
              <a:rPr lang="cs-CZ" sz="2800" b="1" u="sng" dirty="0" smtClean="0">
                <a:solidFill>
                  <a:schemeClr val="tx1"/>
                </a:solidFill>
              </a:rPr>
              <a:t>deriváty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jeden nebo více atomů vodíku je nahrazeno </a:t>
            </a:r>
            <a:r>
              <a:rPr lang="cs-CZ" sz="2800" b="1" dirty="0" err="1" smtClean="0">
                <a:solidFill>
                  <a:schemeClr val="tx1"/>
                </a:solidFill>
              </a:rPr>
              <a:t>hydroxiylovou</a:t>
            </a:r>
            <a:r>
              <a:rPr lang="cs-CZ" sz="2800" b="1" dirty="0" smtClean="0">
                <a:solidFill>
                  <a:schemeClr val="tx1"/>
                </a:solidFill>
              </a:rPr>
              <a:t> skupinou -OH </a:t>
            </a:r>
            <a:endParaRPr lang="cs-CZ" sz="2800" b="1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 na jednom uhlíku může být pouze jedna hydroxylová skupiny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ve sloučenině může být více hydroxylových skupin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Fenoly jsou alkoholy, které mají hydroxylovou skupinu vázanou na aromatickém jádru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8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                 Co je to sytost?  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/>
              <a:t> sytost je počet hydroxylových skupin v alkoholu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 </a:t>
            </a:r>
            <a:r>
              <a:rPr lang="cs-CZ" sz="2800" b="1" dirty="0" smtClean="0"/>
              <a:t>jednosytný alkohol CH</a:t>
            </a:r>
            <a:r>
              <a:rPr lang="cs-CZ" sz="1400" b="1" dirty="0" smtClean="0"/>
              <a:t>3</a:t>
            </a:r>
            <a:r>
              <a:rPr lang="cs-CZ" sz="2800" b="1" dirty="0" smtClean="0"/>
              <a:t> – CH</a:t>
            </a:r>
            <a:r>
              <a:rPr lang="cs-CZ" sz="1400" b="1" dirty="0" smtClean="0"/>
              <a:t>2</a:t>
            </a:r>
            <a:r>
              <a:rPr lang="cs-CZ" sz="2800" b="1" dirty="0" smtClean="0"/>
              <a:t> – CH </a:t>
            </a:r>
            <a:r>
              <a:rPr lang="cs-CZ" sz="1400" b="1" dirty="0" smtClean="0"/>
              <a:t>2 </a:t>
            </a:r>
            <a:r>
              <a:rPr lang="cs-CZ" sz="2800" b="1" dirty="0" smtClean="0"/>
              <a:t>OH      propanol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/>
              <a:t> dvojsytný alkohol CH</a:t>
            </a:r>
            <a:r>
              <a:rPr lang="cs-CZ" sz="1400" b="1" dirty="0" smtClean="0"/>
              <a:t>3</a:t>
            </a:r>
            <a:r>
              <a:rPr lang="cs-CZ" sz="2800" b="1" dirty="0" smtClean="0"/>
              <a:t> </a:t>
            </a:r>
            <a:r>
              <a:rPr lang="cs-CZ" sz="2800" b="1" dirty="0"/>
              <a:t>– CHOH – </a:t>
            </a:r>
            <a:r>
              <a:rPr lang="cs-CZ" sz="2800" b="1" dirty="0" smtClean="0"/>
              <a:t>CH </a:t>
            </a:r>
            <a:r>
              <a:rPr lang="cs-CZ" sz="1200" b="1" dirty="0" smtClean="0"/>
              <a:t>2 </a:t>
            </a:r>
            <a:r>
              <a:rPr lang="cs-CZ" sz="2800" b="1" dirty="0" smtClean="0"/>
              <a:t>OH     </a:t>
            </a:r>
            <a:r>
              <a:rPr lang="cs-CZ" sz="2800" b="1" dirty="0" err="1" smtClean="0"/>
              <a:t>ethandiol</a:t>
            </a:r>
            <a:endParaRPr lang="cs-CZ" sz="28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/>
              <a:t> trojsytný alkohol CH </a:t>
            </a:r>
            <a:r>
              <a:rPr lang="cs-CZ" sz="1400" b="1" dirty="0" smtClean="0"/>
              <a:t>2</a:t>
            </a:r>
            <a:r>
              <a:rPr lang="cs-CZ" sz="2800" b="1" dirty="0" smtClean="0"/>
              <a:t>OH – CHOH - CH </a:t>
            </a:r>
            <a:r>
              <a:rPr lang="cs-CZ" sz="1400" b="1" dirty="0" smtClean="0"/>
              <a:t>2</a:t>
            </a:r>
            <a:r>
              <a:rPr lang="cs-CZ" sz="2800" b="1" dirty="0" smtClean="0"/>
              <a:t>OH  </a:t>
            </a:r>
            <a:r>
              <a:rPr lang="cs-CZ" sz="2800" b="1" dirty="0" err="1" smtClean="0"/>
              <a:t>propantriol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5248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r>
              <a:rPr lang="cs-CZ" b="1" dirty="0" smtClean="0">
                <a:solidFill>
                  <a:schemeClr val="tx1"/>
                </a:solidFill>
              </a:rPr>
              <a:t>Některé fyzikální vlastnosti alkoholů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k</a:t>
            </a:r>
            <a:r>
              <a:rPr lang="cs-CZ" sz="2800" b="1" dirty="0" smtClean="0">
                <a:solidFill>
                  <a:schemeClr val="tx1"/>
                </a:solidFill>
              </a:rPr>
              <a:t>apaliny </a:t>
            </a:r>
            <a:r>
              <a:rPr lang="cs-CZ" sz="2800" b="1" dirty="0">
                <a:solidFill>
                  <a:schemeClr val="tx1"/>
                </a:solidFill>
              </a:rPr>
              <a:t>- prvních 12 členů homologické </a:t>
            </a:r>
            <a:r>
              <a:rPr lang="cs-CZ" sz="2800" b="1" dirty="0" smtClean="0">
                <a:solidFill>
                  <a:schemeClr val="tx1"/>
                </a:solidFill>
              </a:rPr>
              <a:t>řady </a:t>
            </a:r>
            <a:endParaRPr lang="cs-CZ" sz="2800" b="1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 pevné </a:t>
            </a:r>
            <a:r>
              <a:rPr lang="cs-CZ" sz="2800" b="1" dirty="0">
                <a:solidFill>
                  <a:schemeClr val="tx1"/>
                </a:solidFill>
              </a:rPr>
              <a:t>látky - alkoholy s počtem atomů uhlíku větším jak </a:t>
            </a:r>
            <a:r>
              <a:rPr lang="cs-CZ" sz="2800" b="1" dirty="0" smtClean="0">
                <a:solidFill>
                  <a:schemeClr val="tx1"/>
                </a:solidFill>
              </a:rPr>
              <a:t>12</a:t>
            </a:r>
            <a:endParaRPr lang="cs-CZ" sz="2800" b="1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 rozpustnost </a:t>
            </a:r>
            <a:r>
              <a:rPr lang="cs-CZ" sz="2800" b="1" dirty="0">
                <a:solidFill>
                  <a:schemeClr val="tx1"/>
                </a:solidFill>
              </a:rPr>
              <a:t>- </a:t>
            </a:r>
            <a:r>
              <a:rPr lang="cs-CZ" sz="2800" b="1" dirty="0" err="1">
                <a:solidFill>
                  <a:schemeClr val="tx1"/>
                </a:solidFill>
              </a:rPr>
              <a:t>methanol</a:t>
            </a:r>
            <a:r>
              <a:rPr lang="cs-CZ" sz="2800" b="1" dirty="0">
                <a:solidFill>
                  <a:schemeClr val="tx1"/>
                </a:solidFill>
              </a:rPr>
              <a:t>, </a:t>
            </a:r>
            <a:r>
              <a:rPr lang="cs-CZ" sz="2800" b="1" dirty="0" err="1">
                <a:solidFill>
                  <a:schemeClr val="tx1"/>
                </a:solidFill>
              </a:rPr>
              <a:t>ethanol</a:t>
            </a:r>
            <a:r>
              <a:rPr lang="cs-CZ" sz="2800" b="1" dirty="0">
                <a:solidFill>
                  <a:schemeClr val="tx1"/>
                </a:solidFill>
              </a:rPr>
              <a:t> a propanol </a:t>
            </a:r>
            <a:r>
              <a:rPr lang="cs-CZ" sz="2800" b="1" dirty="0" smtClean="0">
                <a:solidFill>
                  <a:schemeClr val="tx1"/>
                </a:solidFill>
              </a:rPr>
              <a:t>se </a:t>
            </a:r>
            <a:r>
              <a:rPr lang="cs-CZ" sz="2800" b="1" dirty="0">
                <a:solidFill>
                  <a:schemeClr val="tx1"/>
                </a:solidFill>
              </a:rPr>
              <a:t>neomezeně mísí s </a:t>
            </a:r>
            <a:r>
              <a:rPr lang="cs-CZ" sz="2800" b="1" dirty="0" smtClean="0">
                <a:solidFill>
                  <a:schemeClr val="tx1"/>
                </a:solidFill>
              </a:rPr>
              <a:t>vodou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 se </a:t>
            </a:r>
            <a:r>
              <a:rPr lang="cs-CZ" sz="2800" b="1" dirty="0">
                <a:solidFill>
                  <a:schemeClr val="tx1"/>
                </a:solidFill>
              </a:rPr>
              <a:t>stoupajícím počtem atomů uhlíku klesá rozpustnost, jsou rozpustné v nepolárních rozpouštědlech (chloroform, cyklohexan</a:t>
            </a:r>
            <a:r>
              <a:rPr lang="cs-CZ" sz="2800" b="1" dirty="0" smtClean="0">
                <a:solidFill>
                  <a:schemeClr val="tx1"/>
                </a:solidFill>
              </a:rPr>
              <a:t>) </a:t>
            </a:r>
            <a:endParaRPr lang="cs-CZ" sz="2800" b="1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 mají 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</a:t>
            </a:r>
            <a:r>
              <a:rPr lang="cs-CZ" sz="2800" b="1" dirty="0" smtClean="0">
                <a:solidFill>
                  <a:schemeClr val="tx1"/>
                </a:solidFill>
              </a:rPr>
              <a:t>yšší </a:t>
            </a:r>
            <a:r>
              <a:rPr lang="cs-CZ" sz="2800" b="1" dirty="0">
                <a:solidFill>
                  <a:schemeClr val="tx1"/>
                </a:solidFill>
              </a:rPr>
              <a:t>body tání i varu než uhlovodíky se stejným počtem atomů </a:t>
            </a:r>
            <a:r>
              <a:rPr lang="cs-CZ" sz="2800" b="1" dirty="0" smtClean="0">
                <a:solidFill>
                  <a:schemeClr val="tx1"/>
                </a:solidFill>
              </a:rPr>
              <a:t> uhlíku </a:t>
            </a:r>
            <a:r>
              <a:rPr lang="cs-CZ" sz="2800" b="1" dirty="0">
                <a:solidFill>
                  <a:schemeClr val="tx1"/>
                </a:solidFill>
              </a:rPr>
              <a:t>v </a:t>
            </a:r>
            <a:r>
              <a:rPr lang="cs-CZ" sz="2800" b="1" dirty="0" smtClean="0">
                <a:solidFill>
                  <a:schemeClr val="tx1"/>
                </a:solidFill>
              </a:rPr>
              <a:t>řetězci</a:t>
            </a:r>
            <a:endParaRPr lang="cs-CZ" sz="28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42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</a:rPr>
              <a:t>Methanol</a:t>
            </a:r>
            <a:r>
              <a:rPr lang="cs-CZ" b="1" dirty="0" smtClean="0">
                <a:solidFill>
                  <a:schemeClr val="tx1"/>
                </a:solidFill>
              </a:rPr>
              <a:t>, </a:t>
            </a:r>
            <a:r>
              <a:rPr lang="cs-CZ" b="1" dirty="0" err="1" smtClean="0">
                <a:solidFill>
                  <a:schemeClr val="tx1"/>
                </a:solidFill>
              </a:rPr>
              <a:t>methylalkohol</a:t>
            </a:r>
            <a:r>
              <a:rPr lang="cs-CZ" b="1" dirty="0" smtClean="0">
                <a:solidFill>
                  <a:schemeClr val="tx1"/>
                </a:solidFill>
              </a:rPr>
              <a:t>       CH</a:t>
            </a:r>
            <a:r>
              <a:rPr lang="cs-CZ" sz="2400" b="1" dirty="0" smtClean="0">
                <a:solidFill>
                  <a:schemeClr val="tx1"/>
                </a:solidFill>
              </a:rPr>
              <a:t>3 </a:t>
            </a:r>
            <a:r>
              <a:rPr lang="cs-CZ" b="1" dirty="0" smtClean="0">
                <a:solidFill>
                  <a:schemeClr val="tx1"/>
                </a:solidFill>
              </a:rPr>
              <a:t> OH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b</a:t>
            </a:r>
            <a:r>
              <a:rPr lang="cs-CZ" sz="2800" b="1" dirty="0" smtClean="0">
                <a:solidFill>
                  <a:schemeClr val="tx1"/>
                </a:solidFill>
              </a:rPr>
              <a:t>ezbarvá </a:t>
            </a:r>
            <a:r>
              <a:rPr lang="cs-CZ" sz="2800" b="1" dirty="0">
                <a:solidFill>
                  <a:schemeClr val="tx1"/>
                </a:solidFill>
              </a:rPr>
              <a:t>kapalina příjemné </a:t>
            </a:r>
            <a:r>
              <a:rPr lang="cs-CZ" sz="2800" b="1" dirty="0" smtClean="0">
                <a:solidFill>
                  <a:schemeClr val="tx1"/>
                </a:solidFill>
              </a:rPr>
              <a:t>vůně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h</a:t>
            </a:r>
            <a:r>
              <a:rPr lang="cs-CZ" sz="2800" b="1" dirty="0" smtClean="0">
                <a:solidFill>
                  <a:schemeClr val="tx1"/>
                </a:solidFill>
              </a:rPr>
              <a:t>ořlavý</a:t>
            </a:r>
            <a:r>
              <a:rPr lang="cs-CZ" sz="2800" b="1" dirty="0">
                <a:solidFill>
                  <a:schemeClr val="tx1"/>
                </a:solidFill>
              </a:rPr>
              <a:t>, silně </a:t>
            </a:r>
            <a:r>
              <a:rPr lang="cs-CZ" sz="2800" b="1" dirty="0" smtClean="0">
                <a:solidFill>
                  <a:schemeClr val="tx1"/>
                </a:solidFill>
              </a:rPr>
              <a:t>toxický (60 ml = oslepnutí, nad 60 ml % smrt) – prostupuje kůží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</a:t>
            </a:r>
            <a:r>
              <a:rPr lang="cs-CZ" sz="2800" b="1" dirty="0" smtClean="0">
                <a:solidFill>
                  <a:schemeClr val="tx1"/>
                </a:solidFill>
              </a:rPr>
              <a:t>zniká </a:t>
            </a:r>
            <a:r>
              <a:rPr lang="cs-CZ" sz="2800" b="1" dirty="0">
                <a:solidFill>
                  <a:schemeClr val="tx1"/>
                </a:solidFill>
              </a:rPr>
              <a:t>při nedokonalé výrobě </a:t>
            </a:r>
            <a:r>
              <a:rPr lang="cs-CZ" sz="2800" b="1" dirty="0" smtClean="0">
                <a:solidFill>
                  <a:schemeClr val="tx1"/>
                </a:solidFill>
              </a:rPr>
              <a:t>lihovin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 2012 – </a:t>
            </a:r>
            <a:r>
              <a:rPr lang="cs-CZ" sz="2800" b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methanolová</a:t>
            </a:r>
            <a:r>
              <a:rPr lang="cs-CZ" sz="2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 aféra – 47 mrtvých, 120 lidí s trvalými následky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vyrábí z </a:t>
            </a:r>
            <a:r>
              <a:rPr lang="cs-CZ" sz="2800" b="1" dirty="0">
                <a:solidFill>
                  <a:schemeClr val="tx1"/>
                </a:solidFill>
              </a:rPr>
              <a:t>vodního plynu (směs CO a </a:t>
            </a:r>
            <a:r>
              <a:rPr lang="cs-CZ" sz="2800" b="1" dirty="0" smtClean="0">
                <a:solidFill>
                  <a:schemeClr val="tx1"/>
                </a:solidFill>
              </a:rPr>
              <a:t>H2 </a:t>
            </a:r>
            <a:r>
              <a:rPr lang="cs-CZ" sz="2800" b="1" dirty="0">
                <a:solidFill>
                  <a:schemeClr val="tx1"/>
                </a:solidFill>
              </a:rPr>
              <a:t>), který je součástí zemního </a:t>
            </a:r>
            <a:r>
              <a:rPr lang="cs-CZ" sz="2800" b="1" dirty="0" smtClean="0">
                <a:solidFill>
                  <a:schemeClr val="tx1"/>
                </a:solidFill>
              </a:rPr>
              <a:t>plynu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 v</a:t>
            </a:r>
            <a:r>
              <a:rPr lang="cs-CZ" sz="2800" b="1" dirty="0" smtClean="0">
                <a:solidFill>
                  <a:schemeClr val="tx1"/>
                </a:solidFill>
              </a:rPr>
              <a:t>yužití </a:t>
            </a:r>
            <a:r>
              <a:rPr lang="cs-CZ" sz="2800" b="1" dirty="0">
                <a:solidFill>
                  <a:schemeClr val="tx1"/>
                </a:solidFill>
              </a:rPr>
              <a:t>– rozpouštědlo, výroba formaldehydu, </a:t>
            </a:r>
            <a:r>
              <a:rPr lang="cs-CZ" sz="2800" b="1" dirty="0" smtClean="0">
                <a:solidFill>
                  <a:schemeClr val="tx1"/>
                </a:solidFill>
              </a:rPr>
              <a:t>palivové články (energie budoucnosti)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pro </a:t>
            </a:r>
            <a:r>
              <a:rPr lang="cs-CZ" sz="2800" b="1" dirty="0" err="1">
                <a:solidFill>
                  <a:schemeClr val="tx1"/>
                </a:solidFill>
              </a:rPr>
              <a:t>methanol</a:t>
            </a:r>
            <a:r>
              <a:rPr lang="cs-CZ" sz="2800" b="1" dirty="0">
                <a:solidFill>
                  <a:schemeClr val="tx1"/>
                </a:solidFill>
              </a:rPr>
              <a:t> se dříve užíval triviální název dřevný </a:t>
            </a:r>
            <a:r>
              <a:rPr lang="cs-CZ" sz="2800" b="1" dirty="0" smtClean="0">
                <a:solidFill>
                  <a:schemeClr val="tx1"/>
                </a:solidFill>
              </a:rPr>
              <a:t>líh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</a:rPr>
              <a:t>Ethylenglykol</a:t>
            </a:r>
            <a:r>
              <a:rPr lang="cs-CZ" b="1" dirty="0" smtClean="0">
                <a:solidFill>
                  <a:schemeClr val="tx1"/>
                </a:solidFill>
              </a:rPr>
              <a:t>, </a:t>
            </a:r>
            <a:r>
              <a:rPr lang="cs-CZ" b="1" dirty="0" err="1" smtClean="0">
                <a:solidFill>
                  <a:schemeClr val="tx1"/>
                </a:solidFill>
              </a:rPr>
              <a:t>ethandiol</a:t>
            </a:r>
            <a:r>
              <a:rPr lang="cs-CZ" b="1" dirty="0" smtClean="0">
                <a:solidFill>
                  <a:schemeClr val="tx1"/>
                </a:solidFill>
              </a:rPr>
              <a:t>    CH</a:t>
            </a:r>
            <a:r>
              <a:rPr lang="cs-CZ" sz="2400" b="1" dirty="0" smtClean="0">
                <a:solidFill>
                  <a:schemeClr val="tx1"/>
                </a:solidFill>
              </a:rPr>
              <a:t>2</a:t>
            </a:r>
            <a:r>
              <a:rPr lang="cs-CZ" b="1" dirty="0" smtClean="0">
                <a:solidFill>
                  <a:schemeClr val="tx1"/>
                </a:solidFill>
              </a:rPr>
              <a:t>OH- CH</a:t>
            </a:r>
            <a:r>
              <a:rPr lang="cs-CZ" sz="2400" b="1" dirty="0" smtClean="0">
                <a:solidFill>
                  <a:schemeClr val="tx1"/>
                </a:solidFill>
              </a:rPr>
              <a:t>2</a:t>
            </a:r>
            <a:r>
              <a:rPr lang="cs-CZ" b="1" dirty="0" smtClean="0">
                <a:solidFill>
                  <a:schemeClr val="tx1"/>
                </a:solidFill>
              </a:rPr>
              <a:t>OH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bezbarvá </a:t>
            </a:r>
            <a:r>
              <a:rPr lang="cs-CZ" sz="2800" b="1" dirty="0">
                <a:solidFill>
                  <a:schemeClr val="tx1"/>
                </a:solidFill>
              </a:rPr>
              <a:t>olejovitá kapalina, neomezeně mísitelná s vodou, velmi </a:t>
            </a:r>
            <a:r>
              <a:rPr lang="cs-CZ" sz="2800" b="1" dirty="0" smtClean="0">
                <a:solidFill>
                  <a:schemeClr val="tx1"/>
                </a:solidFill>
              </a:rPr>
              <a:t>jedovatá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</a:t>
            </a:r>
            <a:r>
              <a:rPr lang="cs-CZ" sz="2800" b="1" dirty="0" smtClean="0">
                <a:solidFill>
                  <a:schemeClr val="tx1"/>
                </a:solidFill>
              </a:rPr>
              <a:t>yužití </a:t>
            </a:r>
            <a:r>
              <a:rPr lang="cs-CZ" sz="2800" b="1" dirty="0">
                <a:solidFill>
                  <a:schemeClr val="tx1"/>
                </a:solidFill>
              </a:rPr>
              <a:t>- složka do nemrznoucích chladicích směsí (chladiče do auta</a:t>
            </a:r>
            <a:r>
              <a:rPr lang="cs-CZ" sz="2800" b="1" dirty="0" smtClean="0">
                <a:solidFill>
                  <a:schemeClr val="tx1"/>
                </a:solidFill>
              </a:rPr>
              <a:t>) – např. </a:t>
            </a:r>
            <a:r>
              <a:rPr lang="cs-CZ" sz="2800" b="1" dirty="0" err="1" smtClean="0">
                <a:solidFill>
                  <a:schemeClr val="tx1"/>
                </a:solidFill>
              </a:rPr>
              <a:t>fridex</a:t>
            </a:r>
            <a:r>
              <a:rPr lang="cs-CZ" sz="2800" b="1" dirty="0" smtClean="0">
                <a:solidFill>
                  <a:schemeClr val="tx1"/>
                </a:solidFill>
              </a:rPr>
              <a:t> – míchá se s destilovanou vodou podle toho, za jakých podmínek má být směs ještě nezamrzlá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surovina </a:t>
            </a:r>
            <a:r>
              <a:rPr lang="cs-CZ" sz="2800" b="1" dirty="0">
                <a:solidFill>
                  <a:schemeClr val="tx1"/>
                </a:solidFill>
              </a:rPr>
              <a:t>pro výrobu </a:t>
            </a:r>
            <a:r>
              <a:rPr lang="cs-CZ" sz="2800" b="1" dirty="0" smtClean="0">
                <a:solidFill>
                  <a:schemeClr val="tx1"/>
                </a:solidFill>
              </a:rPr>
              <a:t>plastů</a:t>
            </a:r>
            <a:endParaRPr lang="cs-CZ" sz="28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56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        Glycerol, glycerin, </a:t>
            </a:r>
            <a:r>
              <a:rPr lang="cs-CZ" b="1" dirty="0" err="1" smtClean="0">
                <a:solidFill>
                  <a:schemeClr val="tx1"/>
                </a:solidFill>
              </a:rPr>
              <a:t>propantriol</a:t>
            </a: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            CH</a:t>
            </a:r>
            <a:r>
              <a:rPr lang="cs-CZ" sz="2400" b="1" dirty="0" smtClean="0">
                <a:solidFill>
                  <a:schemeClr val="tx1"/>
                </a:solidFill>
              </a:rPr>
              <a:t>2</a:t>
            </a:r>
            <a:r>
              <a:rPr lang="cs-CZ" b="1" dirty="0" smtClean="0">
                <a:solidFill>
                  <a:schemeClr val="tx1"/>
                </a:solidFill>
              </a:rPr>
              <a:t>OH – CHOH – CH</a:t>
            </a:r>
            <a:r>
              <a:rPr lang="cs-CZ" sz="2400" b="1" dirty="0" smtClean="0">
                <a:solidFill>
                  <a:schemeClr val="tx1"/>
                </a:solidFill>
              </a:rPr>
              <a:t>2</a:t>
            </a:r>
            <a:r>
              <a:rPr lang="cs-CZ" b="1" dirty="0" smtClean="0">
                <a:solidFill>
                  <a:schemeClr val="tx1"/>
                </a:solidFill>
              </a:rPr>
              <a:t>OH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bezbarvá </a:t>
            </a:r>
            <a:r>
              <a:rPr lang="cs-CZ" dirty="0"/>
              <a:t>olejovitá kapalina nasládlé </a:t>
            </a:r>
            <a:r>
              <a:rPr lang="cs-CZ" dirty="0" smtClean="0"/>
              <a:t>chuti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derivát propanu se třemi hydroxylovými </a:t>
            </a:r>
            <a:r>
              <a:rPr lang="cs-CZ" dirty="0" smtClean="0"/>
              <a:t>skupinami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v</a:t>
            </a:r>
            <a:r>
              <a:rPr lang="cs-CZ" dirty="0" smtClean="0"/>
              <a:t>yužití </a:t>
            </a:r>
            <a:r>
              <a:rPr lang="cs-CZ" dirty="0"/>
              <a:t>- kosmetika, léčiva, potravinářství, barviva, plasty, výroba </a:t>
            </a:r>
            <a:r>
              <a:rPr lang="cs-CZ" dirty="0" smtClean="0"/>
              <a:t>výbušnin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</a:t>
            </a:r>
            <a:r>
              <a:rPr lang="cs-CZ" dirty="0" smtClean="0"/>
              <a:t>eakcí </a:t>
            </a:r>
            <a:r>
              <a:rPr lang="cs-CZ" dirty="0"/>
              <a:t>kyseliny dusičné s glycerolem vzniká významná trhavina nazývaná </a:t>
            </a:r>
            <a:r>
              <a:rPr lang="cs-CZ" dirty="0" smtClean="0"/>
              <a:t>dynamit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Tuto </a:t>
            </a:r>
            <a:r>
              <a:rPr lang="cs-CZ" dirty="0"/>
              <a:t>trhavinu vynalezl Alfréd Nobel v roce 1866. </a:t>
            </a:r>
            <a:r>
              <a:rPr lang="cs-CZ" i="1" dirty="0" smtClean="0"/>
              <a:t>(Slovo </a:t>
            </a:r>
            <a:r>
              <a:rPr lang="cs-CZ" i="1" dirty="0"/>
              <a:t>dynamit pochází z řeckého dynamite = plné síly. V jedné továrně došlo k několika explozím díky nitroglycerinu, které Alfrédovi zabily mladšího bratra Emila. Alfréd se zapřísáhl, že zajistí bezpečnější </a:t>
            </a:r>
            <a:r>
              <a:rPr lang="cs-CZ" i="1" dirty="0" smtClean="0"/>
              <a:t>práci s </a:t>
            </a:r>
            <a:r>
              <a:rPr lang="cs-CZ" i="1" dirty="0"/>
              <a:t>nitroglycerinem, a vyrobil tak dynamit</a:t>
            </a:r>
            <a:r>
              <a:rPr lang="cs-CZ" i="1" dirty="0" smtClean="0"/>
              <a:t>.)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8513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Fenol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derivát </a:t>
            </a:r>
            <a:r>
              <a:rPr lang="cs-CZ" sz="2800" b="1" dirty="0" err="1" smtClean="0">
                <a:solidFill>
                  <a:schemeClr val="tx1"/>
                </a:solidFill>
              </a:rPr>
              <a:t>arénů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se skupinou –</a:t>
            </a:r>
            <a:r>
              <a:rPr lang="cs-CZ" sz="2800" b="1" dirty="0" smtClean="0">
                <a:solidFill>
                  <a:schemeClr val="tx1"/>
                </a:solidFill>
              </a:rPr>
              <a:t>OH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bezbarvá </a:t>
            </a:r>
            <a:r>
              <a:rPr lang="cs-CZ" sz="2800" b="1" dirty="0">
                <a:solidFill>
                  <a:schemeClr val="tx1"/>
                </a:solidFill>
              </a:rPr>
              <a:t>krystalická látka, leptavé účinky, </a:t>
            </a:r>
            <a:r>
              <a:rPr lang="cs-CZ" sz="2800" b="1" dirty="0" smtClean="0">
                <a:solidFill>
                  <a:schemeClr val="tx1"/>
                </a:solidFill>
              </a:rPr>
              <a:t>jedovatá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</a:t>
            </a:r>
            <a:r>
              <a:rPr lang="cs-CZ" sz="2800" b="1" dirty="0" smtClean="0">
                <a:solidFill>
                  <a:schemeClr val="tx1"/>
                </a:solidFill>
              </a:rPr>
              <a:t>ýroba </a:t>
            </a:r>
            <a:r>
              <a:rPr lang="cs-CZ" sz="2800" b="1" dirty="0">
                <a:solidFill>
                  <a:schemeClr val="tx1"/>
                </a:solidFill>
              </a:rPr>
              <a:t>- z černouhelného </a:t>
            </a:r>
            <a:r>
              <a:rPr lang="cs-CZ" sz="2800" b="1" dirty="0" smtClean="0">
                <a:solidFill>
                  <a:schemeClr val="tx1"/>
                </a:solidFill>
              </a:rPr>
              <a:t>dehtu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</a:t>
            </a:r>
            <a:r>
              <a:rPr lang="cs-CZ" sz="2800" b="1" dirty="0" smtClean="0">
                <a:solidFill>
                  <a:schemeClr val="tx1"/>
                </a:solidFill>
              </a:rPr>
              <a:t>yužití </a:t>
            </a:r>
            <a:r>
              <a:rPr lang="cs-CZ" sz="2800" b="1" dirty="0">
                <a:solidFill>
                  <a:schemeClr val="tx1"/>
                </a:solidFill>
              </a:rPr>
              <a:t>- desinfekce předmětů, výroba </a:t>
            </a:r>
            <a:r>
              <a:rPr lang="cs-CZ" sz="2800" b="1" dirty="0" smtClean="0">
                <a:solidFill>
                  <a:schemeClr val="tx1"/>
                </a:solidFill>
              </a:rPr>
              <a:t>barviv</a:t>
            </a:r>
            <a:r>
              <a:rPr lang="cs-CZ" sz="2800" b="1" dirty="0">
                <a:solidFill>
                  <a:schemeClr val="tx1"/>
                </a:solidFill>
              </a:rPr>
              <a:t>, léčiv a plastických </a:t>
            </a:r>
            <a:r>
              <a:rPr lang="cs-CZ" sz="2800" b="1" dirty="0" smtClean="0">
                <a:solidFill>
                  <a:schemeClr val="tx1"/>
                </a:solidFill>
              </a:rPr>
              <a:t>hmot ( nejstarší plastická látka - bakelit – staré telefony, rádia, hračky…)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13751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ní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TM03457491[[fn=Metropole]]</Template>
  <TotalTime>65</TotalTime>
  <Words>349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Symbol</vt:lpstr>
      <vt:lpstr>Metropolitní</vt:lpstr>
      <vt:lpstr>           Alkoholy       (učivo v učebnici na str. 60 až 65)       </vt:lpstr>
      <vt:lpstr>             Co jsou to alkoholy?</vt:lpstr>
      <vt:lpstr>                 Co je to sytost?   </vt:lpstr>
      <vt:lpstr>   Některé fyzikální vlastnosti alkoholů</vt:lpstr>
      <vt:lpstr>Methanol, methylalkohol       CH3  OH</vt:lpstr>
      <vt:lpstr>Ethylenglykol, ethandiol    CH2OH- CH2OH</vt:lpstr>
      <vt:lpstr>        Glycerol, glycerin, propantriol             CH2OH – CHOH – CH2OH</vt:lpstr>
      <vt:lpstr>Fenol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Alkoholy</dc:title>
  <dc:creator>admin</dc:creator>
  <cp:lastModifiedBy>admin</cp:lastModifiedBy>
  <cp:revision>12</cp:revision>
  <dcterms:created xsi:type="dcterms:W3CDTF">2021-02-23T19:45:21Z</dcterms:created>
  <dcterms:modified xsi:type="dcterms:W3CDTF">2021-02-28T01:45:06Z</dcterms:modified>
</cp:coreProperties>
</file>