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6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1" r:id="rId17"/>
    <p:sldId id="273" r:id="rId18"/>
    <p:sldId id="275" r:id="rId19"/>
    <p:sldId id="274" r:id="rId20"/>
    <p:sldId id="277" r:id="rId21"/>
    <p:sldId id="278" r:id="rId22"/>
    <p:sldId id="276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dina Peregrinova" initials="RP" lastIdx="2" clrIdx="0">
    <p:extLst>
      <p:ext uri="{19B8F6BF-5375-455C-9EA6-DF929625EA0E}">
        <p15:presenceInfo xmlns:p15="http://schemas.microsoft.com/office/powerpoint/2012/main" userId="81bf53ce6bd5b99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0D092A-AA4F-4430-86E8-910EA26113F6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7345B46-9C22-4E30-89E5-E3C0058910F5}">
      <dgm:prSet/>
      <dgm:spPr/>
      <dgm:t>
        <a:bodyPr/>
        <a:lstStyle/>
        <a:p>
          <a:r>
            <a:rPr lang="cs-CZ" b="1"/>
            <a:t>„Týdenní prodleva v hodnocení je příliš dlouhá </a:t>
          </a:r>
          <a:r>
            <a:rPr lang="cs-CZ"/>
            <a:t>a dcera již není schopná si vybavit, co dělala za úkoly.“</a:t>
          </a:r>
          <a:endParaRPr lang="en-US"/>
        </a:p>
      </dgm:t>
    </dgm:pt>
    <dgm:pt modelId="{7F98DBFC-ADCE-470C-BE3A-55D009D75F36}" type="parTrans" cxnId="{A497C40C-6CCC-4513-900D-95840DDC61EF}">
      <dgm:prSet/>
      <dgm:spPr/>
      <dgm:t>
        <a:bodyPr/>
        <a:lstStyle/>
        <a:p>
          <a:endParaRPr lang="en-US"/>
        </a:p>
      </dgm:t>
    </dgm:pt>
    <dgm:pt modelId="{1378580A-FBBD-4B74-8E30-EF5E61F7FFFA}" type="sibTrans" cxnId="{A497C40C-6CCC-4513-900D-95840DDC61EF}">
      <dgm:prSet/>
      <dgm:spPr/>
      <dgm:t>
        <a:bodyPr/>
        <a:lstStyle/>
        <a:p>
          <a:endParaRPr lang="en-US"/>
        </a:p>
      </dgm:t>
    </dgm:pt>
    <dgm:pt modelId="{FAF452B7-B2AE-41C5-99EB-34ABD13E2816}">
      <dgm:prSet/>
      <dgm:spPr/>
      <dgm:t>
        <a:bodyPr/>
        <a:lstStyle/>
        <a:p>
          <a:r>
            <a:rPr lang="cs-CZ" dirty="0"/>
            <a:t>„Zpětná vazba učitele je určitě motivují, bohužel zdaleka </a:t>
          </a:r>
          <a:r>
            <a:rPr lang="cs-CZ" b="1" dirty="0"/>
            <a:t>ne všichni vyučující ji poskytují.</a:t>
          </a:r>
          <a:r>
            <a:rPr lang="cs-CZ" dirty="0"/>
            <a:t>“</a:t>
          </a:r>
          <a:endParaRPr lang="en-US" dirty="0"/>
        </a:p>
      </dgm:t>
    </dgm:pt>
    <dgm:pt modelId="{08A93E99-AA5B-427F-88E3-57EB5AC30B34}" type="parTrans" cxnId="{A70AEAA1-B5C3-48D1-89E9-5B2F4D638B44}">
      <dgm:prSet/>
      <dgm:spPr/>
      <dgm:t>
        <a:bodyPr/>
        <a:lstStyle/>
        <a:p>
          <a:endParaRPr lang="en-US"/>
        </a:p>
      </dgm:t>
    </dgm:pt>
    <dgm:pt modelId="{F8CD6BC8-3DEE-4365-B1AC-64BD68C22314}" type="sibTrans" cxnId="{A70AEAA1-B5C3-48D1-89E9-5B2F4D638B44}">
      <dgm:prSet/>
      <dgm:spPr/>
      <dgm:t>
        <a:bodyPr/>
        <a:lstStyle/>
        <a:p>
          <a:endParaRPr lang="en-US"/>
        </a:p>
      </dgm:t>
    </dgm:pt>
    <dgm:pt modelId="{E84A3AE0-4FFA-44B4-9EFE-9BF1E766B555}">
      <dgm:prSet/>
      <dgm:spPr/>
      <dgm:t>
        <a:bodyPr/>
        <a:lstStyle/>
        <a:p>
          <a:r>
            <a:rPr lang="cs-CZ" dirty="0"/>
            <a:t>„Pro Jana to byl hlavní hnací motor. </a:t>
          </a:r>
          <a:r>
            <a:rPr lang="cs-CZ" b="1" dirty="0"/>
            <a:t>Jakmile učitelé napsali, že jsou s prací spokojeni, měl velkou radost</a:t>
          </a:r>
          <a:r>
            <a:rPr lang="cs-CZ" dirty="0"/>
            <a:t>. Až pro mě překvapivě velkou, což i mě velmi těšilo.“</a:t>
          </a:r>
          <a:endParaRPr lang="en-US" dirty="0"/>
        </a:p>
      </dgm:t>
    </dgm:pt>
    <dgm:pt modelId="{AB07A949-DCCB-4E9A-9A84-84666CC143C5}" type="parTrans" cxnId="{308F1D9B-1044-40B3-B7FF-27BC744D46A7}">
      <dgm:prSet/>
      <dgm:spPr/>
      <dgm:t>
        <a:bodyPr/>
        <a:lstStyle/>
        <a:p>
          <a:endParaRPr lang="en-US"/>
        </a:p>
      </dgm:t>
    </dgm:pt>
    <dgm:pt modelId="{9E1FC20C-8471-4E3B-8E1F-66303C65A2D3}" type="sibTrans" cxnId="{308F1D9B-1044-40B3-B7FF-27BC744D46A7}">
      <dgm:prSet/>
      <dgm:spPr/>
      <dgm:t>
        <a:bodyPr/>
        <a:lstStyle/>
        <a:p>
          <a:endParaRPr lang="en-US"/>
        </a:p>
      </dgm:t>
    </dgm:pt>
    <dgm:pt modelId="{47056418-DC29-4F90-8B03-DB9F79685A8C}">
      <dgm:prSet/>
      <dgm:spPr/>
      <dgm:t>
        <a:bodyPr/>
        <a:lstStyle/>
        <a:p>
          <a:r>
            <a:rPr lang="cs-CZ"/>
            <a:t>„Jsme v kontaktu s paní učitelkou, posíláme týdenní plány, úkoly a </a:t>
          </a:r>
          <a:r>
            <a:rPr lang="cs-CZ" b="1"/>
            <a:t>máme vždy zpětnou vazbu a určitě dceru tato zpětná vazba motivuje</a:t>
          </a:r>
          <a:r>
            <a:rPr lang="cs-CZ"/>
            <a:t>.“</a:t>
          </a:r>
          <a:endParaRPr lang="en-US"/>
        </a:p>
      </dgm:t>
    </dgm:pt>
    <dgm:pt modelId="{59092017-BE1E-40D8-B336-B19FCBE7DE99}" type="parTrans" cxnId="{DDC56FC7-9073-4490-8191-8719CE463C58}">
      <dgm:prSet/>
      <dgm:spPr/>
      <dgm:t>
        <a:bodyPr/>
        <a:lstStyle/>
        <a:p>
          <a:endParaRPr lang="en-US"/>
        </a:p>
      </dgm:t>
    </dgm:pt>
    <dgm:pt modelId="{7941D027-DF84-497F-A1B8-1E0323C52891}" type="sibTrans" cxnId="{DDC56FC7-9073-4490-8191-8719CE463C58}">
      <dgm:prSet/>
      <dgm:spPr/>
      <dgm:t>
        <a:bodyPr/>
        <a:lstStyle/>
        <a:p>
          <a:endParaRPr lang="en-US"/>
        </a:p>
      </dgm:t>
    </dgm:pt>
    <dgm:pt modelId="{BAE1BBDA-A270-4942-87A8-78096FFF46AB}">
      <dgm:prSet/>
      <dgm:spPr/>
      <dgm:t>
        <a:bodyPr/>
        <a:lstStyle/>
        <a:p>
          <a:r>
            <a:rPr lang="cs-CZ" dirty="0"/>
            <a:t>„Všem učitelům patří </a:t>
          </a:r>
          <a:r>
            <a:rPr lang="cs-CZ" b="1" dirty="0"/>
            <a:t>veliký obdiv a chvála</a:t>
          </a:r>
          <a:r>
            <a:rPr lang="cs-CZ" dirty="0"/>
            <a:t>.“ „Utvrdila jsem se v přesvědčení (které jsem stejně do té doby zastávala), že </a:t>
          </a:r>
          <a:r>
            <a:rPr lang="cs-CZ" b="1" dirty="0"/>
            <a:t>výuka dětí patří odborníkům</a:t>
          </a:r>
          <a:r>
            <a:rPr lang="cs-CZ" dirty="0"/>
            <a:t>.“</a:t>
          </a:r>
          <a:endParaRPr lang="en-US" dirty="0"/>
        </a:p>
      </dgm:t>
    </dgm:pt>
    <dgm:pt modelId="{D335819C-9E87-4BDA-970B-46E1D94A4051}" type="parTrans" cxnId="{2FEBE082-093A-40E2-A216-9FF6061DCBD5}">
      <dgm:prSet/>
      <dgm:spPr/>
      <dgm:t>
        <a:bodyPr/>
        <a:lstStyle/>
        <a:p>
          <a:endParaRPr lang="en-US"/>
        </a:p>
      </dgm:t>
    </dgm:pt>
    <dgm:pt modelId="{27A46739-5FD0-4FB4-ABF2-A624E7CD52FF}" type="sibTrans" cxnId="{2FEBE082-093A-40E2-A216-9FF6061DCBD5}">
      <dgm:prSet/>
      <dgm:spPr/>
      <dgm:t>
        <a:bodyPr/>
        <a:lstStyle/>
        <a:p>
          <a:endParaRPr lang="en-US"/>
        </a:p>
      </dgm:t>
    </dgm:pt>
    <dgm:pt modelId="{0BFE0D86-FA1E-44CF-8507-4721785A0B52}" type="pres">
      <dgm:prSet presAssocID="{5D0D092A-AA4F-4430-86E8-910EA26113F6}" presName="vert0" presStyleCnt="0">
        <dgm:presLayoutVars>
          <dgm:dir/>
          <dgm:animOne val="branch"/>
          <dgm:animLvl val="lvl"/>
        </dgm:presLayoutVars>
      </dgm:prSet>
      <dgm:spPr/>
    </dgm:pt>
    <dgm:pt modelId="{3100C60A-3A0E-41A1-8F71-A8A991C41D0C}" type="pres">
      <dgm:prSet presAssocID="{57345B46-9C22-4E30-89E5-E3C0058910F5}" presName="thickLine" presStyleLbl="alignNode1" presStyleIdx="0" presStyleCnt="5"/>
      <dgm:spPr/>
    </dgm:pt>
    <dgm:pt modelId="{2B4A2ECA-6F61-49C9-891A-5A3DA80CD595}" type="pres">
      <dgm:prSet presAssocID="{57345B46-9C22-4E30-89E5-E3C0058910F5}" presName="horz1" presStyleCnt="0"/>
      <dgm:spPr/>
    </dgm:pt>
    <dgm:pt modelId="{920D954B-8375-4A7F-8978-07723C199CDE}" type="pres">
      <dgm:prSet presAssocID="{57345B46-9C22-4E30-89E5-E3C0058910F5}" presName="tx1" presStyleLbl="revTx" presStyleIdx="0" presStyleCnt="5"/>
      <dgm:spPr/>
    </dgm:pt>
    <dgm:pt modelId="{616A7B75-DDA4-4EFB-84BD-988A9ED6F284}" type="pres">
      <dgm:prSet presAssocID="{57345B46-9C22-4E30-89E5-E3C0058910F5}" presName="vert1" presStyleCnt="0"/>
      <dgm:spPr/>
    </dgm:pt>
    <dgm:pt modelId="{2C7EFB74-3CE6-4F1E-AD67-47EDAD448A9F}" type="pres">
      <dgm:prSet presAssocID="{FAF452B7-B2AE-41C5-99EB-34ABD13E2816}" presName="thickLine" presStyleLbl="alignNode1" presStyleIdx="1" presStyleCnt="5"/>
      <dgm:spPr/>
    </dgm:pt>
    <dgm:pt modelId="{72153102-03E9-4B80-96E1-3AEAD8DAB5C1}" type="pres">
      <dgm:prSet presAssocID="{FAF452B7-B2AE-41C5-99EB-34ABD13E2816}" presName="horz1" presStyleCnt="0"/>
      <dgm:spPr/>
    </dgm:pt>
    <dgm:pt modelId="{AF517E96-D35E-4731-A42F-FA5A3D69DCFD}" type="pres">
      <dgm:prSet presAssocID="{FAF452B7-B2AE-41C5-99EB-34ABD13E2816}" presName="tx1" presStyleLbl="revTx" presStyleIdx="1" presStyleCnt="5"/>
      <dgm:spPr/>
    </dgm:pt>
    <dgm:pt modelId="{E1071A1A-B42F-4FB3-9233-937D481D8EA3}" type="pres">
      <dgm:prSet presAssocID="{FAF452B7-B2AE-41C5-99EB-34ABD13E2816}" presName="vert1" presStyleCnt="0"/>
      <dgm:spPr/>
    </dgm:pt>
    <dgm:pt modelId="{9E346CCE-3C36-4855-A258-E42AA471B929}" type="pres">
      <dgm:prSet presAssocID="{E84A3AE0-4FFA-44B4-9EFE-9BF1E766B555}" presName="thickLine" presStyleLbl="alignNode1" presStyleIdx="2" presStyleCnt="5"/>
      <dgm:spPr/>
    </dgm:pt>
    <dgm:pt modelId="{B374B28B-00A0-4947-83FD-5D564247C282}" type="pres">
      <dgm:prSet presAssocID="{E84A3AE0-4FFA-44B4-9EFE-9BF1E766B555}" presName="horz1" presStyleCnt="0"/>
      <dgm:spPr/>
    </dgm:pt>
    <dgm:pt modelId="{D21436A9-232E-4747-8BB2-410FFF3AB829}" type="pres">
      <dgm:prSet presAssocID="{E84A3AE0-4FFA-44B4-9EFE-9BF1E766B555}" presName="tx1" presStyleLbl="revTx" presStyleIdx="2" presStyleCnt="5"/>
      <dgm:spPr/>
    </dgm:pt>
    <dgm:pt modelId="{9F18C77B-8C06-4309-9C4E-079007EDDF7B}" type="pres">
      <dgm:prSet presAssocID="{E84A3AE0-4FFA-44B4-9EFE-9BF1E766B555}" presName="vert1" presStyleCnt="0"/>
      <dgm:spPr/>
    </dgm:pt>
    <dgm:pt modelId="{89521EFA-56F2-4449-8698-7D9A226FF13C}" type="pres">
      <dgm:prSet presAssocID="{47056418-DC29-4F90-8B03-DB9F79685A8C}" presName="thickLine" presStyleLbl="alignNode1" presStyleIdx="3" presStyleCnt="5"/>
      <dgm:spPr/>
    </dgm:pt>
    <dgm:pt modelId="{7C12AB72-AC13-4AE4-A610-36E30A579AF6}" type="pres">
      <dgm:prSet presAssocID="{47056418-DC29-4F90-8B03-DB9F79685A8C}" presName="horz1" presStyleCnt="0"/>
      <dgm:spPr/>
    </dgm:pt>
    <dgm:pt modelId="{9E529B26-4254-4BC8-869E-F2CB14AECC4D}" type="pres">
      <dgm:prSet presAssocID="{47056418-DC29-4F90-8B03-DB9F79685A8C}" presName="tx1" presStyleLbl="revTx" presStyleIdx="3" presStyleCnt="5"/>
      <dgm:spPr/>
    </dgm:pt>
    <dgm:pt modelId="{5A95AB66-3469-4FCE-A747-FAAEBE1EEB76}" type="pres">
      <dgm:prSet presAssocID="{47056418-DC29-4F90-8B03-DB9F79685A8C}" presName="vert1" presStyleCnt="0"/>
      <dgm:spPr/>
    </dgm:pt>
    <dgm:pt modelId="{CCF69006-7D5C-401B-A052-CB2A0E7F56DA}" type="pres">
      <dgm:prSet presAssocID="{BAE1BBDA-A270-4942-87A8-78096FFF46AB}" presName="thickLine" presStyleLbl="alignNode1" presStyleIdx="4" presStyleCnt="5"/>
      <dgm:spPr/>
    </dgm:pt>
    <dgm:pt modelId="{F6318995-39FE-458E-BEB3-F55FBA8BFC6F}" type="pres">
      <dgm:prSet presAssocID="{BAE1BBDA-A270-4942-87A8-78096FFF46AB}" presName="horz1" presStyleCnt="0"/>
      <dgm:spPr/>
    </dgm:pt>
    <dgm:pt modelId="{B7962B4D-D97D-4DE7-A10F-595AA533F18A}" type="pres">
      <dgm:prSet presAssocID="{BAE1BBDA-A270-4942-87A8-78096FFF46AB}" presName="tx1" presStyleLbl="revTx" presStyleIdx="4" presStyleCnt="5"/>
      <dgm:spPr/>
    </dgm:pt>
    <dgm:pt modelId="{77CAE3EF-FA44-4B18-BA8F-9A426240C02B}" type="pres">
      <dgm:prSet presAssocID="{BAE1BBDA-A270-4942-87A8-78096FFF46AB}" presName="vert1" presStyleCnt="0"/>
      <dgm:spPr/>
    </dgm:pt>
  </dgm:ptLst>
  <dgm:cxnLst>
    <dgm:cxn modelId="{A497C40C-6CCC-4513-900D-95840DDC61EF}" srcId="{5D0D092A-AA4F-4430-86E8-910EA26113F6}" destId="{57345B46-9C22-4E30-89E5-E3C0058910F5}" srcOrd="0" destOrd="0" parTransId="{7F98DBFC-ADCE-470C-BE3A-55D009D75F36}" sibTransId="{1378580A-FBBD-4B74-8E30-EF5E61F7FFFA}"/>
    <dgm:cxn modelId="{2BC49E60-C039-498D-83D4-11C9F4B182D8}" type="presOf" srcId="{5D0D092A-AA4F-4430-86E8-910EA26113F6}" destId="{0BFE0D86-FA1E-44CF-8507-4721785A0B52}" srcOrd="0" destOrd="0" presId="urn:microsoft.com/office/officeart/2008/layout/LinedList"/>
    <dgm:cxn modelId="{91727B6A-4E34-441D-8F3D-5422ABB36681}" type="presOf" srcId="{BAE1BBDA-A270-4942-87A8-78096FFF46AB}" destId="{B7962B4D-D97D-4DE7-A10F-595AA533F18A}" srcOrd="0" destOrd="0" presId="urn:microsoft.com/office/officeart/2008/layout/LinedList"/>
    <dgm:cxn modelId="{2FEBE082-093A-40E2-A216-9FF6061DCBD5}" srcId="{5D0D092A-AA4F-4430-86E8-910EA26113F6}" destId="{BAE1BBDA-A270-4942-87A8-78096FFF46AB}" srcOrd="4" destOrd="0" parTransId="{D335819C-9E87-4BDA-970B-46E1D94A4051}" sibTransId="{27A46739-5FD0-4FB4-ABF2-A624E7CD52FF}"/>
    <dgm:cxn modelId="{308F1D9B-1044-40B3-B7FF-27BC744D46A7}" srcId="{5D0D092A-AA4F-4430-86E8-910EA26113F6}" destId="{E84A3AE0-4FFA-44B4-9EFE-9BF1E766B555}" srcOrd="2" destOrd="0" parTransId="{AB07A949-DCCB-4E9A-9A84-84666CC143C5}" sibTransId="{9E1FC20C-8471-4E3B-8E1F-66303C65A2D3}"/>
    <dgm:cxn modelId="{A70AEAA1-B5C3-48D1-89E9-5B2F4D638B44}" srcId="{5D0D092A-AA4F-4430-86E8-910EA26113F6}" destId="{FAF452B7-B2AE-41C5-99EB-34ABD13E2816}" srcOrd="1" destOrd="0" parTransId="{08A93E99-AA5B-427F-88E3-57EB5AC30B34}" sibTransId="{F8CD6BC8-3DEE-4365-B1AC-64BD68C22314}"/>
    <dgm:cxn modelId="{083F60B7-5A22-4BD1-9003-93DD879B491B}" type="presOf" srcId="{47056418-DC29-4F90-8B03-DB9F79685A8C}" destId="{9E529B26-4254-4BC8-869E-F2CB14AECC4D}" srcOrd="0" destOrd="0" presId="urn:microsoft.com/office/officeart/2008/layout/LinedList"/>
    <dgm:cxn modelId="{DDC56FC7-9073-4490-8191-8719CE463C58}" srcId="{5D0D092A-AA4F-4430-86E8-910EA26113F6}" destId="{47056418-DC29-4F90-8B03-DB9F79685A8C}" srcOrd="3" destOrd="0" parTransId="{59092017-BE1E-40D8-B336-B19FCBE7DE99}" sibTransId="{7941D027-DF84-497F-A1B8-1E0323C52891}"/>
    <dgm:cxn modelId="{27816CD9-7129-4D2A-BADA-445681DEA08B}" type="presOf" srcId="{FAF452B7-B2AE-41C5-99EB-34ABD13E2816}" destId="{AF517E96-D35E-4731-A42F-FA5A3D69DCFD}" srcOrd="0" destOrd="0" presId="urn:microsoft.com/office/officeart/2008/layout/LinedList"/>
    <dgm:cxn modelId="{219D90E0-8C3D-49D9-93B5-7473F725B3F9}" type="presOf" srcId="{57345B46-9C22-4E30-89E5-E3C0058910F5}" destId="{920D954B-8375-4A7F-8978-07723C199CDE}" srcOrd="0" destOrd="0" presId="urn:microsoft.com/office/officeart/2008/layout/LinedList"/>
    <dgm:cxn modelId="{BFBE71E9-7B23-4725-88F3-D60894D85D0D}" type="presOf" srcId="{E84A3AE0-4FFA-44B4-9EFE-9BF1E766B555}" destId="{D21436A9-232E-4747-8BB2-410FFF3AB829}" srcOrd="0" destOrd="0" presId="urn:microsoft.com/office/officeart/2008/layout/LinedList"/>
    <dgm:cxn modelId="{9AC01428-6179-4E9E-B92C-C4BD52ACCB2D}" type="presParOf" srcId="{0BFE0D86-FA1E-44CF-8507-4721785A0B52}" destId="{3100C60A-3A0E-41A1-8F71-A8A991C41D0C}" srcOrd="0" destOrd="0" presId="urn:microsoft.com/office/officeart/2008/layout/LinedList"/>
    <dgm:cxn modelId="{61B74988-2A98-495F-82E3-62D4EE3B9317}" type="presParOf" srcId="{0BFE0D86-FA1E-44CF-8507-4721785A0B52}" destId="{2B4A2ECA-6F61-49C9-891A-5A3DA80CD595}" srcOrd="1" destOrd="0" presId="urn:microsoft.com/office/officeart/2008/layout/LinedList"/>
    <dgm:cxn modelId="{085EF34F-1CDD-489C-A4F4-06ED2AA9A567}" type="presParOf" srcId="{2B4A2ECA-6F61-49C9-891A-5A3DA80CD595}" destId="{920D954B-8375-4A7F-8978-07723C199CDE}" srcOrd="0" destOrd="0" presId="urn:microsoft.com/office/officeart/2008/layout/LinedList"/>
    <dgm:cxn modelId="{DEDC523F-15C2-4299-827F-E4B8B24C15E8}" type="presParOf" srcId="{2B4A2ECA-6F61-49C9-891A-5A3DA80CD595}" destId="{616A7B75-DDA4-4EFB-84BD-988A9ED6F284}" srcOrd="1" destOrd="0" presId="urn:microsoft.com/office/officeart/2008/layout/LinedList"/>
    <dgm:cxn modelId="{0FB50EB9-9041-4EBF-A13A-C9CEC1474F78}" type="presParOf" srcId="{0BFE0D86-FA1E-44CF-8507-4721785A0B52}" destId="{2C7EFB74-3CE6-4F1E-AD67-47EDAD448A9F}" srcOrd="2" destOrd="0" presId="urn:microsoft.com/office/officeart/2008/layout/LinedList"/>
    <dgm:cxn modelId="{16CB1F04-7C0F-4B6C-B75D-351252A5E559}" type="presParOf" srcId="{0BFE0D86-FA1E-44CF-8507-4721785A0B52}" destId="{72153102-03E9-4B80-96E1-3AEAD8DAB5C1}" srcOrd="3" destOrd="0" presId="urn:microsoft.com/office/officeart/2008/layout/LinedList"/>
    <dgm:cxn modelId="{D956B3BB-C3C7-4A03-A81F-0EE7E5DAC7CE}" type="presParOf" srcId="{72153102-03E9-4B80-96E1-3AEAD8DAB5C1}" destId="{AF517E96-D35E-4731-A42F-FA5A3D69DCFD}" srcOrd="0" destOrd="0" presId="urn:microsoft.com/office/officeart/2008/layout/LinedList"/>
    <dgm:cxn modelId="{78C1F8E8-2BE1-462E-8D74-C210B90B8EFE}" type="presParOf" srcId="{72153102-03E9-4B80-96E1-3AEAD8DAB5C1}" destId="{E1071A1A-B42F-4FB3-9233-937D481D8EA3}" srcOrd="1" destOrd="0" presId="urn:microsoft.com/office/officeart/2008/layout/LinedList"/>
    <dgm:cxn modelId="{44B062D1-7EEF-4421-9547-F62C9744A289}" type="presParOf" srcId="{0BFE0D86-FA1E-44CF-8507-4721785A0B52}" destId="{9E346CCE-3C36-4855-A258-E42AA471B929}" srcOrd="4" destOrd="0" presId="urn:microsoft.com/office/officeart/2008/layout/LinedList"/>
    <dgm:cxn modelId="{79AED79F-3CF7-43CA-A52F-B2940CB077D5}" type="presParOf" srcId="{0BFE0D86-FA1E-44CF-8507-4721785A0B52}" destId="{B374B28B-00A0-4947-83FD-5D564247C282}" srcOrd="5" destOrd="0" presId="urn:microsoft.com/office/officeart/2008/layout/LinedList"/>
    <dgm:cxn modelId="{D0DCCC10-B7AD-4C00-BBB3-2C4741C2DC76}" type="presParOf" srcId="{B374B28B-00A0-4947-83FD-5D564247C282}" destId="{D21436A9-232E-4747-8BB2-410FFF3AB829}" srcOrd="0" destOrd="0" presId="urn:microsoft.com/office/officeart/2008/layout/LinedList"/>
    <dgm:cxn modelId="{4CB33075-EE0B-4AC6-BBC6-2F377D582202}" type="presParOf" srcId="{B374B28B-00A0-4947-83FD-5D564247C282}" destId="{9F18C77B-8C06-4309-9C4E-079007EDDF7B}" srcOrd="1" destOrd="0" presId="urn:microsoft.com/office/officeart/2008/layout/LinedList"/>
    <dgm:cxn modelId="{BA794969-ED3C-4AF3-AD3A-B1D5C0D440CA}" type="presParOf" srcId="{0BFE0D86-FA1E-44CF-8507-4721785A0B52}" destId="{89521EFA-56F2-4449-8698-7D9A226FF13C}" srcOrd="6" destOrd="0" presId="urn:microsoft.com/office/officeart/2008/layout/LinedList"/>
    <dgm:cxn modelId="{2266B72B-0B42-4317-83CC-FD4417D373E6}" type="presParOf" srcId="{0BFE0D86-FA1E-44CF-8507-4721785A0B52}" destId="{7C12AB72-AC13-4AE4-A610-36E30A579AF6}" srcOrd="7" destOrd="0" presId="urn:microsoft.com/office/officeart/2008/layout/LinedList"/>
    <dgm:cxn modelId="{635F2AC3-BC25-4C19-BEA5-87096EBDE2C4}" type="presParOf" srcId="{7C12AB72-AC13-4AE4-A610-36E30A579AF6}" destId="{9E529B26-4254-4BC8-869E-F2CB14AECC4D}" srcOrd="0" destOrd="0" presId="urn:microsoft.com/office/officeart/2008/layout/LinedList"/>
    <dgm:cxn modelId="{52DCB70B-E1F4-4C32-BD1E-3902571BF730}" type="presParOf" srcId="{7C12AB72-AC13-4AE4-A610-36E30A579AF6}" destId="{5A95AB66-3469-4FCE-A747-FAAEBE1EEB76}" srcOrd="1" destOrd="0" presId="urn:microsoft.com/office/officeart/2008/layout/LinedList"/>
    <dgm:cxn modelId="{A525F314-38C0-47CF-8BBF-23AAA8C3A4BE}" type="presParOf" srcId="{0BFE0D86-FA1E-44CF-8507-4721785A0B52}" destId="{CCF69006-7D5C-401B-A052-CB2A0E7F56DA}" srcOrd="8" destOrd="0" presId="urn:microsoft.com/office/officeart/2008/layout/LinedList"/>
    <dgm:cxn modelId="{98E33AD2-39AE-4F49-8F41-F1C188B17B4B}" type="presParOf" srcId="{0BFE0D86-FA1E-44CF-8507-4721785A0B52}" destId="{F6318995-39FE-458E-BEB3-F55FBA8BFC6F}" srcOrd="9" destOrd="0" presId="urn:microsoft.com/office/officeart/2008/layout/LinedList"/>
    <dgm:cxn modelId="{D6A62B82-157C-4E34-A51B-58DEC46D7A07}" type="presParOf" srcId="{F6318995-39FE-458E-BEB3-F55FBA8BFC6F}" destId="{B7962B4D-D97D-4DE7-A10F-595AA533F18A}" srcOrd="0" destOrd="0" presId="urn:microsoft.com/office/officeart/2008/layout/LinedList"/>
    <dgm:cxn modelId="{72C9D15B-00BE-49D7-808D-96645D6FCB8A}" type="presParOf" srcId="{F6318995-39FE-458E-BEB3-F55FBA8BFC6F}" destId="{77CAE3EF-FA44-4B18-BA8F-9A426240C02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00C60A-3A0E-41A1-8F71-A8A991C41D0C}">
      <dsp:nvSpPr>
        <dsp:cNvPr id="0" name=""/>
        <dsp:cNvSpPr/>
      </dsp:nvSpPr>
      <dsp:spPr>
        <a:xfrm>
          <a:off x="0" y="701"/>
          <a:ext cx="695487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0D954B-8375-4A7F-8978-07723C199CDE}">
      <dsp:nvSpPr>
        <dsp:cNvPr id="0" name=""/>
        <dsp:cNvSpPr/>
      </dsp:nvSpPr>
      <dsp:spPr>
        <a:xfrm>
          <a:off x="0" y="701"/>
          <a:ext cx="6954871" cy="1148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/>
            <a:t>„Týdenní prodleva v hodnocení je příliš dlouhá </a:t>
          </a:r>
          <a:r>
            <a:rPr lang="cs-CZ" sz="2300" kern="1200"/>
            <a:t>a dcera již není schopná si vybavit, co dělala za úkoly.“</a:t>
          </a:r>
          <a:endParaRPr lang="en-US" sz="2300" kern="1200"/>
        </a:p>
      </dsp:txBody>
      <dsp:txXfrm>
        <a:off x="0" y="701"/>
        <a:ext cx="6954871" cy="1148556"/>
      </dsp:txXfrm>
    </dsp:sp>
    <dsp:sp modelId="{2C7EFB74-3CE6-4F1E-AD67-47EDAD448A9F}">
      <dsp:nvSpPr>
        <dsp:cNvPr id="0" name=""/>
        <dsp:cNvSpPr/>
      </dsp:nvSpPr>
      <dsp:spPr>
        <a:xfrm>
          <a:off x="0" y="1149257"/>
          <a:ext cx="695487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517E96-D35E-4731-A42F-FA5A3D69DCFD}">
      <dsp:nvSpPr>
        <dsp:cNvPr id="0" name=""/>
        <dsp:cNvSpPr/>
      </dsp:nvSpPr>
      <dsp:spPr>
        <a:xfrm>
          <a:off x="0" y="1149257"/>
          <a:ext cx="6954871" cy="1148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„Zpětná vazba učitele je určitě motivují, bohužel zdaleka </a:t>
          </a:r>
          <a:r>
            <a:rPr lang="cs-CZ" sz="2300" b="1" kern="1200" dirty="0"/>
            <a:t>ne všichni vyučující ji poskytují.</a:t>
          </a:r>
          <a:r>
            <a:rPr lang="cs-CZ" sz="2300" kern="1200" dirty="0"/>
            <a:t>“</a:t>
          </a:r>
          <a:endParaRPr lang="en-US" sz="2300" kern="1200" dirty="0"/>
        </a:p>
      </dsp:txBody>
      <dsp:txXfrm>
        <a:off x="0" y="1149257"/>
        <a:ext cx="6954871" cy="1148556"/>
      </dsp:txXfrm>
    </dsp:sp>
    <dsp:sp modelId="{9E346CCE-3C36-4855-A258-E42AA471B929}">
      <dsp:nvSpPr>
        <dsp:cNvPr id="0" name=""/>
        <dsp:cNvSpPr/>
      </dsp:nvSpPr>
      <dsp:spPr>
        <a:xfrm>
          <a:off x="0" y="2297813"/>
          <a:ext cx="695487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1436A9-232E-4747-8BB2-410FFF3AB829}">
      <dsp:nvSpPr>
        <dsp:cNvPr id="0" name=""/>
        <dsp:cNvSpPr/>
      </dsp:nvSpPr>
      <dsp:spPr>
        <a:xfrm>
          <a:off x="0" y="2297813"/>
          <a:ext cx="6954871" cy="1148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„Pro Jana to byl hlavní hnací motor. </a:t>
          </a:r>
          <a:r>
            <a:rPr lang="cs-CZ" sz="2300" b="1" kern="1200" dirty="0"/>
            <a:t>Jakmile učitelé napsali, že jsou s prací spokojeni, měl velkou radost</a:t>
          </a:r>
          <a:r>
            <a:rPr lang="cs-CZ" sz="2300" kern="1200" dirty="0"/>
            <a:t>. Až pro mě překvapivě velkou, což i mě velmi těšilo.“</a:t>
          </a:r>
          <a:endParaRPr lang="en-US" sz="2300" kern="1200" dirty="0"/>
        </a:p>
      </dsp:txBody>
      <dsp:txXfrm>
        <a:off x="0" y="2297813"/>
        <a:ext cx="6954871" cy="1148556"/>
      </dsp:txXfrm>
    </dsp:sp>
    <dsp:sp modelId="{89521EFA-56F2-4449-8698-7D9A226FF13C}">
      <dsp:nvSpPr>
        <dsp:cNvPr id="0" name=""/>
        <dsp:cNvSpPr/>
      </dsp:nvSpPr>
      <dsp:spPr>
        <a:xfrm>
          <a:off x="0" y="3446369"/>
          <a:ext cx="6954871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529B26-4254-4BC8-869E-F2CB14AECC4D}">
      <dsp:nvSpPr>
        <dsp:cNvPr id="0" name=""/>
        <dsp:cNvSpPr/>
      </dsp:nvSpPr>
      <dsp:spPr>
        <a:xfrm>
          <a:off x="0" y="3446369"/>
          <a:ext cx="6954871" cy="1148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„Jsme v kontaktu s paní učitelkou, posíláme týdenní plány, úkoly a </a:t>
          </a:r>
          <a:r>
            <a:rPr lang="cs-CZ" sz="2300" b="1" kern="1200"/>
            <a:t>máme vždy zpětnou vazbu a určitě dceru tato zpětná vazba motivuje</a:t>
          </a:r>
          <a:r>
            <a:rPr lang="cs-CZ" sz="2300" kern="1200"/>
            <a:t>.“</a:t>
          </a:r>
          <a:endParaRPr lang="en-US" sz="2300" kern="1200"/>
        </a:p>
      </dsp:txBody>
      <dsp:txXfrm>
        <a:off x="0" y="3446369"/>
        <a:ext cx="6954871" cy="1148556"/>
      </dsp:txXfrm>
    </dsp:sp>
    <dsp:sp modelId="{CCF69006-7D5C-401B-A052-CB2A0E7F56DA}">
      <dsp:nvSpPr>
        <dsp:cNvPr id="0" name=""/>
        <dsp:cNvSpPr/>
      </dsp:nvSpPr>
      <dsp:spPr>
        <a:xfrm>
          <a:off x="0" y="4594925"/>
          <a:ext cx="695487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962B4D-D97D-4DE7-A10F-595AA533F18A}">
      <dsp:nvSpPr>
        <dsp:cNvPr id="0" name=""/>
        <dsp:cNvSpPr/>
      </dsp:nvSpPr>
      <dsp:spPr>
        <a:xfrm>
          <a:off x="0" y="4594925"/>
          <a:ext cx="6954871" cy="1148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„Všem učitelům patří </a:t>
          </a:r>
          <a:r>
            <a:rPr lang="cs-CZ" sz="2300" b="1" kern="1200" dirty="0"/>
            <a:t>veliký obdiv a chvála</a:t>
          </a:r>
          <a:r>
            <a:rPr lang="cs-CZ" sz="2300" kern="1200" dirty="0"/>
            <a:t>.“ „Utvrdila jsem se v přesvědčení (které jsem stejně do té doby zastávala), že </a:t>
          </a:r>
          <a:r>
            <a:rPr lang="cs-CZ" sz="2300" b="1" kern="1200" dirty="0"/>
            <a:t>výuka dětí patří odborníkům</a:t>
          </a:r>
          <a:r>
            <a:rPr lang="cs-CZ" sz="2300" kern="1200" dirty="0"/>
            <a:t>.“</a:t>
          </a:r>
          <a:endParaRPr lang="en-US" sz="2300" kern="1200" dirty="0"/>
        </a:p>
      </dsp:txBody>
      <dsp:txXfrm>
        <a:off x="0" y="4594925"/>
        <a:ext cx="6954871" cy="11485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10A5-3826-4FFB-BD44-B4BBEA60A32F}" type="datetimeFigureOut">
              <a:rPr lang="cs-CZ" smtClean="0"/>
              <a:t>28.06.2020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324-AFBB-45C2-9198-569D312E91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624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10A5-3826-4FFB-BD44-B4BBEA60A32F}" type="datetimeFigureOut">
              <a:rPr lang="cs-CZ" smtClean="0"/>
              <a:t>28.06.2020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324-AFBB-45C2-9198-569D312E91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397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10A5-3826-4FFB-BD44-B4BBEA60A32F}" type="datetimeFigureOut">
              <a:rPr lang="cs-CZ" smtClean="0"/>
              <a:t>28.06.2020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324-AFBB-45C2-9198-569D312E91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676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10A5-3826-4FFB-BD44-B4BBEA60A32F}" type="datetimeFigureOut">
              <a:rPr lang="cs-CZ" smtClean="0"/>
              <a:t>28.06.2020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324-AFBB-45C2-9198-569D312E91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367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10A5-3826-4FFB-BD44-B4BBEA60A32F}" type="datetimeFigureOut">
              <a:rPr lang="cs-CZ" smtClean="0"/>
              <a:t>28.06.2020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324-AFBB-45C2-9198-569D312E91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720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10A5-3826-4FFB-BD44-B4BBEA60A32F}" type="datetimeFigureOut">
              <a:rPr lang="cs-CZ" smtClean="0"/>
              <a:t>28.06.2020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324-AFBB-45C2-9198-569D312E91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509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10A5-3826-4FFB-BD44-B4BBEA60A32F}" type="datetimeFigureOut">
              <a:rPr lang="cs-CZ" smtClean="0"/>
              <a:t>28.06.2020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324-AFBB-45C2-9198-569D312E91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981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10A5-3826-4FFB-BD44-B4BBEA60A32F}" type="datetimeFigureOut">
              <a:rPr lang="cs-CZ" smtClean="0"/>
              <a:t>28.06.2020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324-AFBB-45C2-9198-569D312E91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6568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10A5-3826-4FFB-BD44-B4BBEA60A32F}" type="datetimeFigureOut">
              <a:rPr lang="cs-CZ" smtClean="0"/>
              <a:t>28.06.2020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324-AFBB-45C2-9198-569D312E91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733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10A5-3826-4FFB-BD44-B4BBEA60A32F}" type="datetimeFigureOut">
              <a:rPr lang="cs-CZ" smtClean="0"/>
              <a:t>28.06.2020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8756324-AFBB-45C2-9198-569D312E91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45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10A5-3826-4FFB-BD44-B4BBEA60A32F}" type="datetimeFigureOut">
              <a:rPr lang="cs-CZ" smtClean="0"/>
              <a:t>28.06.2020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324-AFBB-45C2-9198-569D312E91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09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10A5-3826-4FFB-BD44-B4BBEA60A32F}" type="datetimeFigureOut">
              <a:rPr lang="cs-CZ" smtClean="0"/>
              <a:t>28.06.2020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324-AFBB-45C2-9198-569D312E91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685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10A5-3826-4FFB-BD44-B4BBEA60A32F}" type="datetimeFigureOut">
              <a:rPr lang="cs-CZ" smtClean="0"/>
              <a:t>28.06.2020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324-AFBB-45C2-9198-569D312E91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692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10A5-3826-4FFB-BD44-B4BBEA60A32F}" type="datetimeFigureOut">
              <a:rPr lang="cs-CZ" smtClean="0"/>
              <a:t>28.06.2020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324-AFBB-45C2-9198-569D312E91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58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10A5-3826-4FFB-BD44-B4BBEA60A32F}" type="datetimeFigureOut">
              <a:rPr lang="cs-CZ" smtClean="0"/>
              <a:t>28.06.2020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324-AFBB-45C2-9198-569D312E91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565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10A5-3826-4FFB-BD44-B4BBEA60A32F}" type="datetimeFigureOut">
              <a:rPr lang="cs-CZ" smtClean="0"/>
              <a:t>28.06.2020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324-AFBB-45C2-9198-569D312E91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695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10A5-3826-4FFB-BD44-B4BBEA60A32F}" type="datetimeFigureOut">
              <a:rPr lang="cs-CZ" smtClean="0"/>
              <a:t>28.06.2020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6324-AFBB-45C2-9198-569D312E91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184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43B10A5-3826-4FFB-BD44-B4BBEA60A32F}" type="datetimeFigureOut">
              <a:rPr lang="cs-CZ" smtClean="0"/>
              <a:t>28.06.2020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8756324-AFBB-45C2-9198-569D312E91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33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CF9885-1640-457B-908A-68E552EF9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1481665"/>
          </a:xfrm>
        </p:spPr>
        <p:txBody>
          <a:bodyPr>
            <a:normAutofit fontScale="90000"/>
          </a:bodyPr>
          <a:lstStyle/>
          <a:p>
            <a:r>
              <a:rPr lang="cs-CZ" dirty="0"/>
              <a:t>PRVNÍ ANALÝZA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DC9F09F-818A-4294-B641-10BB01CF6D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377" y="2256817"/>
            <a:ext cx="6987645" cy="4357992"/>
          </a:xfrm>
        </p:spPr>
        <p:txBody>
          <a:bodyPr>
            <a:normAutofit/>
          </a:bodyPr>
          <a:lstStyle/>
          <a:p>
            <a:r>
              <a:rPr lang="cs-CZ" sz="3200" dirty="0"/>
              <a:t>SROVNÁNÍ DOTAZNÍKU</a:t>
            </a:r>
          </a:p>
          <a:p>
            <a:r>
              <a:rPr lang="cs-CZ" sz="3200" dirty="0"/>
              <a:t>VÝUKA NA DÁLKU</a:t>
            </a:r>
          </a:p>
          <a:p>
            <a:r>
              <a:rPr lang="cs-CZ" sz="3200" dirty="0"/>
              <a:t>duben, červen</a:t>
            </a:r>
          </a:p>
          <a:p>
            <a:endParaRPr lang="cs-CZ" dirty="0"/>
          </a:p>
          <a:p>
            <a:r>
              <a:rPr lang="cs-CZ" dirty="0"/>
              <a:t>Mgr. Anežka </a:t>
            </a:r>
            <a:r>
              <a:rPr lang="cs-CZ" dirty="0" err="1"/>
              <a:t>Peregrinová</a:t>
            </a:r>
            <a:endParaRPr lang="cs-CZ"/>
          </a:p>
          <a:p>
            <a:r>
              <a:rPr lang="cs-CZ"/>
              <a:t>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6669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3FF347-0767-4279-AC9D-12D56967E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0498" y="209145"/>
            <a:ext cx="10018713" cy="1752599"/>
          </a:xfrm>
        </p:spPr>
        <p:txBody>
          <a:bodyPr>
            <a:normAutofit/>
          </a:bodyPr>
          <a:lstStyle/>
          <a:p>
            <a:r>
              <a:rPr lang="cs-CZ" sz="3200" b="1" u="sng" dirty="0"/>
              <a:t>Otázka: </a:t>
            </a:r>
            <a:r>
              <a:rPr lang="cs-CZ" sz="3200" dirty="0"/>
              <a:t>Je pro Vás jako pro rodiče tato forma zadávání úkolů přehledná?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20BB770E-5FB1-4CD5-88BC-A60DA94CCF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37753" y="1981344"/>
            <a:ext cx="8790036" cy="224184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ECA262A-4097-40CE-84B2-A08602AB1C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90"/>
          <a:stretch/>
        </p:blipFill>
        <p:spPr>
          <a:xfrm>
            <a:off x="2937751" y="4319082"/>
            <a:ext cx="8790037" cy="2329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505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9B64CF0-0853-4C66-B2A2-635FBA670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cs-CZ" sz="3200" b="1" u="sng" dirty="0">
                <a:solidFill>
                  <a:srgbClr val="FFFFFF"/>
                </a:solidFill>
              </a:rPr>
              <a:t>Reakce na otázku:</a:t>
            </a:r>
            <a:br>
              <a:rPr lang="cs-CZ" sz="3200" b="1" u="sng" dirty="0">
                <a:solidFill>
                  <a:srgbClr val="FFFFFF"/>
                </a:solidFill>
              </a:rPr>
            </a:br>
            <a:br>
              <a:rPr lang="cs-CZ" sz="3200" b="1" u="sng" dirty="0">
                <a:solidFill>
                  <a:srgbClr val="FFFFFF"/>
                </a:solidFill>
              </a:rPr>
            </a:br>
            <a:r>
              <a:rPr lang="cs-CZ" sz="3200" dirty="0">
                <a:solidFill>
                  <a:srgbClr val="FFFFFF"/>
                </a:solidFill>
              </a:rPr>
              <a:t>Je pro Vás jako pro rodiče tato forma zadávání úkolů přehledná?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055135-A26F-4B6C-962A-171684D7E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911" y="157162"/>
            <a:ext cx="6942144" cy="657437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sz="2000" dirty="0"/>
              <a:t>„</a:t>
            </a:r>
            <a:r>
              <a:rPr lang="cs-CZ" sz="2000" b="1" dirty="0"/>
              <a:t>Navrhoval bych spíše zrušení výuky úplně</a:t>
            </a:r>
            <a:r>
              <a:rPr lang="cs-CZ" sz="2000" dirty="0"/>
              <a:t> a </a:t>
            </a:r>
            <a:r>
              <a:rPr lang="cs-CZ" sz="2000" b="1" dirty="0"/>
              <a:t>nezatěžování dětí a rodičů </a:t>
            </a:r>
            <a:r>
              <a:rPr lang="cs-CZ" sz="2000" dirty="0"/>
              <a:t>a </a:t>
            </a:r>
            <a:r>
              <a:rPr lang="cs-CZ" sz="2000" b="1" dirty="0"/>
              <a:t>eliminovat tak stres</a:t>
            </a:r>
            <a:r>
              <a:rPr lang="cs-CZ" sz="2000" dirty="0"/>
              <a:t>, a neprobrané učivo zařadit do dalšího ročníku včetně možnosti mimořádně rozložit školní povinnou docházku do 10-ti let. Chápu, že je to nad rámec školy a možná tohoto dotazníku a je nutno toto řešit zákonem, avšak bez vyjádření názoru a i součinnosti odborných kruhů s veřejností lze těžko něco konstruktivně změnit.“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„Jak jsem již navrhovala, </a:t>
            </a:r>
            <a:r>
              <a:rPr lang="cs-CZ" sz="2000" b="1" dirty="0"/>
              <a:t>bylo by určitě pro děti přínosné, kdyby zadávání úkolů bylo co nejstručnější a přehlednější</a:t>
            </a:r>
            <a:r>
              <a:rPr lang="cs-CZ" sz="2000" dirty="0"/>
              <a:t>. Vůbec </a:t>
            </a:r>
            <a:r>
              <a:rPr lang="cs-CZ" sz="2000" b="1" dirty="0"/>
              <a:t>nejlepší by byl denní rozvrh </a:t>
            </a:r>
            <a:r>
              <a:rPr lang="cs-CZ" sz="2000" dirty="0"/>
              <a:t>s jasným zadáním úkolů na každou hodinu, ale nevím, jestli je v tuto chvíli taková úprava vůbec ještě možná. </a:t>
            </a:r>
            <a:br>
              <a:rPr lang="cs-CZ" sz="2000" dirty="0"/>
            </a:br>
            <a:r>
              <a:rPr lang="cs-CZ" sz="2000" dirty="0"/>
              <a:t>Určitě by bylo příjemné </a:t>
            </a:r>
            <a:r>
              <a:rPr lang="cs-CZ" sz="2000" b="1" dirty="0"/>
              <a:t>i více online hodin</a:t>
            </a:r>
            <a:r>
              <a:rPr lang="cs-CZ" sz="2000" dirty="0"/>
              <a:t>, při kterých by děti společně s vyučujícím úkoly vypracovávaly a nešlo by tedy o čisté samostudium, které zaměstnává z velké části i rodiče.“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„Bohužel na </a:t>
            </a:r>
            <a:r>
              <a:rPr lang="cs-CZ" sz="2000" b="1" dirty="0"/>
              <a:t>stránkách školy není zadání</a:t>
            </a:r>
            <a:r>
              <a:rPr lang="cs-CZ" sz="2000" dirty="0"/>
              <a:t> a proto </a:t>
            </a:r>
            <a:r>
              <a:rPr lang="cs-CZ" sz="2000" b="1" dirty="0"/>
              <a:t>si ho v práci nemohu najít</a:t>
            </a:r>
            <a:r>
              <a:rPr lang="cs-CZ" sz="2000" dirty="0"/>
              <a:t>, do </a:t>
            </a:r>
            <a:r>
              <a:rPr lang="cs-CZ" sz="2000" dirty="0" err="1"/>
              <a:t>Teams</a:t>
            </a:r>
            <a:r>
              <a:rPr lang="cs-CZ" sz="2000" dirty="0"/>
              <a:t> má přístup pouze dcera</a:t>
            </a:r>
            <a:r>
              <a:rPr lang="cs-CZ" sz="2000" b="1" dirty="0"/>
              <a:t>. Nemáme žádnou zpětnou vazbu </a:t>
            </a:r>
            <a:r>
              <a:rPr lang="cs-CZ" sz="2000" dirty="0"/>
              <a:t>o odevzdaných úkolech a </a:t>
            </a:r>
            <a:r>
              <a:rPr lang="cs-CZ" sz="2000" b="1" dirty="0"/>
              <a:t>vůbec žádné známky</a:t>
            </a:r>
            <a:r>
              <a:rPr lang="cs-CZ" sz="2000" dirty="0"/>
              <a:t>.“</a:t>
            </a:r>
          </a:p>
          <a:p>
            <a:pPr>
              <a:lnSpc>
                <a:spcPct val="90000"/>
              </a:lnSpc>
            </a:pPr>
            <a:r>
              <a:rPr lang="cs-CZ" dirty="0"/>
              <a:t>Rodiče nerozumí zadání v: </a:t>
            </a:r>
            <a:r>
              <a:rPr lang="cs-CZ" dirty="0" err="1"/>
              <a:t>Ma</a:t>
            </a:r>
            <a:r>
              <a:rPr lang="cs-CZ" dirty="0"/>
              <a:t>, Aj, D, F, Ch a MS </a:t>
            </a:r>
            <a:r>
              <a:rPr lang="cs-CZ" dirty="0" err="1"/>
              <a:t>Teams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sz="2600" b="1" i="1" dirty="0"/>
              <a:t>Velice se mi líbí jak je výuka zadávána v jednotlivých předmětech. Jak jsem již řekla je to přehledné a snadno dohledatelné.</a:t>
            </a:r>
            <a:endParaRPr lang="cs-CZ" sz="2200" b="1" i="1" dirty="0"/>
          </a:p>
        </p:txBody>
      </p:sp>
    </p:spTree>
    <p:extLst>
      <p:ext uri="{BB962C8B-B14F-4D97-AF65-F5344CB8AC3E}">
        <p14:creationId xmlns:p14="http://schemas.microsoft.com/office/powerpoint/2010/main" val="7245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3909A2-48BC-4B2D-8DFE-5F52FD8E5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663" y="128399"/>
            <a:ext cx="10018713" cy="1752599"/>
          </a:xfrm>
        </p:spPr>
        <p:txBody>
          <a:bodyPr>
            <a:normAutofit/>
          </a:bodyPr>
          <a:lstStyle/>
          <a:p>
            <a:r>
              <a:rPr lang="cs-CZ" sz="3600" b="1" u="sng" dirty="0"/>
              <a:t>Otázka: </a:t>
            </a:r>
            <a:r>
              <a:rPr lang="cs-CZ" sz="3600" dirty="0"/>
              <a:t>Je pro Vás jako pro rodiče tato forma zadávání úkolů dobře </a:t>
            </a:r>
            <a:r>
              <a:rPr lang="cs-CZ" sz="3600" i="1" dirty="0"/>
              <a:t>kontrolovatelná</a:t>
            </a:r>
            <a:r>
              <a:rPr lang="cs-CZ" sz="3600" dirty="0"/>
              <a:t>?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89768DF1-74C2-47A9-94B1-EA9684BC4B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6208" y="2162117"/>
            <a:ext cx="9037837" cy="225748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ECD8EEF3-9942-42E3-8E39-25A1ABF39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208" y="4503906"/>
            <a:ext cx="9037837" cy="222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520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3E5F2-2848-4183-A9EE-A74C35CD8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685" y="104840"/>
            <a:ext cx="10018713" cy="1529407"/>
          </a:xfrm>
        </p:spPr>
        <p:txBody>
          <a:bodyPr>
            <a:normAutofit/>
          </a:bodyPr>
          <a:lstStyle/>
          <a:p>
            <a:r>
              <a:rPr lang="cs-CZ" sz="3600" b="1" u="sng" dirty="0"/>
              <a:t>Otázka</a:t>
            </a:r>
            <a:r>
              <a:rPr lang="cs-CZ" sz="3600" dirty="0"/>
              <a:t>: Jakou </a:t>
            </a:r>
            <a:r>
              <a:rPr lang="cs-CZ" sz="3600" i="1" dirty="0"/>
              <a:t>roli</a:t>
            </a:r>
            <a:r>
              <a:rPr lang="cs-CZ" sz="3600" dirty="0"/>
              <a:t> máte vy rodiče v rámci domácího učení svého dítěte?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914CEBA9-2845-4197-BA87-A21AFABC29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52666" y="1852460"/>
            <a:ext cx="9214847" cy="2416899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A2069BA-9649-4BA9-A8F8-57FD493464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2666" y="4419602"/>
            <a:ext cx="9214847" cy="233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39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35A463-B153-43D4-9BA5-EF4F8E8C3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751" y="116732"/>
            <a:ext cx="10018713" cy="1752599"/>
          </a:xfrm>
        </p:spPr>
        <p:txBody>
          <a:bodyPr>
            <a:normAutofit/>
          </a:bodyPr>
          <a:lstStyle/>
          <a:p>
            <a:r>
              <a:rPr lang="cs-CZ" sz="3200" b="1" u="sng" dirty="0"/>
              <a:t>Otázka</a:t>
            </a:r>
            <a:r>
              <a:rPr lang="cs-CZ" sz="3200" dirty="0"/>
              <a:t>: </a:t>
            </a:r>
            <a:r>
              <a:rPr lang="cs-CZ" sz="3200" i="1" dirty="0"/>
              <a:t>Kolik času</a:t>
            </a:r>
            <a:r>
              <a:rPr lang="cs-CZ" sz="3200" dirty="0"/>
              <a:t> jako rodič strávíte v průměru denně dopomocí dítěti s domácí přípravou do školy?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F24D2070-B9BB-48BF-ADF5-96FC16BBA5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/>
          <a:stretch/>
        </p:blipFill>
        <p:spPr>
          <a:xfrm>
            <a:off x="2698006" y="1753853"/>
            <a:ext cx="8965457" cy="241751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54B71F80-0803-4C42-91A9-C19F8812A9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8007" y="4293473"/>
            <a:ext cx="8965457" cy="2447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195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AC509A8-E0AD-4D31-9507-1307D21CD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cs-CZ" sz="2500" b="1" u="sng" dirty="0">
                <a:solidFill>
                  <a:srgbClr val="FFFFFF"/>
                </a:solidFill>
              </a:rPr>
              <a:t>Reakce na téma</a:t>
            </a:r>
            <a:r>
              <a:rPr lang="cs-CZ" sz="2500" b="1" dirty="0">
                <a:solidFill>
                  <a:srgbClr val="FFFFFF"/>
                </a:solidFill>
              </a:rPr>
              <a:t>:</a:t>
            </a:r>
            <a:br>
              <a:rPr lang="cs-CZ" sz="2500" b="1" dirty="0">
                <a:solidFill>
                  <a:srgbClr val="FFFFFF"/>
                </a:solidFill>
              </a:rPr>
            </a:br>
            <a:br>
              <a:rPr lang="cs-CZ" sz="2500" b="1" dirty="0">
                <a:solidFill>
                  <a:srgbClr val="FFFFFF"/>
                </a:solidFill>
              </a:rPr>
            </a:br>
            <a:r>
              <a:rPr lang="cs-CZ" sz="2500" dirty="0">
                <a:solidFill>
                  <a:srgbClr val="FFFFFF"/>
                </a:solidFill>
              </a:rPr>
              <a:t>kontrolovatelnost, role a míra zapojení rodičů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29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0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31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2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3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4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57A7F1-81E7-48F8-ADA6-5423C2E64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9998" y="272374"/>
            <a:ext cx="7228292" cy="6157609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1800" dirty="0"/>
              <a:t>Souvisí s mírou samostatnosti, odpovědnosti, motivaci a plánování žáků i rodičů (domácí péče x zaměstnání).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„Přiznám se, že vesměs </a:t>
            </a:r>
            <a:r>
              <a:rPr lang="cs-CZ" sz="1800" b="1" dirty="0"/>
              <a:t>nechávám odpovědnost na dítěti, pouze se ptám</a:t>
            </a:r>
            <a:r>
              <a:rPr lang="cs-CZ" sz="1800" dirty="0"/>
              <a:t>, zda je vše v pořádku, ale nekontroluji, zda a jak splnil jednotlivé úkoly.“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„Líbí se nám jednotné zadávání napříč celou školou.“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„Mám lepší přehled než při běžné, prezenční výuce.“ x „</a:t>
            </a:r>
            <a:r>
              <a:rPr lang="pl-PL" sz="1800" dirty="0"/>
              <a:t>Já se moc neorientuji, musí mi pomoci syn.” x  „</a:t>
            </a:r>
            <a:r>
              <a:rPr lang="pl-PL" sz="1800" b="1" dirty="0"/>
              <a:t>Nemáme přístup do Teams</a:t>
            </a:r>
            <a:r>
              <a:rPr lang="pl-PL" sz="1800" dirty="0"/>
              <a:t>, tudíž nemůžeme kontrolovat úkoly.”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„Vzhledem k tomu, že dítě odevzdává úkoly přes svůj účet, popřípadě přes MS </a:t>
            </a:r>
            <a:r>
              <a:rPr lang="cs-CZ" sz="1800" dirty="0" err="1"/>
              <a:t>Teams</a:t>
            </a:r>
            <a:r>
              <a:rPr lang="cs-CZ" sz="1800" dirty="0"/>
              <a:t> a z pozice rodiče mu nechceme vstupovat na účet, </a:t>
            </a:r>
            <a:r>
              <a:rPr lang="cs-CZ" sz="1800" b="1" dirty="0"/>
              <a:t>informaci o splnění, či nesplnění úkolu máme pouze přes klasifikaci na škole on-line</a:t>
            </a:r>
            <a:r>
              <a:rPr lang="cs-CZ" sz="1800" dirty="0"/>
              <a:t>, což mám mnohdy větší prodlevu, což chápeme, jelikož distanční forma musí klást mnohem větší nároky na učitele při kontrole úkolů a musí to být značně časově náročné. Jak vyřešit nás však nenapadá... „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„</a:t>
            </a:r>
            <a:r>
              <a:rPr lang="cs-CZ" sz="1800" b="1" dirty="0"/>
              <a:t>Necháváme prostor pro syna </a:t>
            </a:r>
            <a:r>
              <a:rPr lang="cs-CZ" sz="1800" dirty="0"/>
              <a:t>- tuto formu výuky bereme jako velký krok k tomu, aby si samostatně organizoval práci a zodpovědně ke škole přistoupil - </a:t>
            </a:r>
            <a:r>
              <a:rPr lang="cs-CZ" sz="1800" b="1" dirty="0"/>
              <a:t>pokud by byl problém, doufáme, že by nás vyučující zkontaktovali</a:t>
            </a:r>
            <a:r>
              <a:rPr lang="cs-CZ" sz="1800" dirty="0"/>
              <a:t>.“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„Opakuji se, ale pro rodiče je kontrola úkolů,  byť i ne každodenní, poměrně dosti náročná práce. </a:t>
            </a:r>
            <a:r>
              <a:rPr lang="cs-CZ" sz="1800" b="1" dirty="0"/>
              <a:t>Rodiče mají svá zaměstnání, domácí povinnosti, nemohou plnohodnotně suplovat práci pedagogů</a:t>
            </a:r>
            <a:r>
              <a:rPr lang="cs-CZ" sz="1800" dirty="0"/>
              <a:t>.(8.r.)“ </a:t>
            </a:r>
          </a:p>
        </p:txBody>
      </p:sp>
    </p:spTree>
    <p:extLst>
      <p:ext uri="{BB962C8B-B14F-4D97-AF65-F5344CB8AC3E}">
        <p14:creationId xmlns:p14="http://schemas.microsoft.com/office/powerpoint/2010/main" val="300558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FCA277-E7DC-452C-88CB-9E6F73F34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9128" y="238328"/>
            <a:ext cx="10018713" cy="1448545"/>
          </a:xfrm>
        </p:spPr>
        <p:txBody>
          <a:bodyPr>
            <a:normAutofit/>
          </a:bodyPr>
          <a:lstStyle/>
          <a:p>
            <a:r>
              <a:rPr lang="cs-CZ" sz="3200" b="1" u="sng" dirty="0"/>
              <a:t>Otázka</a:t>
            </a:r>
            <a:r>
              <a:rPr lang="cs-CZ" sz="3200" dirty="0"/>
              <a:t>: Máte aktuálně takové technické vybavení, které umožní Vašemu dítěti online výuku na dálku?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B0B6E6E-722D-4CE3-B9B6-3962D0A883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3965" y="1812077"/>
            <a:ext cx="9053876" cy="248232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1095A06-0CEC-42E6-96D0-715FF23A94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3965" y="4419603"/>
            <a:ext cx="9053876" cy="230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731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47280D-9DF4-4EC0-870E-F5799F7AD3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 37">
            <a:extLst>
              <a:ext uri="{FF2B5EF4-FFF2-40B4-BE49-F238E27FC236}">
                <a16:creationId xmlns:a16="http://schemas.microsoft.com/office/drawing/2014/main" id="{7ED3A13C-2CCC-4715-A54F-87795E0CE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" y="2"/>
            <a:ext cx="8005382" cy="6857999"/>
          </a:xfrm>
          <a:custGeom>
            <a:avLst/>
            <a:gdLst>
              <a:gd name="connsiteX0" fmla="*/ 0 w 8005382"/>
              <a:gd name="connsiteY0" fmla="*/ 0 h 6857999"/>
              <a:gd name="connsiteX1" fmla="*/ 7723450 w 8005382"/>
              <a:gd name="connsiteY1" fmla="*/ 0 h 6857999"/>
              <a:gd name="connsiteX2" fmla="*/ 6859850 w 8005382"/>
              <a:gd name="connsiteY2" fmla="*/ 5223932 h 6857999"/>
              <a:gd name="connsiteX3" fmla="*/ 8005382 w 8005382"/>
              <a:gd name="connsiteY3" fmla="*/ 6857999 h 6857999"/>
              <a:gd name="connsiteX4" fmla="*/ 0 w 8005382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05382" h="6857999">
                <a:moveTo>
                  <a:pt x="0" y="0"/>
                </a:moveTo>
                <a:lnTo>
                  <a:pt x="7723450" y="0"/>
                </a:lnTo>
                <a:lnTo>
                  <a:pt x="6859850" y="5223932"/>
                </a:lnTo>
                <a:lnTo>
                  <a:pt x="8005382" y="6857999"/>
                </a:lnTo>
                <a:lnTo>
                  <a:pt x="0" y="6857999"/>
                </a:lnTo>
                <a:close/>
              </a:path>
            </a:pathLst>
          </a:custGeom>
          <a:ln>
            <a:noFill/>
          </a:ln>
          <a:effectLst/>
        </p:spPr>
        <p:style>
          <a:lnRef idx="1">
            <a:schemeClr val="accent1"/>
          </a:lnRef>
          <a:fillRef idx="1003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B6C0892-83F6-4C98-B806-06627C7325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42930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76E9889C-BAC7-429B-86C0-2D7736A398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84616D5-1F3D-4B55-BA27-B53B56376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D6883E9B-59DA-4777-AC43-55F9164D3F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F5442FF4-005F-4930-92FB-6594E29C4F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648BA981-E918-4543-BE19-51E03C5710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03A6AFED-BD81-4CCC-AADE-1E8923376C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88014A6B-7B3F-4F23-A324-C1CD92C32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1910" y="1023257"/>
            <a:ext cx="3235083" cy="4767943"/>
          </a:xfrm>
          <a:effectLst/>
        </p:spPr>
        <p:txBody>
          <a:bodyPr anchor="ctr">
            <a:normAutofit/>
          </a:bodyPr>
          <a:lstStyle/>
          <a:p>
            <a:pPr algn="l"/>
            <a:r>
              <a:rPr lang="cs-CZ" b="1">
                <a:solidFill>
                  <a:srgbClr val="000000"/>
                </a:solidFill>
              </a:rPr>
              <a:t>Reakce</a:t>
            </a:r>
            <a:r>
              <a:rPr lang="cs-CZ">
                <a:solidFill>
                  <a:srgbClr val="000000"/>
                </a:solidFill>
              </a:rPr>
              <a:t> na technické vybavení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B4F21A-7D16-4891-8699-811C09E22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035" y="1023257"/>
            <a:ext cx="5968515" cy="4767944"/>
          </a:xfrm>
        </p:spPr>
        <p:txBody>
          <a:bodyPr anchor="ctr">
            <a:normAutofit/>
          </a:bodyPr>
          <a:lstStyle/>
          <a:p>
            <a:r>
              <a:rPr lang="cs-CZ" sz="2000" b="1" dirty="0"/>
              <a:t>Četná ocenění a poděkování</a:t>
            </a:r>
            <a:r>
              <a:rPr lang="cs-CZ" sz="2000" dirty="0"/>
              <a:t> za zapůjčená zařízení a wifi</a:t>
            </a:r>
          </a:p>
          <a:p>
            <a:r>
              <a:rPr lang="cs-CZ" sz="2000" dirty="0"/>
              <a:t>Stížnosti:</a:t>
            </a:r>
          </a:p>
          <a:p>
            <a:pPr lvl="1"/>
            <a:r>
              <a:rPr lang="cs-CZ" dirty="0"/>
              <a:t>Problém s </a:t>
            </a:r>
            <a:r>
              <a:rPr lang="cs-CZ" b="1" dirty="0"/>
              <a:t>paralelními online hodinami </a:t>
            </a:r>
            <a:r>
              <a:rPr lang="cs-CZ" dirty="0"/>
              <a:t>pro dvě děti, když doma mají jen jeden NTB na dvě a více dětí</a:t>
            </a:r>
          </a:p>
          <a:p>
            <a:pPr lvl="1"/>
            <a:r>
              <a:rPr lang="cs-CZ" dirty="0"/>
              <a:t>chybějící další </a:t>
            </a:r>
            <a:r>
              <a:rPr lang="cs-CZ" b="1" dirty="0"/>
              <a:t>příslušenství</a:t>
            </a:r>
            <a:r>
              <a:rPr lang="cs-CZ" dirty="0"/>
              <a:t> (tiskárna, scanner, mikrofon, sluchátka)</a:t>
            </a:r>
          </a:p>
          <a:p>
            <a:pPr lvl="1"/>
            <a:r>
              <a:rPr lang="cs-CZ" dirty="0"/>
              <a:t>Špatné připojení</a:t>
            </a:r>
          </a:p>
          <a:p>
            <a:r>
              <a:rPr lang="cs-CZ" sz="2000" dirty="0"/>
              <a:t>Souvislost s faktem, zda </a:t>
            </a:r>
            <a:r>
              <a:rPr lang="cs-CZ" sz="2000" b="1" dirty="0"/>
              <a:t>rodiče pracují </a:t>
            </a:r>
            <a:r>
              <a:rPr lang="cs-CZ" sz="2000" dirty="0"/>
              <a:t>doma nebo ve svém zaměstnání NEBO jsou doma s dětmi.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516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BEF87-6892-40F2-9089-AAB3DC587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694" y="152798"/>
            <a:ext cx="10752306" cy="1247985"/>
          </a:xfrm>
        </p:spPr>
        <p:txBody>
          <a:bodyPr>
            <a:normAutofit/>
          </a:bodyPr>
          <a:lstStyle/>
          <a:p>
            <a:r>
              <a:rPr lang="cs-CZ" sz="2800" b="1" u="sng" dirty="0"/>
              <a:t>Otázka</a:t>
            </a:r>
            <a:r>
              <a:rPr lang="cs-CZ" sz="2800" dirty="0"/>
              <a:t>: Vidíte na svém dítěti, že má domácí výuka pozitivní dopad na jeho </a:t>
            </a:r>
            <a:r>
              <a:rPr lang="cs-CZ" sz="2800" i="1" dirty="0"/>
              <a:t>zodpovědnost</a:t>
            </a:r>
            <a:r>
              <a:rPr lang="cs-CZ" sz="2800" dirty="0"/>
              <a:t> za vlastní učení a plánování času na učení?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E78C9379-8D22-474B-974B-CCD96435DD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1628" y="1470587"/>
            <a:ext cx="8404636" cy="250062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5303DDE-E479-4FE8-89A5-B421868F9F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1628" y="4103362"/>
            <a:ext cx="8477291" cy="256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269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F78F29-B180-4019-A96F-6C6DD2E1D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962" y="199928"/>
            <a:ext cx="10707690" cy="91243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Odpovědi na otázku o</a:t>
            </a:r>
            <a:r>
              <a:rPr lang="cs-CZ" dirty="0"/>
              <a:t> dopadu na </a:t>
            </a:r>
            <a:r>
              <a:rPr lang="cs-CZ" b="1" dirty="0"/>
              <a:t>zodpovědnost žáka za vlastní učení</a:t>
            </a:r>
            <a:r>
              <a:rPr lang="cs-CZ" dirty="0"/>
              <a:t> a plánování času na učení?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EDFB60-7E18-44F2-AD25-78C34DF8D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5104" y="1332390"/>
            <a:ext cx="10305547" cy="5525610"/>
          </a:xfrm>
        </p:spPr>
        <p:txBody>
          <a:bodyPr>
            <a:normAutofit lnSpcReduction="10000"/>
          </a:bodyPr>
          <a:lstStyle/>
          <a:p>
            <a:r>
              <a:rPr lang="cs-CZ" sz="2000" i="1" dirty="0"/>
              <a:t>Ukázalo se výrazné spojení s vůlí a motivací </a:t>
            </a:r>
            <a:r>
              <a:rPr lang="cs-CZ" sz="2000" dirty="0"/>
              <a:t>(rozpětí na obě strany)</a:t>
            </a:r>
          </a:p>
          <a:p>
            <a:pPr lvl="1"/>
            <a:r>
              <a:rPr lang="cs-CZ" dirty="0"/>
              <a:t>„Bohužel v některých předmětech </a:t>
            </a:r>
            <a:r>
              <a:rPr lang="cs-CZ" b="1" dirty="0"/>
              <a:t>vidím domácí výuku jako nedostatečnou</a:t>
            </a:r>
            <a:r>
              <a:rPr lang="cs-CZ" dirty="0"/>
              <a:t>, jako například ve výuce cizích jazyků, kde je nutný kontakt s cizím jazykem a učitelem. Za celou dobu můj syn neměl ani jednu on-line hodinu německého jazyka a žalostně málo on-line hodin anglického jazyka.“ (7.r.)</a:t>
            </a:r>
          </a:p>
          <a:p>
            <a:pPr lvl="1"/>
            <a:r>
              <a:rPr lang="cs-CZ" dirty="0"/>
              <a:t>Žádná změna. </a:t>
            </a:r>
            <a:r>
              <a:rPr lang="cs-CZ" b="1" dirty="0"/>
              <a:t>Spíše potřebuje režim a sociální vazby</a:t>
            </a:r>
            <a:r>
              <a:rPr lang="cs-CZ" dirty="0"/>
              <a:t>. (8.r.)</a:t>
            </a:r>
          </a:p>
          <a:p>
            <a:pPr lvl="1"/>
            <a:r>
              <a:rPr lang="cs-CZ" dirty="0"/>
              <a:t>„Věřím, že kdyby dcera chodila do školy, učila by se vlastní zodpovědnosti lépe.“</a:t>
            </a:r>
          </a:p>
          <a:p>
            <a:pPr lvl="1"/>
            <a:r>
              <a:rPr lang="cs-CZ" dirty="0"/>
              <a:t>Dominik </a:t>
            </a:r>
            <a:r>
              <a:rPr lang="cs-CZ" b="1" dirty="0"/>
              <a:t>se učí plánovat a organizovat svůj čas</a:t>
            </a:r>
            <a:r>
              <a:rPr lang="cs-CZ" dirty="0"/>
              <a:t>, ale neumí si určit priority, s tím mu pomáhám. (8.r.)</a:t>
            </a:r>
          </a:p>
          <a:p>
            <a:pPr lvl="1"/>
            <a:r>
              <a:rPr lang="cs-CZ" dirty="0"/>
              <a:t>„V určitém směru měla domácí výuka pozitivní dopad - </a:t>
            </a:r>
            <a:r>
              <a:rPr lang="cs-CZ" b="1" dirty="0"/>
              <a:t>syn se naučil si úkoly rozfázovat, naplánovat, rovněž jaké pomoc ze strany rodičů</a:t>
            </a:r>
            <a:r>
              <a:rPr lang="cs-CZ" dirty="0"/>
              <a:t>, ale také si mohl naplánovat pauzy.“</a:t>
            </a:r>
          </a:p>
          <a:p>
            <a:pPr lvl="1"/>
            <a:r>
              <a:rPr lang="cs-CZ" dirty="0"/>
              <a:t>„Je to neuvěřitelná zkušenost i pro nás jako rodiče. Musím jednoznačně zmínit pozitivum, </a:t>
            </a:r>
            <a:r>
              <a:rPr lang="cs-CZ" b="1" dirty="0"/>
              <a:t>že za normálního stavu bych si neužila ten zázrak být u toho jak se učí</a:t>
            </a:r>
            <a:r>
              <a:rPr lang="cs-CZ" dirty="0"/>
              <a:t>.“</a:t>
            </a:r>
          </a:p>
          <a:p>
            <a:pPr lvl="1"/>
            <a:r>
              <a:rPr lang="cs-CZ" dirty="0"/>
              <a:t>„Myslím, že i k </a:t>
            </a:r>
            <a:r>
              <a:rPr lang="cs-CZ" b="1" dirty="0"/>
              <a:t>budoucnosti</a:t>
            </a:r>
            <a:r>
              <a:rPr lang="cs-CZ" dirty="0"/>
              <a:t> a dalšímu studiu je </a:t>
            </a:r>
            <a:r>
              <a:rPr lang="cs-CZ" b="1" dirty="0"/>
              <a:t>tato forma výuky velmi kvalitní přípravou</a:t>
            </a:r>
            <a:r>
              <a:rPr lang="cs-CZ" dirty="0"/>
              <a:t>.“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163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5EC02A-CA28-4F80-A029-5EBA1CC60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738" y="119262"/>
            <a:ext cx="5747778" cy="1752599"/>
          </a:xfrm>
        </p:spPr>
        <p:txBody>
          <a:bodyPr>
            <a:normAutofit/>
          </a:bodyPr>
          <a:lstStyle/>
          <a:p>
            <a:r>
              <a:rPr lang="cs-CZ" dirty="0"/>
              <a:t>Respondenti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711F61-889F-4883-B7C8-7544DA4A6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1472" y="1422601"/>
            <a:ext cx="6101044" cy="464741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1.dotazník</a:t>
            </a:r>
          </a:p>
          <a:p>
            <a:pPr lvl="1"/>
            <a:r>
              <a:rPr lang="cs-CZ" dirty="0"/>
              <a:t>559 odpovědí</a:t>
            </a:r>
          </a:p>
          <a:p>
            <a:endParaRPr lang="cs-CZ" dirty="0"/>
          </a:p>
          <a:p>
            <a:r>
              <a:rPr lang="cs-CZ" dirty="0"/>
              <a:t>2. dotazník</a:t>
            </a:r>
          </a:p>
          <a:p>
            <a:pPr lvl="1"/>
            <a:r>
              <a:rPr lang="cs-CZ" dirty="0"/>
              <a:t>361 odpovědí</a:t>
            </a:r>
          </a:p>
          <a:p>
            <a:endParaRPr lang="cs-CZ" dirty="0"/>
          </a:p>
          <a:p>
            <a:r>
              <a:rPr lang="cs-CZ" dirty="0"/>
              <a:t>Červená niť a stěžejní témata</a:t>
            </a:r>
          </a:p>
          <a:p>
            <a:pPr lvl="1"/>
            <a:r>
              <a:rPr lang="cs-CZ" dirty="0"/>
              <a:t>Míra plánování, samostatnosti a odpovědnosti</a:t>
            </a:r>
          </a:p>
          <a:p>
            <a:pPr lvl="1"/>
            <a:r>
              <a:rPr lang="cs-CZ" dirty="0"/>
              <a:t>Vůle a motivace</a:t>
            </a:r>
          </a:p>
          <a:p>
            <a:pPr lvl="1"/>
            <a:r>
              <a:rPr lang="cs-CZ" dirty="0"/>
              <a:t>Časové možnosti rodiny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EAF3B3A-59A9-4748-8EEC-6385B496ED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2989" y="645285"/>
            <a:ext cx="3929986" cy="2520043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86B5583-9A76-4C79-A930-758A284698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2989" y="3429000"/>
            <a:ext cx="3950079" cy="2439690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</p:spTree>
    <p:extLst>
      <p:ext uri="{BB962C8B-B14F-4D97-AF65-F5344CB8AC3E}">
        <p14:creationId xmlns:p14="http://schemas.microsoft.com/office/powerpoint/2010/main" val="2421292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9A19CB-9EA7-4F47-ACF8-CF7284842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3885" y="68077"/>
            <a:ext cx="9478761" cy="1819072"/>
          </a:xfrm>
        </p:spPr>
        <p:txBody>
          <a:bodyPr>
            <a:noAutofit/>
          </a:bodyPr>
          <a:lstStyle/>
          <a:p>
            <a:r>
              <a:rPr lang="cs-CZ" sz="2800" b="1" u="sng" dirty="0"/>
              <a:t>Otázka</a:t>
            </a:r>
            <a:r>
              <a:rPr lang="cs-CZ" sz="2800" b="1" dirty="0"/>
              <a:t>: </a:t>
            </a:r>
            <a:r>
              <a:rPr lang="cs-CZ" sz="2800" dirty="0"/>
              <a:t>Je z vašeho pohledu rodiče zpětná vazba dítěti / hodnocení práce dítěte, kterou mu poskytují učitelé jako reflexi k jeho práci, pro něj přínosná a motivující?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99802A0B-270B-4AB8-A52F-99066D546D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44977" y="1887148"/>
            <a:ext cx="8293459" cy="2344857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5781F8F-FDD1-474B-BE81-4AD8593A6A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4976" y="4309353"/>
            <a:ext cx="8276089" cy="2461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8733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209C9F-007F-41A8-99B4-B68AC934D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4856" y="35201"/>
            <a:ext cx="10626625" cy="1326671"/>
          </a:xfrm>
        </p:spPr>
        <p:txBody>
          <a:bodyPr>
            <a:normAutofit/>
          </a:bodyPr>
          <a:lstStyle/>
          <a:p>
            <a:r>
              <a:rPr lang="cs-CZ" sz="3200" b="1" u="sng" dirty="0"/>
              <a:t>Otázka</a:t>
            </a:r>
            <a:r>
              <a:rPr lang="cs-CZ" sz="3200" dirty="0"/>
              <a:t>: Získali jste díky výuce na dálku lepší představu o tom, co se Vaše dítě běžně ve škole učí? 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CACB3482-C272-4B4E-98E4-5E506DF167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0668" y="1507787"/>
            <a:ext cx="8768614" cy="257806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0D0644B-9BF3-4E0F-8C6A-ADE79C5F31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0668" y="4173166"/>
            <a:ext cx="8824940" cy="264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2421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8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10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1F57FF1-FBAE-4EEA-B065-D1330A385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58" y="685799"/>
            <a:ext cx="3119995" cy="553589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400" b="1" dirty="0">
                <a:solidFill>
                  <a:srgbClr val="FFFFFF"/>
                </a:solidFill>
              </a:rPr>
              <a:t>Odpovědi na otázku</a:t>
            </a:r>
            <a:br>
              <a:rPr lang="cs-CZ" sz="3400" b="1" dirty="0">
                <a:solidFill>
                  <a:srgbClr val="FFFFFF"/>
                </a:solidFill>
              </a:rPr>
            </a:br>
            <a:br>
              <a:rPr lang="cs-CZ" sz="3400" b="1" dirty="0">
                <a:solidFill>
                  <a:srgbClr val="FFFFFF"/>
                </a:solidFill>
              </a:rPr>
            </a:br>
            <a:r>
              <a:rPr lang="cs-CZ" sz="3400" dirty="0">
                <a:solidFill>
                  <a:srgbClr val="FFFFFF"/>
                </a:solidFill>
              </a:rPr>
              <a:t>o zpětné vazbě/ hodnocení práce dítěte poskytované učitelem</a:t>
            </a:r>
            <a:br>
              <a:rPr lang="cs-CZ" sz="3400" dirty="0">
                <a:solidFill>
                  <a:srgbClr val="FFFFFF"/>
                </a:solidFill>
              </a:rPr>
            </a:br>
            <a:br>
              <a:rPr lang="cs-CZ" sz="3400" dirty="0">
                <a:solidFill>
                  <a:srgbClr val="FFFFFF"/>
                </a:solidFill>
              </a:rPr>
            </a:br>
            <a:r>
              <a:rPr lang="cs-CZ" sz="3400" dirty="0">
                <a:solidFill>
                  <a:srgbClr val="FFFFFF"/>
                </a:solidFill>
              </a:rPr>
              <a:t> a představě výuky dítěte.</a:t>
            </a:r>
          </a:p>
        </p:txBody>
      </p:sp>
      <p:grpSp>
        <p:nvGrpSpPr>
          <p:cNvPr id="23" name="Group 12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aphicFrame>
        <p:nvGraphicFramePr>
          <p:cNvPr id="24" name="Zástupný obsah 2">
            <a:extLst>
              <a:ext uri="{FF2B5EF4-FFF2-40B4-BE49-F238E27FC236}">
                <a16:creationId xmlns:a16="http://schemas.microsoft.com/office/drawing/2014/main" id="{9C31A0F0-E8F2-4C17-9AF2-C90A1E1FA5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7761292"/>
              </p:ext>
            </p:extLst>
          </p:nvPr>
        </p:nvGraphicFramePr>
        <p:xfrm>
          <a:off x="5010150" y="685799"/>
          <a:ext cx="6954871" cy="5744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67079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66CB74-6569-4C03-8E29-0B9687D32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8047" y="425809"/>
            <a:ext cx="10018713" cy="1393264"/>
          </a:xfrm>
        </p:spPr>
        <p:txBody>
          <a:bodyPr>
            <a:normAutofit/>
          </a:bodyPr>
          <a:lstStyle/>
          <a:p>
            <a:r>
              <a:rPr lang="cs-CZ" sz="3200" b="1" u="sng" dirty="0"/>
              <a:t>Otázka</a:t>
            </a:r>
            <a:r>
              <a:rPr lang="cs-CZ" sz="3200" b="1" dirty="0"/>
              <a:t>: </a:t>
            </a:r>
            <a:r>
              <a:rPr lang="cs-CZ" sz="3200" dirty="0"/>
              <a:t>Vnímáte dostatek podpory ze strany pedagogů, kteří vyučují vaše dítě? 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8769EF1F-58E1-4F7C-A34D-E02E9F1249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6135" y="2080356"/>
            <a:ext cx="8543196" cy="241584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616BAA91-1B52-4607-9F82-4E77EDC021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6135" y="4562272"/>
            <a:ext cx="8543196" cy="217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5887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757C216-9D8F-4BE1-84CC-72A1D3258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60256"/>
            <a:ext cx="10018713" cy="906545"/>
          </a:xfrm>
        </p:spPr>
        <p:txBody>
          <a:bodyPr>
            <a:normAutofit/>
          </a:bodyPr>
          <a:lstStyle/>
          <a:p>
            <a:r>
              <a:rPr lang="cs-CZ" sz="3200" b="1" dirty="0"/>
              <a:t>Odpovědi</a:t>
            </a:r>
            <a:r>
              <a:rPr lang="cs-CZ" sz="3200" dirty="0"/>
              <a:t> na vnímání míry </a:t>
            </a:r>
            <a:r>
              <a:rPr lang="cs-CZ" sz="3200" b="1" dirty="0"/>
              <a:t>podpory ze strany pedagogů</a:t>
            </a:r>
            <a:r>
              <a:rPr lang="cs-CZ" sz="3200" dirty="0"/>
              <a:t>.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C0AB39A-0E90-45FC-80DB-8D2082ED4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8245" y="1066801"/>
            <a:ext cx="4607188" cy="576262"/>
          </a:xfrm>
        </p:spPr>
        <p:txBody>
          <a:bodyPr/>
          <a:lstStyle/>
          <a:p>
            <a:pPr algn="ctr"/>
            <a:r>
              <a:rPr lang="cs-CZ" b="1" dirty="0"/>
              <a:t>+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B348722-00E9-45B3-B74A-F56CA4F92B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84311" y="1643063"/>
            <a:ext cx="4895056" cy="4148136"/>
          </a:xfrm>
        </p:spPr>
        <p:txBody>
          <a:bodyPr>
            <a:normAutofit fontScale="92500"/>
          </a:bodyPr>
          <a:lstStyle/>
          <a:p>
            <a:r>
              <a:rPr lang="cs-CZ" dirty="0"/>
              <a:t>Velké ocenění za pravidelnou online hodinu každý den (od 9 hodin do cca 11.30), dítě se učí řádu a  pravidelnému režimu, </a:t>
            </a:r>
          </a:p>
          <a:p>
            <a:r>
              <a:rPr lang="cs-CZ" dirty="0"/>
              <a:t>Při jakémkoliv problému, nebo neporozumění zadání reagují na naše dotazy a dětem tím pomáhají. Ano vnímám tuto podporu pedagogů jako pozitivní a přístup velmi milý a příjemný</a:t>
            </a:r>
          </a:p>
          <a:p>
            <a:r>
              <a:rPr lang="cs-CZ" dirty="0"/>
              <a:t>Chceme</a:t>
            </a:r>
            <a:r>
              <a:rPr lang="en-US" dirty="0"/>
              <a:t> </a:t>
            </a:r>
            <a:r>
              <a:rPr lang="cs-CZ" dirty="0"/>
              <a:t>ocenit vřelost učitelů, také to pro ně není lehká situace. </a:t>
            </a:r>
          </a:p>
          <a:p>
            <a:r>
              <a:rPr lang="cs-CZ" dirty="0"/>
              <a:t>100% nasazení, psaní, vysvětlování. </a:t>
            </a:r>
          </a:p>
          <a:p>
            <a:r>
              <a:rPr lang="cs-CZ" dirty="0"/>
              <a:t>Velké ocenění za trpělivost a ochotu </a:t>
            </a:r>
          </a:p>
          <a:p>
            <a:r>
              <a:rPr lang="cs-CZ" dirty="0"/>
              <a:t>Všichni učitelé byli skvělí a rychle reagovali.(6.r.)</a:t>
            </a:r>
          </a:p>
          <a:p>
            <a:endParaRPr 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11EECA2D-2251-4AA3-AA53-C4B18403FB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44226" y="1066801"/>
            <a:ext cx="4622537" cy="576262"/>
          </a:xfrm>
        </p:spPr>
        <p:txBody>
          <a:bodyPr/>
          <a:lstStyle/>
          <a:p>
            <a:pPr algn="ctr"/>
            <a:r>
              <a:rPr lang="cs-CZ" b="1" dirty="0"/>
              <a:t>-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AF800CBB-1503-4ED3-8FA4-A2DC9EABAC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07967" y="1643063"/>
            <a:ext cx="4895056" cy="4148136"/>
          </a:xfrm>
        </p:spPr>
        <p:txBody>
          <a:bodyPr>
            <a:normAutofit fontScale="92500"/>
          </a:bodyPr>
          <a:lstStyle/>
          <a:p>
            <a:r>
              <a:rPr lang="cs-CZ" dirty="0"/>
              <a:t>Chybí nám více on-line hodin </a:t>
            </a:r>
          </a:p>
          <a:p>
            <a:r>
              <a:rPr lang="cs-CZ" dirty="0"/>
              <a:t>Jako krátkodobá forma ano, ale 1 hodina týdně je absolutně nedostatečná. V případě opakovaného uzavření škol/ tříd, je třeba, aby on-line výuka byla delší a pokud možno, aby byla denní nebo nejméně od pondělí do čtvrtku.</a:t>
            </a:r>
          </a:p>
          <a:p>
            <a:r>
              <a:rPr lang="cs-CZ" dirty="0"/>
              <a:t>Uvítala bych zapojení párové paní učitelky - například na procvičování.(2.r.)</a:t>
            </a:r>
          </a:p>
          <a:p>
            <a:r>
              <a:rPr lang="cs-CZ" dirty="0"/>
              <a:t>Podpora rodičům je nulová.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9316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C7263394-01F4-4B59-A29B-29B3C5070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0"/>
            <a:ext cx="10548803" cy="175259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 b="1" u="sng" dirty="0"/>
              <a:t>Otázka</a:t>
            </a:r>
            <a:r>
              <a:rPr lang="cs-CZ" sz="2800" dirty="0"/>
              <a:t>: Pokud jste se Vy, nebo Vaše dítě již na někoho obrátili / </a:t>
            </a:r>
            <a:r>
              <a:rPr lang="cs-CZ" sz="2800" dirty="0" err="1"/>
              <a:t>lo</a:t>
            </a:r>
            <a:r>
              <a:rPr lang="cs-CZ" sz="2800" dirty="0"/>
              <a:t> tak se Vám / jemu dostalo rady nebo pomoci?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B46190-FF90-495E-87A0-A9D6C4530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1410511"/>
            <a:ext cx="4128549" cy="4380689"/>
          </a:xfrm>
        </p:spPr>
        <p:txBody>
          <a:bodyPr>
            <a:normAutofit/>
          </a:bodyPr>
          <a:lstStyle/>
          <a:p>
            <a:r>
              <a:rPr lang="cs-CZ" dirty="0"/>
              <a:t>Určitě ne: „Nebylo nutné se na nikoho obracet.“</a:t>
            </a:r>
          </a:p>
          <a:p>
            <a:r>
              <a:rPr lang="cs-CZ" dirty="0"/>
              <a:t>Spíše ne: kamarádi, ústně na online hodině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7CB4229-2D76-41E3-BB3E-AA20458532E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414"/>
          <a:stretch/>
        </p:blipFill>
        <p:spPr>
          <a:xfrm>
            <a:off x="5911304" y="4072452"/>
            <a:ext cx="6010825" cy="1608501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B8E1F071-411D-46BF-B891-DF7D0CFCF6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1304" y="2012779"/>
            <a:ext cx="6010825" cy="1416221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</p:spTree>
    <p:extLst>
      <p:ext uri="{BB962C8B-B14F-4D97-AF65-F5344CB8AC3E}">
        <p14:creationId xmlns:p14="http://schemas.microsoft.com/office/powerpoint/2010/main" val="38989623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E5F867-2EEC-4839-A566-CA483E69A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9136" y="676073"/>
            <a:ext cx="10018713" cy="1162455"/>
          </a:xfrm>
        </p:spPr>
        <p:txBody>
          <a:bodyPr>
            <a:normAutofit/>
          </a:bodyPr>
          <a:lstStyle/>
          <a:p>
            <a:r>
              <a:rPr lang="cs-CZ" sz="3200" b="1" u="sng" dirty="0"/>
              <a:t>Otázka</a:t>
            </a:r>
            <a:r>
              <a:rPr lang="cs-CZ" sz="3200" b="1" dirty="0"/>
              <a:t>: </a:t>
            </a:r>
            <a:r>
              <a:rPr lang="cs-CZ" sz="3200" dirty="0"/>
              <a:t>Zvládá se Vaše dítě postupně zapojovat do on-line konzultací / výuky s učiteli? 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2DD02B83-286A-488A-8030-6E628D5D5C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6446" y="2242658"/>
            <a:ext cx="8713282" cy="223041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F19887E7-5E35-4357-87DC-D9ED00E909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6447" y="4564955"/>
            <a:ext cx="8713282" cy="2176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2305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78AD28-B430-490E-9EDD-AD9431813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610" y="109539"/>
            <a:ext cx="10018713" cy="1171280"/>
          </a:xfrm>
        </p:spPr>
        <p:txBody>
          <a:bodyPr>
            <a:normAutofit/>
          </a:bodyPr>
          <a:lstStyle/>
          <a:p>
            <a:r>
              <a:rPr lang="cs-CZ" sz="2800" b="1" u="sng" dirty="0"/>
              <a:t>Otázka</a:t>
            </a:r>
            <a:r>
              <a:rPr lang="cs-CZ" sz="2800" b="1" dirty="0"/>
              <a:t>: </a:t>
            </a:r>
            <a:r>
              <a:rPr lang="cs-CZ" sz="2800" dirty="0"/>
              <a:t>Čemu všemu se Vaše dítě z vašeho pohledu díky učení na dálku může naučit, má pro něj přínos a použije to v reálném životě? 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C970F7A-2228-43A2-AB53-739D33BA8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2179" y="1443685"/>
            <a:ext cx="4607188" cy="576262"/>
          </a:xfrm>
        </p:spPr>
        <p:txBody>
          <a:bodyPr/>
          <a:lstStyle/>
          <a:p>
            <a:pPr algn="ctr"/>
            <a:r>
              <a:rPr lang="cs-CZ" b="1" dirty="0"/>
              <a:t>+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CDE018-CAF9-42EB-8911-C9532B07E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84311" y="2182813"/>
            <a:ext cx="4895056" cy="4387668"/>
          </a:xfrm>
        </p:spPr>
        <p:txBody>
          <a:bodyPr>
            <a:normAutofit/>
          </a:bodyPr>
          <a:lstStyle/>
          <a:p>
            <a:r>
              <a:rPr lang="cs-CZ" sz="2000" dirty="0"/>
              <a:t>Zodpovědnost za splnění zadaných úkolů a za to, co se naučí</a:t>
            </a:r>
          </a:p>
          <a:p>
            <a:r>
              <a:rPr lang="cs-CZ" sz="2000" dirty="0"/>
              <a:t>Plánovaní času na povinnosti a času na zábavu</a:t>
            </a:r>
          </a:p>
          <a:p>
            <a:r>
              <a:rPr lang="cs-CZ" sz="2000" dirty="0"/>
              <a:t>Dodržovaní časového harmonogramu</a:t>
            </a:r>
          </a:p>
          <a:p>
            <a:r>
              <a:rPr lang="cs-CZ" sz="2000" dirty="0"/>
              <a:t>Zlepšeni digitální gramotnosti (práce s internetem, ovládání Word, PowerPoint, apod.)</a:t>
            </a:r>
          </a:p>
          <a:p>
            <a:r>
              <a:rPr lang="cs-CZ" sz="2000" dirty="0"/>
              <a:t>Individuální přístup</a:t>
            </a:r>
          </a:p>
          <a:p>
            <a:endParaRPr lang="cs-CZ" sz="2000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79ACF47F-95A1-463B-93A8-79CB3510B5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07966" y="1443685"/>
            <a:ext cx="4622537" cy="576262"/>
          </a:xfrm>
        </p:spPr>
        <p:txBody>
          <a:bodyPr/>
          <a:lstStyle/>
          <a:p>
            <a:pPr algn="ctr"/>
            <a:r>
              <a:rPr lang="cs-CZ" b="1" dirty="0"/>
              <a:t>-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125A75-42B0-4E72-861E-6707ADA275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07967" y="2182812"/>
            <a:ext cx="4895056" cy="4387669"/>
          </a:xfrm>
        </p:spPr>
        <p:txBody>
          <a:bodyPr>
            <a:normAutofit/>
          </a:bodyPr>
          <a:lstStyle/>
          <a:p>
            <a:r>
              <a:rPr lang="cs-CZ" sz="2000" dirty="0"/>
              <a:t>Zadané úkoly vyplní, ale látku se dále neučí, jen si o ní přečte, aby splnil úkol a tím to pro něj končí.</a:t>
            </a:r>
          </a:p>
          <a:p>
            <a:r>
              <a:rPr lang="cs-CZ" sz="2000" dirty="0"/>
              <a:t>Výuka je jen základní. Musí se tedy naučit aktivně si hledat informace na internetu. Což je přínosné.</a:t>
            </a:r>
          </a:p>
          <a:p>
            <a:r>
              <a:rPr lang="cs-CZ" sz="2000" dirty="0"/>
              <a:t>Dítěti chybí motivace.</a:t>
            </a:r>
          </a:p>
          <a:p>
            <a:r>
              <a:rPr lang="cs-CZ" sz="2000" dirty="0"/>
              <a:t>Omezení dítěte - poruchy pozornosti - učení na dálku je spíše problém a nemám bohužel dojem, že se během té doby někam posunul. </a:t>
            </a:r>
          </a:p>
        </p:txBody>
      </p:sp>
    </p:spTree>
    <p:extLst>
      <p:ext uri="{BB962C8B-B14F-4D97-AF65-F5344CB8AC3E}">
        <p14:creationId xmlns:p14="http://schemas.microsoft.com/office/powerpoint/2010/main" val="36533024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8A782A-598A-47DA-BE28-9337E82E0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110765"/>
            <a:ext cx="10018713" cy="803635"/>
          </a:xfrm>
        </p:spPr>
        <p:txBody>
          <a:bodyPr>
            <a:normAutofit/>
          </a:bodyPr>
          <a:lstStyle/>
          <a:p>
            <a:r>
              <a:rPr lang="cs-CZ" sz="3600" dirty="0"/>
              <a:t>Další podněty a návrhy od rodičů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0BF0CA-0FF6-4EFC-812F-7A7E4BFC9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763571"/>
            <a:ext cx="10018713" cy="5983664"/>
          </a:xfrm>
        </p:spPr>
        <p:txBody>
          <a:bodyPr>
            <a:normAutofit/>
          </a:bodyPr>
          <a:lstStyle/>
          <a:p>
            <a:r>
              <a:rPr lang="cs-CZ" sz="2000" dirty="0"/>
              <a:t>Častá </a:t>
            </a:r>
            <a:r>
              <a:rPr lang="cs-CZ" sz="2000" b="1" dirty="0"/>
              <a:t>děkování</a:t>
            </a:r>
            <a:r>
              <a:rPr lang="cs-CZ" sz="2000" dirty="0"/>
              <a:t> jednotlivým učitelům</a:t>
            </a:r>
          </a:p>
          <a:p>
            <a:r>
              <a:rPr lang="cs-CZ" sz="2000" b="1" dirty="0"/>
              <a:t>Pochvala</a:t>
            </a:r>
            <a:r>
              <a:rPr lang="cs-CZ" sz="2000" dirty="0"/>
              <a:t> konstruktivního přístupu učitelů a vedení školy</a:t>
            </a:r>
          </a:p>
          <a:p>
            <a:r>
              <a:rPr lang="cs-CZ" sz="2000" b="1" dirty="0"/>
              <a:t>Příprava pro 9.r.</a:t>
            </a:r>
            <a:r>
              <a:rPr lang="cs-CZ" sz="2000" dirty="0"/>
              <a:t>: pomoc školy s přípravou na přijímací zkoušky na střední školy, ale i program po přijímačkách, kdy děti měly opět možnost si vyzkoušet prezentaci své vlastní práce a také si sebe navzájem v posledním ročníku školy užít.</a:t>
            </a:r>
          </a:p>
          <a:p>
            <a:endParaRPr lang="cs-CZ" sz="2000" b="1" dirty="0"/>
          </a:p>
          <a:p>
            <a:r>
              <a:rPr lang="cs-CZ" sz="2000" b="1" dirty="0"/>
              <a:t>Online hodiny</a:t>
            </a:r>
            <a:r>
              <a:rPr lang="cs-CZ" sz="2000" dirty="0"/>
              <a:t>: Zvýšit četnost hodin, „zavést online rozvrh (povinný), třeba jen na 30min jeden předmět, 30 min pauza a stále opakovat cca od 9:00 - 12:00.“</a:t>
            </a:r>
          </a:p>
          <a:p>
            <a:r>
              <a:rPr lang="cs-CZ" sz="2000" b="1" dirty="0"/>
              <a:t>Zintenzivnění výuky Aj</a:t>
            </a:r>
            <a:r>
              <a:rPr lang="cs-CZ" sz="2000" dirty="0"/>
              <a:t>: V angličtině zvolený postup výuky nedává všem dětem to, co je očekáváno. Dítě nerozumí, co se po něm chce, pak ho výuka nebaví a umí maximálně slovíčka. Složit větu je nadlidský výkon.</a:t>
            </a:r>
          </a:p>
          <a:p>
            <a:r>
              <a:rPr lang="cs-CZ" sz="2000" b="1" dirty="0"/>
              <a:t>Informační nejasnosti</a:t>
            </a:r>
            <a:r>
              <a:rPr lang="cs-CZ" sz="2000" dirty="0"/>
              <a:t>: „Rodičům byla dobrovolná docházka podána tak, že bylo lepší nechat dítě na distanční výuce - třídní učitel mimo školu, různé rozdělení žáků do tříd, různí pedagogové ve třídách. Skutečná organizace tříd a i některých pedagogů však odpovídala téměř běžnému režimu, ve výsledku jsem svého rozhodnutí nechat dítě doma litovala.“</a:t>
            </a:r>
          </a:p>
        </p:txBody>
      </p:sp>
    </p:spTree>
    <p:extLst>
      <p:ext uri="{BB962C8B-B14F-4D97-AF65-F5344CB8AC3E}">
        <p14:creationId xmlns:p14="http://schemas.microsoft.com/office/powerpoint/2010/main" val="3423553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24DFAAE7-061D-4086-99EC-872CB3050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3BB807F-8FF7-4185-BD8F-4B67D0BF3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451" y="685800"/>
            <a:ext cx="7648573" cy="1752599"/>
          </a:xfrm>
        </p:spPr>
        <p:txBody>
          <a:bodyPr>
            <a:normAutofit/>
          </a:bodyPr>
          <a:lstStyle/>
          <a:p>
            <a:r>
              <a:rPr lang="cs-CZ" dirty="0"/>
              <a:t>Doporučení na závěr</a:t>
            </a: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E7570099-A243-48DD-9EAE-36F4AC095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45E4A74B-6514-424A-ADFA-C232FA6B9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5233" y="1"/>
            <a:ext cx="858884" cy="2780957"/>
          </a:xfrm>
          <a:custGeom>
            <a:avLst/>
            <a:gdLst/>
            <a:ahLst/>
            <a:cxnLst/>
            <a:rect l="0" t="0" r="r" b="b"/>
            <a:pathLst>
              <a:path w="670" h="1753">
                <a:moveTo>
                  <a:pt x="0" y="1696"/>
                </a:moveTo>
                <a:lnTo>
                  <a:pt x="225" y="1753"/>
                </a:lnTo>
                <a:lnTo>
                  <a:pt x="670" y="0"/>
                </a:lnTo>
                <a:lnTo>
                  <a:pt x="430" y="0"/>
                </a:lnTo>
                <a:lnTo>
                  <a:pt x="0" y="1696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F61C5C86-C785-4B92-9F2D-133B8B8C2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1424" y="1"/>
            <a:ext cx="835810" cy="2671495"/>
          </a:xfrm>
          <a:custGeom>
            <a:avLst/>
            <a:gdLst/>
            <a:ahLst/>
            <a:cxnLst/>
            <a:rect l="0" t="0" r="r" b="b"/>
            <a:pathLst>
              <a:path w="652" h="1684">
                <a:moveTo>
                  <a:pt x="225" y="1684"/>
                </a:moveTo>
                <a:lnTo>
                  <a:pt x="652" y="0"/>
                </a:lnTo>
                <a:lnTo>
                  <a:pt x="411" y="0"/>
                </a:lnTo>
                <a:lnTo>
                  <a:pt x="0" y="1627"/>
                </a:lnTo>
                <a:lnTo>
                  <a:pt x="219" y="1681"/>
                </a:lnTo>
                <a:lnTo>
                  <a:pt x="225" y="1684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954D0BF9-002C-4D3A-A222-C166094A5D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1424" y="2585830"/>
            <a:ext cx="2175413" cy="4272171"/>
          </a:xfrm>
          <a:custGeom>
            <a:avLst/>
            <a:gdLst/>
            <a:ahLst/>
            <a:cxnLst/>
            <a:rect l="0" t="0" r="r" b="b"/>
            <a:pathLst>
              <a:path w="1697" h="2693">
                <a:moveTo>
                  <a:pt x="0" y="0"/>
                </a:moveTo>
                <a:lnTo>
                  <a:pt x="1622" y="2693"/>
                </a:lnTo>
                <a:lnTo>
                  <a:pt x="1697" y="2693"/>
                </a:lnTo>
                <a:lnTo>
                  <a:pt x="0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6080EB6E-D69F-43B1-91EC-75C303342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9078" y="2695292"/>
            <a:ext cx="2690743" cy="4162709"/>
          </a:xfrm>
          <a:custGeom>
            <a:avLst/>
            <a:gdLst/>
            <a:ahLst/>
            <a:cxnLst/>
            <a:rect l="0" t="0" r="r" b="b"/>
            <a:pathLst>
              <a:path w="2099" h="2624">
                <a:moveTo>
                  <a:pt x="2099" y="2624"/>
                </a:moveTo>
                <a:lnTo>
                  <a:pt x="0" y="0"/>
                </a:lnTo>
                <a:lnTo>
                  <a:pt x="2021" y="2624"/>
                </a:lnTo>
                <a:lnTo>
                  <a:pt x="2099" y="262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1BA816A-EE68-4A96-BA05-73303B2F4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5233" y="2690532"/>
            <a:ext cx="2904320" cy="4167469"/>
          </a:xfrm>
          <a:custGeom>
            <a:avLst/>
            <a:gdLst>
              <a:gd name="connsiteX0" fmla="*/ 0 w 2904320"/>
              <a:gd name="connsiteY0" fmla="*/ 0 h 4167469"/>
              <a:gd name="connsiteX1" fmla="*/ 288431 w 2904320"/>
              <a:gd name="connsiteY1" fmla="*/ 90425 h 4167469"/>
              <a:gd name="connsiteX2" fmla="*/ 2904320 w 2904320"/>
              <a:gd name="connsiteY2" fmla="*/ 3220465 h 4167469"/>
              <a:gd name="connsiteX3" fmla="*/ 2904320 w 2904320"/>
              <a:gd name="connsiteY3" fmla="*/ 4167469 h 4167469"/>
              <a:gd name="connsiteX4" fmla="*/ 2694589 w 2904320"/>
              <a:gd name="connsiteY4" fmla="*/ 4167469 h 4167469"/>
              <a:gd name="connsiteX5" fmla="*/ 3846 w 2904320"/>
              <a:gd name="connsiteY5" fmla="*/ 4759 h 4167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4320" h="4167469">
                <a:moveTo>
                  <a:pt x="0" y="0"/>
                </a:moveTo>
                <a:lnTo>
                  <a:pt x="288431" y="90425"/>
                </a:lnTo>
                <a:lnTo>
                  <a:pt x="2904320" y="3220465"/>
                </a:lnTo>
                <a:lnTo>
                  <a:pt x="2904320" y="4167469"/>
                </a:lnTo>
                <a:lnTo>
                  <a:pt x="2694589" y="4167469"/>
                </a:lnTo>
                <a:lnTo>
                  <a:pt x="3846" y="4759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sp>
        <p:nvSpPr>
          <p:cNvPr id="22" name="Freeform 15">
            <a:extLst>
              <a:ext uri="{FF2B5EF4-FFF2-40B4-BE49-F238E27FC236}">
                <a16:creationId xmlns:a16="http://schemas.microsoft.com/office/drawing/2014/main" id="{22A94CDB-5D63-4C75-9CB6-6C18CDF37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1424" y="2581071"/>
            <a:ext cx="2894568" cy="4276930"/>
          </a:xfrm>
          <a:custGeom>
            <a:avLst/>
            <a:gdLst/>
            <a:ahLst/>
            <a:cxnLst/>
            <a:rect l="0" t="0" r="r" b="b"/>
            <a:pathLst>
              <a:path w="2258" h="2696">
                <a:moveTo>
                  <a:pt x="2258" y="2696"/>
                </a:moveTo>
                <a:lnTo>
                  <a:pt x="264" y="111"/>
                </a:lnTo>
                <a:lnTo>
                  <a:pt x="228" y="60"/>
                </a:lnTo>
                <a:lnTo>
                  <a:pt x="225" y="57"/>
                </a:lnTo>
                <a:lnTo>
                  <a:pt x="0" y="0"/>
                </a:lnTo>
                <a:lnTo>
                  <a:pt x="0" y="3"/>
                </a:lnTo>
                <a:lnTo>
                  <a:pt x="1697" y="2696"/>
                </a:lnTo>
                <a:lnTo>
                  <a:pt x="2258" y="2696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20D3E5-8484-4221-8871-6E768BD7E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4451" y="2666999"/>
            <a:ext cx="7648572" cy="3124201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000" dirty="0"/>
              <a:t> Doporučujeme učitelům, aby si vyfiltrovali odpovědi v dotaznících svých tříd nebo žáků.   Získáte zpětnou vazbu přímo od žáků a jejich rodičů ke své práci.</a:t>
            </a:r>
          </a:p>
          <a:p>
            <a:pPr marL="0" indent="0">
              <a:buNone/>
            </a:pPr>
            <a:endParaRPr lang="cs-CZ" sz="20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2000" dirty="0"/>
              <a:t> Rodiče popsali mnoho pozitivních ohlasů a pochval i další podnětné připomínky.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000" dirty="0"/>
          </a:p>
          <a:p>
            <a:pPr algn="r">
              <a:buFont typeface="Wingdings" panose="05000000000000000000" pitchFamily="2" charset="2"/>
              <a:buChar char="v"/>
            </a:pPr>
            <a:r>
              <a:rPr lang="cs-CZ" sz="1200" dirty="0"/>
              <a:t>Děkuji za pozornost</a:t>
            </a:r>
            <a:r>
              <a:rPr lang="cs-CZ" sz="1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7956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4DFAAE7-061D-4086-99EC-872CB3050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A989E36-19A3-4AA7-8082-DA4AE11DC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451" y="335604"/>
            <a:ext cx="7648573" cy="914399"/>
          </a:xfrm>
        </p:spPr>
        <p:txBody>
          <a:bodyPr>
            <a:normAutofit/>
          </a:bodyPr>
          <a:lstStyle/>
          <a:p>
            <a:r>
              <a:rPr lang="cs-CZ" dirty="0"/>
              <a:t>Jak číst výsledné grafy?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7570099-A243-48DD-9EAE-36F4AC095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7" name="Freeform 6">
            <a:extLst>
              <a:ext uri="{FF2B5EF4-FFF2-40B4-BE49-F238E27FC236}">
                <a16:creationId xmlns:a16="http://schemas.microsoft.com/office/drawing/2014/main" id="{45E4A74B-6514-424A-ADFA-C232FA6B9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5233" y="1"/>
            <a:ext cx="858884" cy="2780957"/>
          </a:xfrm>
          <a:custGeom>
            <a:avLst/>
            <a:gdLst/>
            <a:ahLst/>
            <a:cxnLst/>
            <a:rect l="0" t="0" r="r" b="b"/>
            <a:pathLst>
              <a:path w="670" h="1753">
                <a:moveTo>
                  <a:pt x="0" y="1696"/>
                </a:moveTo>
                <a:lnTo>
                  <a:pt x="225" y="1753"/>
                </a:lnTo>
                <a:lnTo>
                  <a:pt x="670" y="0"/>
                </a:lnTo>
                <a:lnTo>
                  <a:pt x="430" y="0"/>
                </a:lnTo>
                <a:lnTo>
                  <a:pt x="0" y="1696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sp>
        <p:nvSpPr>
          <p:cNvPr id="29" name="Freeform 7">
            <a:extLst>
              <a:ext uri="{FF2B5EF4-FFF2-40B4-BE49-F238E27FC236}">
                <a16:creationId xmlns:a16="http://schemas.microsoft.com/office/drawing/2014/main" id="{F61C5C86-C785-4B92-9F2D-133B8B8C2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1424" y="1"/>
            <a:ext cx="835810" cy="2671495"/>
          </a:xfrm>
          <a:custGeom>
            <a:avLst/>
            <a:gdLst/>
            <a:ahLst/>
            <a:cxnLst/>
            <a:rect l="0" t="0" r="r" b="b"/>
            <a:pathLst>
              <a:path w="652" h="1684">
                <a:moveTo>
                  <a:pt x="225" y="1684"/>
                </a:moveTo>
                <a:lnTo>
                  <a:pt x="652" y="0"/>
                </a:lnTo>
                <a:lnTo>
                  <a:pt x="411" y="0"/>
                </a:lnTo>
                <a:lnTo>
                  <a:pt x="0" y="1627"/>
                </a:lnTo>
                <a:lnTo>
                  <a:pt x="219" y="1681"/>
                </a:lnTo>
                <a:lnTo>
                  <a:pt x="225" y="1684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</p:sp>
      <p:sp>
        <p:nvSpPr>
          <p:cNvPr id="31" name="Freeform 12">
            <a:extLst>
              <a:ext uri="{FF2B5EF4-FFF2-40B4-BE49-F238E27FC236}">
                <a16:creationId xmlns:a16="http://schemas.microsoft.com/office/drawing/2014/main" id="{954D0BF9-002C-4D3A-A222-C166094A5D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1424" y="2585830"/>
            <a:ext cx="2175413" cy="4272171"/>
          </a:xfrm>
          <a:custGeom>
            <a:avLst/>
            <a:gdLst/>
            <a:ahLst/>
            <a:cxnLst/>
            <a:rect l="0" t="0" r="r" b="b"/>
            <a:pathLst>
              <a:path w="1697" h="2693">
                <a:moveTo>
                  <a:pt x="0" y="0"/>
                </a:moveTo>
                <a:lnTo>
                  <a:pt x="1622" y="2693"/>
                </a:lnTo>
                <a:lnTo>
                  <a:pt x="1697" y="2693"/>
                </a:lnTo>
                <a:lnTo>
                  <a:pt x="0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</p:sp>
      <p:sp>
        <p:nvSpPr>
          <p:cNvPr id="33" name="Freeform 13">
            <a:extLst>
              <a:ext uri="{FF2B5EF4-FFF2-40B4-BE49-F238E27FC236}">
                <a16:creationId xmlns:a16="http://schemas.microsoft.com/office/drawing/2014/main" id="{6080EB6E-D69F-43B1-91EC-75C303342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9078" y="2695292"/>
            <a:ext cx="2690743" cy="4162709"/>
          </a:xfrm>
          <a:custGeom>
            <a:avLst/>
            <a:gdLst/>
            <a:ahLst/>
            <a:cxnLst/>
            <a:rect l="0" t="0" r="r" b="b"/>
            <a:pathLst>
              <a:path w="2099" h="2624">
                <a:moveTo>
                  <a:pt x="2099" y="2624"/>
                </a:moveTo>
                <a:lnTo>
                  <a:pt x="0" y="0"/>
                </a:lnTo>
                <a:lnTo>
                  <a:pt x="2021" y="2624"/>
                </a:lnTo>
                <a:lnTo>
                  <a:pt x="2099" y="262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1BA816A-EE68-4A96-BA05-73303B2F4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5233" y="2690532"/>
            <a:ext cx="2904320" cy="4167469"/>
          </a:xfrm>
          <a:custGeom>
            <a:avLst/>
            <a:gdLst>
              <a:gd name="connsiteX0" fmla="*/ 0 w 2904320"/>
              <a:gd name="connsiteY0" fmla="*/ 0 h 4167469"/>
              <a:gd name="connsiteX1" fmla="*/ 288431 w 2904320"/>
              <a:gd name="connsiteY1" fmla="*/ 90425 h 4167469"/>
              <a:gd name="connsiteX2" fmla="*/ 2904320 w 2904320"/>
              <a:gd name="connsiteY2" fmla="*/ 3220465 h 4167469"/>
              <a:gd name="connsiteX3" fmla="*/ 2904320 w 2904320"/>
              <a:gd name="connsiteY3" fmla="*/ 4167469 h 4167469"/>
              <a:gd name="connsiteX4" fmla="*/ 2694589 w 2904320"/>
              <a:gd name="connsiteY4" fmla="*/ 4167469 h 4167469"/>
              <a:gd name="connsiteX5" fmla="*/ 3846 w 2904320"/>
              <a:gd name="connsiteY5" fmla="*/ 4759 h 4167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4320" h="4167469">
                <a:moveTo>
                  <a:pt x="0" y="0"/>
                </a:moveTo>
                <a:lnTo>
                  <a:pt x="288431" y="90425"/>
                </a:lnTo>
                <a:lnTo>
                  <a:pt x="2904320" y="3220465"/>
                </a:lnTo>
                <a:lnTo>
                  <a:pt x="2904320" y="4167469"/>
                </a:lnTo>
                <a:lnTo>
                  <a:pt x="2694589" y="4167469"/>
                </a:lnTo>
                <a:lnTo>
                  <a:pt x="3846" y="4759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sp>
        <p:nvSpPr>
          <p:cNvPr id="37" name="Freeform 15">
            <a:extLst>
              <a:ext uri="{FF2B5EF4-FFF2-40B4-BE49-F238E27FC236}">
                <a16:creationId xmlns:a16="http://schemas.microsoft.com/office/drawing/2014/main" id="{22A94CDB-5D63-4C75-9CB6-6C18CDF37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1424" y="2581071"/>
            <a:ext cx="2894568" cy="4276930"/>
          </a:xfrm>
          <a:custGeom>
            <a:avLst/>
            <a:gdLst/>
            <a:ahLst/>
            <a:cxnLst/>
            <a:rect l="0" t="0" r="r" b="b"/>
            <a:pathLst>
              <a:path w="2258" h="2696">
                <a:moveTo>
                  <a:pt x="2258" y="2696"/>
                </a:moveTo>
                <a:lnTo>
                  <a:pt x="264" y="111"/>
                </a:lnTo>
                <a:lnTo>
                  <a:pt x="228" y="60"/>
                </a:lnTo>
                <a:lnTo>
                  <a:pt x="225" y="57"/>
                </a:lnTo>
                <a:lnTo>
                  <a:pt x="0" y="0"/>
                </a:lnTo>
                <a:lnTo>
                  <a:pt x="0" y="3"/>
                </a:lnTo>
                <a:lnTo>
                  <a:pt x="1697" y="2696"/>
                </a:lnTo>
                <a:lnTo>
                  <a:pt x="2258" y="2696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C192C6-C24C-4B7B-AC21-1A23DDA50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7817" y="1439694"/>
            <a:ext cx="8368566" cy="5233479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Při srovnání grafů jednotlivých otázek dochází ke zlepšení, ALE z několika důvodů nemůžeme toto zlepšení považovat za jednoznačně pozitivní.</a:t>
            </a:r>
          </a:p>
          <a:p>
            <a:pPr marL="0" indent="0">
              <a:lnSpc>
                <a:spcPct val="90000"/>
              </a:lnSpc>
              <a:buNone/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b="1" dirty="0"/>
              <a:t>Argumenty</a:t>
            </a:r>
            <a:r>
              <a:rPr lang="cs-CZ" sz="2000" dirty="0"/>
              <a:t>: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Různě velké skupiny v 1. a 2. dotazníku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Změna postojů respondentů v 1. a 2. dotazníku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Míra plánování, samostatnosti a odpovědnosti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Vůle, motivace, úspěch, neúspěch, nositel odpovědnosti (Ž – R – U)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Objevují se protichůdné odpovědi respondentů mezi uzavřenou a otevřenou otázkou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Respondenti odpovídali na jiné než položené otázky (potřebovali se vyjádřit k jiné záležitosti)</a:t>
            </a:r>
          </a:p>
          <a:p>
            <a:pPr marL="0" indent="0">
              <a:lnSpc>
                <a:spcPct val="90000"/>
              </a:lnSpc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97858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10BDB9-9F08-4B0D-B179-0E85FBFAB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2400" b="1" u="sng" dirty="0"/>
              <a:t>Otázka</a:t>
            </a:r>
            <a:r>
              <a:rPr lang="cs-CZ" sz="2400" dirty="0"/>
              <a:t>: Jste doma </a:t>
            </a:r>
            <a:r>
              <a:rPr lang="cs-CZ" sz="2400" b="1" dirty="0"/>
              <a:t>spokojeni se systémem - organizací domácí výuky</a:t>
            </a:r>
            <a:r>
              <a:rPr lang="cs-CZ" sz="2400" dirty="0"/>
              <a:t>, který škola zvolila pro zadávání domácí přípravy (systém = veškeré učivo ze všech předmětů vyvěšeno na jeden rozcestník na stránkách třídy do Týdenních plánů – vždy v pátek v 16 hod.)? (PLÁNOVÁNÍ)</a:t>
            </a:r>
            <a:br>
              <a:rPr lang="cs-CZ" sz="2400" dirty="0"/>
            </a:br>
            <a:endParaRPr lang="cs-CZ" sz="2400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A2DA230-3895-43E0-93D5-E6E9E46C68BE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503" y="2580506"/>
            <a:ext cx="7202078" cy="2060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6E5EF85F-B7DE-4138-87E7-DFCFB97CD6EE}"/>
              </a:ext>
            </a:extLst>
          </p:cNvPr>
          <p:cNvPicPr>
            <a:picLocks noGrp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79"/>
          <a:stretch/>
        </p:blipFill>
        <p:spPr bwMode="auto">
          <a:xfrm>
            <a:off x="3412503" y="4722829"/>
            <a:ext cx="7202078" cy="2060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1758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229223-A743-48A8-A339-D14666CE6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2529" y="365289"/>
            <a:ext cx="10018713" cy="1284402"/>
          </a:xfrm>
        </p:spPr>
        <p:txBody>
          <a:bodyPr>
            <a:noAutofit/>
          </a:bodyPr>
          <a:lstStyle/>
          <a:p>
            <a:r>
              <a:rPr lang="cs-CZ" sz="2400" b="1" i="1" dirty="0"/>
              <a:t>Podněty</a:t>
            </a:r>
            <a:r>
              <a:rPr lang="cs-CZ" sz="2400" i="1" dirty="0"/>
              <a:t> k otázce spokojenosti se systémem - organizací domácí výuky</a:t>
            </a:r>
            <a:br>
              <a:rPr lang="cs-CZ" sz="2400" i="1" dirty="0"/>
            </a:br>
            <a:r>
              <a:rPr lang="cs-CZ" sz="2400" i="1" dirty="0"/>
              <a:t> (zadávání domácí přípravy, týdenní plány apod.). (PLÁNOVÁNÍ)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B60BC4-3066-48FD-9AE3-00EDBB2C9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5363" y="2076508"/>
            <a:ext cx="4607188" cy="576262"/>
          </a:xfrm>
        </p:spPr>
        <p:txBody>
          <a:bodyPr/>
          <a:lstStyle/>
          <a:p>
            <a:pPr algn="ctr"/>
            <a:r>
              <a:rPr lang="cs-CZ" b="1" dirty="0"/>
              <a:t>+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6695F63-DD63-4E54-814F-19CB8D9F9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84311" y="2776176"/>
            <a:ext cx="4895056" cy="3887271"/>
          </a:xfrm>
        </p:spPr>
        <p:txBody>
          <a:bodyPr>
            <a:normAutofit/>
          </a:bodyPr>
          <a:lstStyle/>
          <a:p>
            <a:r>
              <a:rPr lang="cs-CZ" dirty="0"/>
              <a:t>Spolupráce (U – Ž – R)</a:t>
            </a:r>
          </a:p>
          <a:p>
            <a:r>
              <a:rPr lang="cs-CZ" dirty="0"/>
              <a:t>Rychlé reakce od učitelů</a:t>
            </a:r>
          </a:p>
          <a:p>
            <a:r>
              <a:rPr lang="cs-CZ" dirty="0"/>
              <a:t>Velká podpora ze strany učitelů</a:t>
            </a:r>
          </a:p>
          <a:p>
            <a:r>
              <a:rPr lang="cs-CZ" dirty="0"/>
              <a:t>Propracované týdenní plány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Návrh:</a:t>
            </a:r>
          </a:p>
          <a:p>
            <a:r>
              <a:rPr lang="cs-CZ" b="1" dirty="0"/>
              <a:t>Dřívější dodání podkladů (př. Pá 12h)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6483F83-FD90-424C-84D6-0A102094BB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44226" y="2061492"/>
            <a:ext cx="4622537" cy="576262"/>
          </a:xfrm>
        </p:spPr>
        <p:txBody>
          <a:bodyPr/>
          <a:lstStyle/>
          <a:p>
            <a:pPr algn="ctr"/>
            <a:r>
              <a:rPr lang="cs-CZ" b="1" dirty="0"/>
              <a:t>-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6C43BBF-0D62-42CF-A420-F19F956405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07966" y="2776177"/>
            <a:ext cx="4895056" cy="3887270"/>
          </a:xfrm>
        </p:spPr>
        <p:txBody>
          <a:bodyPr>
            <a:normAutofit/>
          </a:bodyPr>
          <a:lstStyle/>
          <a:p>
            <a:r>
              <a:rPr lang="cs-CZ" b="1" dirty="0"/>
              <a:t>Pozdní zadání </a:t>
            </a:r>
            <a:r>
              <a:rPr lang="cs-CZ" dirty="0"/>
              <a:t>(během Po nebo Út; 5.,7.,8.tř.)</a:t>
            </a:r>
          </a:p>
          <a:p>
            <a:r>
              <a:rPr lang="cs-CZ" b="1" dirty="0"/>
              <a:t>Různá místa </a:t>
            </a:r>
            <a:r>
              <a:rPr lang="cs-CZ" dirty="0"/>
              <a:t>zadávání úkolů</a:t>
            </a:r>
          </a:p>
          <a:p>
            <a:r>
              <a:rPr lang="cs-CZ" dirty="0"/>
              <a:t>Málo odkazů na výuková videa</a:t>
            </a:r>
          </a:p>
          <a:p>
            <a:r>
              <a:rPr lang="cs-CZ" b="1" dirty="0"/>
              <a:t>Změna úkolů během týdne</a:t>
            </a:r>
            <a:r>
              <a:rPr lang="cs-CZ" dirty="0"/>
              <a:t>, hodně úkolů</a:t>
            </a:r>
          </a:p>
          <a:p>
            <a:r>
              <a:rPr lang="cs-CZ" dirty="0"/>
              <a:t>Málo online hodin z různých předmětů (1.st.)</a:t>
            </a:r>
          </a:p>
          <a:p>
            <a:endParaRPr lang="cs-CZ" dirty="0"/>
          </a:p>
          <a:p>
            <a:r>
              <a:rPr lang="cs-CZ" b="1" i="1" dirty="0"/>
              <a:t>„Potřebuji, aby mi učitel připomněl, že mám dělat úkoly.“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255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BBC0BE-D6B4-4196-8DBE-8C69D571F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810" y="233313"/>
            <a:ext cx="11180190" cy="1752599"/>
          </a:xfrm>
        </p:spPr>
        <p:txBody>
          <a:bodyPr>
            <a:noAutofit/>
          </a:bodyPr>
          <a:lstStyle/>
          <a:p>
            <a:r>
              <a:rPr lang="cs-CZ" sz="2800" b="1" u="sng" dirty="0"/>
              <a:t>Otázka</a:t>
            </a:r>
            <a:r>
              <a:rPr lang="cs-CZ" sz="2800" dirty="0"/>
              <a:t>: Jsou podle Vašeho názoru zadávané úkoly pro Vaše dítě</a:t>
            </a:r>
            <a:br>
              <a:rPr lang="cs-CZ" sz="2800" dirty="0"/>
            </a:br>
            <a:r>
              <a:rPr lang="cs-CZ" sz="2800" dirty="0"/>
              <a:t>jasné</a:t>
            </a:r>
            <a:r>
              <a:rPr lang="cs-CZ" sz="2800" i="1" dirty="0"/>
              <a:t>, srozumitelně zadané </a:t>
            </a:r>
            <a:r>
              <a:rPr lang="cs-CZ" sz="2800" dirty="0"/>
              <a:t>a dokáže se v nich orientovat?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3312D052-083F-41E9-8B8B-CA8329177E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2739"/>
          <a:stretch/>
        </p:blipFill>
        <p:spPr>
          <a:xfrm>
            <a:off x="2726866" y="1873278"/>
            <a:ext cx="8453324" cy="240229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6C0FCD74-B9E2-4775-986C-D62DF72E8E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6866" y="4356364"/>
            <a:ext cx="8453325" cy="240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841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46D789-3884-4AAD-BFCA-2B678A764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92932"/>
            <a:ext cx="10018713" cy="1548319"/>
          </a:xfrm>
        </p:spPr>
        <p:txBody>
          <a:bodyPr>
            <a:normAutofit/>
          </a:bodyPr>
          <a:lstStyle/>
          <a:p>
            <a:r>
              <a:rPr lang="cs-CZ" sz="3200" b="1" u="sng" dirty="0"/>
              <a:t>Podněty k tématu:</a:t>
            </a:r>
            <a:br>
              <a:rPr lang="cs-CZ" sz="3200" dirty="0"/>
            </a:br>
            <a:r>
              <a:rPr lang="cs-CZ" sz="3200" dirty="0"/>
              <a:t>Jasnost a srozumitelnost zadání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35A7FBD-E4AE-4CE2-BC2F-0B01A6549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2179" y="1453120"/>
            <a:ext cx="4607188" cy="576262"/>
          </a:xfrm>
        </p:spPr>
        <p:txBody>
          <a:bodyPr/>
          <a:lstStyle/>
          <a:p>
            <a:pPr algn="ctr"/>
            <a:r>
              <a:rPr lang="cs-CZ" b="1" dirty="0"/>
              <a:t>+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A6F7DB6-6FD7-429D-8C88-2F671CBE3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28245" y="2101258"/>
            <a:ext cx="4895056" cy="420559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Online hodiny daly řád domácí výuce (pravidelnost i pro přípravu)</a:t>
            </a:r>
          </a:p>
          <a:p>
            <a:r>
              <a:rPr lang="cs-CZ" b="1" dirty="0"/>
              <a:t>Rychlá</a:t>
            </a:r>
            <a:r>
              <a:rPr lang="cs-CZ" dirty="0"/>
              <a:t> orientace učitelů v </a:t>
            </a:r>
            <a:r>
              <a:rPr lang="cs-CZ" dirty="0" err="1"/>
              <a:t>Teams</a:t>
            </a:r>
            <a:endParaRPr lang="cs-CZ" dirty="0"/>
          </a:p>
          <a:p>
            <a:r>
              <a:rPr lang="cs-CZ" b="1" dirty="0"/>
              <a:t>Přehledná</a:t>
            </a:r>
            <a:r>
              <a:rPr lang="cs-CZ" dirty="0"/>
              <a:t> </a:t>
            </a:r>
            <a:r>
              <a:rPr lang="cs-CZ" b="1" dirty="0"/>
              <a:t>práce</a:t>
            </a:r>
            <a:r>
              <a:rPr lang="cs-CZ" dirty="0"/>
              <a:t> v </a:t>
            </a:r>
            <a:r>
              <a:rPr lang="cs-CZ" dirty="0" err="1"/>
              <a:t>Teams</a:t>
            </a:r>
            <a:r>
              <a:rPr lang="cs-CZ" dirty="0"/>
              <a:t> pro žáky</a:t>
            </a:r>
          </a:p>
          <a:p>
            <a:r>
              <a:rPr lang="cs-CZ" b="1" dirty="0"/>
              <a:t>Posun</a:t>
            </a:r>
            <a:r>
              <a:rPr lang="cs-CZ" dirty="0"/>
              <a:t> ve srozumitelnosti zadání</a:t>
            </a:r>
          </a:p>
          <a:p>
            <a:r>
              <a:rPr lang="cs-CZ" dirty="0"/>
              <a:t>Kreativní úkoly (i venku)</a:t>
            </a:r>
          </a:p>
          <a:p>
            <a:r>
              <a:rPr lang="cs-CZ" b="1" dirty="0"/>
              <a:t>Práce učitel – žák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Efektivní a kreativní spolupráce</a:t>
            </a:r>
          </a:p>
          <a:p>
            <a:pPr lvl="1"/>
            <a:r>
              <a:rPr lang="cs-CZ" dirty="0"/>
              <a:t>Skvělá příprava i hodnocení</a:t>
            </a:r>
          </a:p>
          <a:p>
            <a:pPr lvl="1"/>
            <a:r>
              <a:rPr lang="cs-CZ" dirty="0"/>
              <a:t>Okamžitá reakce učitele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C3316C8E-4A27-4353-B272-C2570B9A41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44226" y="1453120"/>
            <a:ext cx="4622537" cy="576262"/>
          </a:xfrm>
        </p:spPr>
        <p:txBody>
          <a:bodyPr/>
          <a:lstStyle/>
          <a:p>
            <a:pPr algn="ctr"/>
            <a:r>
              <a:rPr lang="cs-CZ" b="1" dirty="0"/>
              <a:t>-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BB9B2B32-4DBE-45C9-984A-FBA5EFCF53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013318" y="2101258"/>
            <a:ext cx="4895056" cy="4205592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Hodně</a:t>
            </a:r>
            <a:r>
              <a:rPr lang="cs-CZ" dirty="0"/>
              <a:t> nového učiva</a:t>
            </a:r>
          </a:p>
          <a:p>
            <a:r>
              <a:rPr lang="cs-CZ" dirty="0"/>
              <a:t>Děti </a:t>
            </a:r>
            <a:r>
              <a:rPr lang="cs-CZ" b="1" dirty="0"/>
              <a:t>neberou vážně </a:t>
            </a:r>
            <a:r>
              <a:rPr lang="cs-CZ" dirty="0"/>
              <a:t>dobrovolné úkoly</a:t>
            </a:r>
          </a:p>
          <a:p>
            <a:r>
              <a:rPr lang="cs-CZ" b="1" dirty="0"/>
              <a:t>Nejednoznačná zadání</a:t>
            </a:r>
            <a:r>
              <a:rPr lang="cs-CZ" dirty="0"/>
              <a:t>, upřesňování i na několikrát (Aj 1.st.)</a:t>
            </a:r>
          </a:p>
          <a:p>
            <a:r>
              <a:rPr lang="cs-CZ" b="1" dirty="0"/>
              <a:t>1.st. Hejného matematika</a:t>
            </a:r>
          </a:p>
          <a:p>
            <a:pPr lvl="1"/>
            <a:r>
              <a:rPr lang="cs-CZ" dirty="0"/>
              <a:t>Nejasná zadání pro rodiče</a:t>
            </a:r>
          </a:p>
          <a:p>
            <a:pPr lvl="1"/>
            <a:r>
              <a:rPr lang="cs-CZ" dirty="0"/>
              <a:t>Nevhodné pro samouky bez vysvětlování</a:t>
            </a:r>
          </a:p>
          <a:p>
            <a:r>
              <a:rPr lang="cs-CZ" b="1" dirty="0"/>
              <a:t>8.-9.třídy</a:t>
            </a:r>
          </a:p>
          <a:p>
            <a:pPr lvl="1"/>
            <a:r>
              <a:rPr lang="cs-CZ" dirty="0"/>
              <a:t>Nejednotnost v zadávání úkolů (někdy denní, týdenní,…)</a:t>
            </a:r>
          </a:p>
          <a:p>
            <a:pPr lvl="1"/>
            <a:r>
              <a:rPr lang="cs-CZ" dirty="0"/>
              <a:t>Různá místa zadávání i odevzdávání (email, </a:t>
            </a:r>
            <a:r>
              <a:rPr lang="cs-CZ" dirty="0" err="1"/>
              <a:t>Teams</a:t>
            </a:r>
            <a:r>
              <a:rPr lang="cs-CZ" dirty="0"/>
              <a:t>, </a:t>
            </a:r>
            <a:r>
              <a:rPr lang="cs-CZ" dirty="0" err="1"/>
              <a:t>ŠoL</a:t>
            </a:r>
            <a:r>
              <a:rPr lang="cs-CZ" dirty="0"/>
              <a:t>,…)</a:t>
            </a:r>
          </a:p>
        </p:txBody>
      </p:sp>
    </p:spTree>
    <p:extLst>
      <p:ext uri="{BB962C8B-B14F-4D97-AF65-F5344CB8AC3E}">
        <p14:creationId xmlns:p14="http://schemas.microsoft.com/office/powerpoint/2010/main" val="1173527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A237FB-7722-473A-9801-E7EE86A3B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954" y="143945"/>
            <a:ext cx="10018713" cy="1752599"/>
          </a:xfrm>
        </p:spPr>
        <p:txBody>
          <a:bodyPr>
            <a:normAutofit/>
          </a:bodyPr>
          <a:lstStyle/>
          <a:p>
            <a:r>
              <a:rPr lang="cs-CZ" sz="3200" b="1" u="sng" dirty="0"/>
              <a:t>Otázka</a:t>
            </a:r>
            <a:r>
              <a:rPr lang="cs-CZ" sz="3200" dirty="0"/>
              <a:t>: Dokáže Vaše dítě zadané úkoly plnit?</a:t>
            </a:r>
            <a:br>
              <a:rPr lang="cs-CZ" sz="3200" dirty="0"/>
            </a:br>
            <a:r>
              <a:rPr lang="cs-CZ" sz="3200" dirty="0"/>
              <a:t>(SAMOSTATNOST)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F4311BB8-1BFB-4605-A079-5CAA52D329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2268" y="2144530"/>
            <a:ext cx="8905312" cy="217687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963299D-9C7A-44E9-89D8-1364D338B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2267" y="4529000"/>
            <a:ext cx="8905312" cy="220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588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FBE8A21-F87D-4E26-889E-726606A81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781" y="291830"/>
            <a:ext cx="2743200" cy="4985020"/>
          </a:xfrm>
        </p:spPr>
        <p:txBody>
          <a:bodyPr>
            <a:normAutofit/>
          </a:bodyPr>
          <a:lstStyle/>
          <a:p>
            <a:pPr algn="l"/>
            <a:r>
              <a:rPr lang="cs-CZ" sz="3200" dirty="0">
                <a:solidFill>
                  <a:srgbClr val="FFFFFF"/>
                </a:solidFill>
              </a:rPr>
              <a:t>Odpovědi na otázku:</a:t>
            </a:r>
            <a:br>
              <a:rPr lang="cs-CZ" sz="3200" dirty="0">
                <a:solidFill>
                  <a:srgbClr val="FFFFFF"/>
                </a:solidFill>
              </a:rPr>
            </a:br>
            <a:br>
              <a:rPr lang="cs-CZ" sz="3200" dirty="0">
                <a:solidFill>
                  <a:srgbClr val="FFFFFF"/>
                </a:solidFill>
              </a:rPr>
            </a:br>
            <a:r>
              <a:rPr lang="cs-CZ" sz="3200" dirty="0">
                <a:solidFill>
                  <a:srgbClr val="FFFFFF"/>
                </a:solidFill>
              </a:rPr>
              <a:t>Dokáže Vaše dítě zadané úkoly plnit?</a:t>
            </a:r>
          </a:p>
        </p:txBody>
      </p:sp>
      <p:grpSp>
        <p:nvGrpSpPr>
          <p:cNvPr id="2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D2BF13-D013-4B08-84F8-30B83BFC2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4017" y="207391"/>
            <a:ext cx="7267769" cy="6193410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/>
              <a:t>Míra samostatnosti žáka je závislá na věku dítěte, na jeho rodinném zázemí, na delegaci zodpovědnosti (U – R – Ž) a motivaci.</a:t>
            </a:r>
          </a:p>
          <a:p>
            <a:pPr marL="0" indent="0">
              <a:buNone/>
            </a:pPr>
            <a:endParaRPr lang="cs-CZ" sz="2000" dirty="0"/>
          </a:p>
          <a:p>
            <a:pPr lvl="1"/>
            <a:r>
              <a:rPr lang="cs-CZ" dirty="0"/>
              <a:t>„Nedostatečné vysvětlení učiva.“ </a:t>
            </a:r>
          </a:p>
          <a:p>
            <a:pPr lvl="1"/>
            <a:r>
              <a:rPr lang="cs-CZ" dirty="0"/>
              <a:t>„Asistence při zadávání a </a:t>
            </a:r>
            <a:r>
              <a:rPr lang="cs-CZ" b="1" dirty="0"/>
              <a:t>dohled </a:t>
            </a:r>
            <a:r>
              <a:rPr lang="cs-CZ" dirty="0"/>
              <a:t>nad plněním </a:t>
            </a:r>
            <a:r>
              <a:rPr lang="cs-CZ" b="1" dirty="0"/>
              <a:t>ze strany rodičů je nezbytný</a:t>
            </a:r>
            <a:r>
              <a:rPr lang="cs-CZ" dirty="0"/>
              <a:t>.“</a:t>
            </a:r>
          </a:p>
          <a:p>
            <a:pPr lvl="1"/>
            <a:r>
              <a:rPr lang="cs-CZ" dirty="0"/>
              <a:t>„Někdy dodělává syn úkoly o víkendu. Příčinou </a:t>
            </a:r>
            <a:r>
              <a:rPr lang="cs-CZ" b="1" dirty="0"/>
              <a:t>je jeho nesoustavná práce.</a:t>
            </a:r>
            <a:r>
              <a:rPr lang="cs-CZ" dirty="0"/>
              <a:t>“</a:t>
            </a:r>
          </a:p>
          <a:p>
            <a:pPr lvl="1"/>
            <a:r>
              <a:rPr lang="cs-CZ" dirty="0"/>
              <a:t>„</a:t>
            </a:r>
            <a:r>
              <a:rPr lang="cs-CZ" b="1" dirty="0"/>
              <a:t>Potřebuje motivaci</a:t>
            </a:r>
            <a:r>
              <a:rPr lang="cs-CZ" dirty="0"/>
              <a:t>, chybí školní prostor, míněno doma u PC není tolik vůle pracovat. Ve škole musí.“</a:t>
            </a:r>
          </a:p>
          <a:p>
            <a:pPr lvl="1"/>
            <a:r>
              <a:rPr lang="cs-CZ" dirty="0"/>
              <a:t>„</a:t>
            </a:r>
            <a:r>
              <a:rPr lang="cs-CZ" b="1" dirty="0"/>
              <a:t>Výuka na dálku učí děti samostatnosti</a:t>
            </a:r>
            <a:r>
              <a:rPr lang="cs-CZ" dirty="0"/>
              <a:t> a mají možnost rozvrhnout si práci a úkoly během dne podle toho, jak jim to lépe časově vyhovuje.“</a:t>
            </a:r>
          </a:p>
          <a:p>
            <a:pPr lvl="1"/>
            <a:r>
              <a:rPr lang="cs-CZ" dirty="0"/>
              <a:t>„Oceňuji tlak paní učitelky na samostatnost. Díky tomu jsme se za tři měsíce </a:t>
            </a:r>
            <a:r>
              <a:rPr lang="cs-CZ" b="1" dirty="0"/>
              <a:t>posunuli od "sedím vedle tebe na židli"</a:t>
            </a:r>
            <a:r>
              <a:rPr lang="cs-CZ" dirty="0"/>
              <a:t> k variantě </a:t>
            </a:r>
            <a:r>
              <a:rPr lang="cs-CZ" b="1" dirty="0"/>
              <a:t>"tady jsem ti vytiskla týdenní plán, přijď pokud ti něco nepůjde"</a:t>
            </a:r>
            <a:r>
              <a:rPr lang="cs-CZ" dirty="0"/>
              <a:t>... samozřejmě řada věcí sama nešla, ale i tak to byl obrovský pokrok :).“</a:t>
            </a:r>
          </a:p>
        </p:txBody>
      </p:sp>
    </p:spTree>
    <p:extLst>
      <p:ext uri="{BB962C8B-B14F-4D97-AF65-F5344CB8AC3E}">
        <p14:creationId xmlns:p14="http://schemas.microsoft.com/office/powerpoint/2010/main" val="5830354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2384</Words>
  <Application>Microsoft Office PowerPoint</Application>
  <PresentationFormat>Širokoúhlá obrazovka</PresentationFormat>
  <Paragraphs>166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Century Gothic</vt:lpstr>
      <vt:lpstr>Corbel</vt:lpstr>
      <vt:lpstr>Wingdings</vt:lpstr>
      <vt:lpstr>Paralaxa</vt:lpstr>
      <vt:lpstr>PRVNÍ ANALÝZA </vt:lpstr>
      <vt:lpstr>Respondenti</vt:lpstr>
      <vt:lpstr>Jak číst výsledné grafy?</vt:lpstr>
      <vt:lpstr>Otázka: Jste doma spokojeni se systémem - organizací domácí výuky, který škola zvolila pro zadávání domácí přípravy (systém = veškeré učivo ze všech předmětů vyvěšeno na jeden rozcestník na stránkách třídy do Týdenních plánů – vždy v pátek v 16 hod.)? (PLÁNOVÁNÍ) </vt:lpstr>
      <vt:lpstr>Podněty k otázce spokojenosti se systémem - organizací domácí výuky  (zadávání domácí přípravy, týdenní plány apod.). (PLÁNOVÁNÍ)</vt:lpstr>
      <vt:lpstr>Otázka: Jsou podle Vašeho názoru zadávané úkoly pro Vaše dítě jasné, srozumitelně zadané a dokáže se v nich orientovat?</vt:lpstr>
      <vt:lpstr>Podněty k tématu: Jasnost a srozumitelnost zadání</vt:lpstr>
      <vt:lpstr>Otázka: Dokáže Vaše dítě zadané úkoly plnit? (SAMOSTATNOST)</vt:lpstr>
      <vt:lpstr>Odpovědi na otázku:  Dokáže Vaše dítě zadané úkoly plnit?</vt:lpstr>
      <vt:lpstr>Otázka: Je pro Vás jako pro rodiče tato forma zadávání úkolů přehledná?</vt:lpstr>
      <vt:lpstr>Reakce na otázku:  Je pro Vás jako pro rodiče tato forma zadávání úkolů přehledná?</vt:lpstr>
      <vt:lpstr>Otázka: Je pro Vás jako pro rodiče tato forma zadávání úkolů dobře kontrolovatelná?</vt:lpstr>
      <vt:lpstr>Otázka: Jakou roli máte vy rodiče v rámci domácího učení svého dítěte?</vt:lpstr>
      <vt:lpstr>Otázka: Kolik času jako rodič strávíte v průměru denně dopomocí dítěti s domácí přípravou do školy?</vt:lpstr>
      <vt:lpstr>Reakce na téma:  kontrolovatelnost, role a míra zapojení rodičů</vt:lpstr>
      <vt:lpstr>Otázka: Máte aktuálně takové technické vybavení, které umožní Vašemu dítěti online výuku na dálku?</vt:lpstr>
      <vt:lpstr>Reakce na technické vybavení</vt:lpstr>
      <vt:lpstr>Otázka: Vidíte na svém dítěti, že má domácí výuka pozitivní dopad na jeho zodpovědnost za vlastní učení a plánování času na učení?</vt:lpstr>
      <vt:lpstr>Odpovědi na otázku o dopadu na zodpovědnost žáka za vlastní učení a plánování času na učení?</vt:lpstr>
      <vt:lpstr>Otázka: Je z vašeho pohledu rodiče zpětná vazba dítěti / hodnocení práce dítěte, kterou mu poskytují učitelé jako reflexi k jeho práci, pro něj přínosná a motivující?</vt:lpstr>
      <vt:lpstr>Otázka: Získali jste díky výuce na dálku lepší představu o tom, co se Vaše dítě běžně ve škole učí? </vt:lpstr>
      <vt:lpstr>Odpovědi na otázku  o zpětné vazbě/ hodnocení práce dítěte poskytované učitelem   a představě výuky dítěte.</vt:lpstr>
      <vt:lpstr>Otázka: Vnímáte dostatek podpory ze strany pedagogů, kteří vyučují vaše dítě? </vt:lpstr>
      <vt:lpstr>Odpovědi na vnímání míry podpory ze strany pedagogů.</vt:lpstr>
      <vt:lpstr>Otázka: Pokud jste se Vy, nebo Vaše dítě již na někoho obrátili / lo tak se Vám / jemu dostalo rady nebo pomoci? </vt:lpstr>
      <vt:lpstr>Otázka: Zvládá se Vaše dítě postupně zapojovat do on-line konzultací / výuky s učiteli? </vt:lpstr>
      <vt:lpstr>Otázka: Čemu všemu se Vaše dítě z vašeho pohledu díky učení na dálku může naučit, má pro něj přínos a použije to v reálném životě? </vt:lpstr>
      <vt:lpstr>Další podněty a návrhy od rodičů</vt:lpstr>
      <vt:lpstr>Doporučení na 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PRVNÍ ANALÝZA </dc:title>
  <dc:creator>Rodina Peregrinova</dc:creator>
  <cp:lastModifiedBy>Rodina Peregrinova</cp:lastModifiedBy>
  <cp:revision>4</cp:revision>
  <dcterms:created xsi:type="dcterms:W3CDTF">2020-06-28T21:51:14Z</dcterms:created>
  <dcterms:modified xsi:type="dcterms:W3CDTF">2020-06-28T22:06:40Z</dcterms:modified>
</cp:coreProperties>
</file>