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BE682-F4AE-4FEA-8A30-5AB7616E1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09600"/>
            <a:ext cx="8915399" cy="1126283"/>
          </a:xfrm>
        </p:spPr>
        <p:txBody>
          <a:bodyPr/>
          <a:lstStyle/>
          <a:p>
            <a:r>
              <a:rPr lang="cs-CZ" dirty="0"/>
              <a:t>Demokratická kultura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DBA692-1CE4-4054-ACF4-4F428BC43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9637" y="2064327"/>
            <a:ext cx="9564976" cy="383933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Cíl schůzky:</a:t>
            </a:r>
          </a:p>
          <a:p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b="1" dirty="0">
                <a:solidFill>
                  <a:schemeClr val="tx1"/>
                </a:solidFill>
              </a:rPr>
              <a:t>VOLBA TÉMATICKÉ OBLASTI A FORMULACE CÍLE, </a:t>
            </a:r>
          </a:p>
          <a:p>
            <a:endParaRPr lang="cs-CZ" sz="3200" b="1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ke kterému bude každé jednotlivé hnízdo směřovat v příštím školním roce.</a:t>
            </a:r>
          </a:p>
        </p:txBody>
      </p:sp>
    </p:spTree>
    <p:extLst>
      <p:ext uri="{BB962C8B-B14F-4D97-AF65-F5344CB8AC3E}">
        <p14:creationId xmlns:p14="http://schemas.microsoft.com/office/powerpoint/2010/main" val="308888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75F68-9364-4B44-965F-2E4A245C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2799"/>
          </a:xfrm>
        </p:spPr>
        <p:txBody>
          <a:bodyPr>
            <a:normAutofit fontScale="90000"/>
          </a:bodyPr>
          <a:lstStyle/>
          <a:p>
            <a:r>
              <a:rPr lang="cs-CZ" dirty="0"/>
              <a:t>Tematické oblasti: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0DA53A1-14B3-42D4-BA5A-CF4E48F4E2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306889"/>
              </p:ext>
            </p:extLst>
          </p:nvPr>
        </p:nvGraphicFramePr>
        <p:xfrm>
          <a:off x="1939636" y="1246188"/>
          <a:ext cx="9684328" cy="5127624"/>
        </p:xfrm>
        <a:graphic>
          <a:graphicData uri="http://schemas.openxmlformats.org/drawingml/2006/table">
            <a:tbl>
              <a:tblPr/>
              <a:tblGrid>
                <a:gridCol w="8510360">
                  <a:extLst>
                    <a:ext uri="{9D8B030D-6E8A-4147-A177-3AD203B41FA5}">
                      <a16:colId xmlns:a16="http://schemas.microsoft.com/office/drawing/2014/main" val="2773842838"/>
                    </a:ext>
                  </a:extLst>
                </a:gridCol>
                <a:gridCol w="672054">
                  <a:extLst>
                    <a:ext uri="{9D8B030D-6E8A-4147-A177-3AD203B41FA5}">
                      <a16:colId xmlns:a16="http://schemas.microsoft.com/office/drawing/2014/main" val="1711366607"/>
                    </a:ext>
                  </a:extLst>
                </a:gridCol>
                <a:gridCol w="501914">
                  <a:extLst>
                    <a:ext uri="{9D8B030D-6E8A-4147-A177-3AD203B41FA5}">
                      <a16:colId xmlns:a16="http://schemas.microsoft.com/office/drawing/2014/main" val="344484470"/>
                    </a:ext>
                  </a:extLst>
                </a:gridCol>
              </a:tblGrid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Podpora sebeřízení pedagogů - sladění pracovního a osobního života, psychohygiena, práce se stresem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221485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Rozvoj komunikačních schopností pedagogů s cílem zvyšovat kvalitu mezilidských vztahů a vytvářet bezpečné prostředí v rámci pracovních týmů. 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Tyto oblasti byly interními a externími průvodci zvoleny jako témata pro rozvoj DK v roce 2020/2021</a:t>
                      </a:r>
                    </a:p>
                  </a:txBody>
                  <a:tcPr marL="4368" marR="4368" marT="4368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090397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Rozvoj podmínek pro spolupráci, vzájemnou inspiraci a kolegiální podporu v rámci pedagogického sboru. 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09768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Zlepšení interní komunikace ve škole s cílem zjednodušit informační toky, zefektivnit vedení porad a bránit informačnímu přehlcování. 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C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66054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Rozvoj v metodách komunikace s rodiči - nastavování hranic, krizová komunikace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B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BF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36845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Zlepšování organizačních procesů, které umožňují strategický rozvoj školy ve smysluplné, ucelené, udržitelné a srozumitelné podobě. 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851028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Podpora zavádění výukových a hodnotících metod, které podporují vytváření bezpečného prostředí ve třídě za využití demokratických principů. 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961090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Vytváření více příležitostí pro zapojení rodičů do chodu školy, realizace projektů s přesahem do místní komunity při spolupráci s lokálními aktéry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669017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Větší otevřenost spolupráci a vzájemné inspiraci s dalšími školami (např. zahraničními, alternativními či speciálními)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3A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57732"/>
                  </a:ext>
                </a:extLst>
              </a:tr>
              <a:tr h="5022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Cílený rozvoj žákovských kompetencí pro demokratickou kulturu s oporou v ŠVP a žákovských demokratických institucích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368" marR="4368" marT="43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4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52708"/>
                  </a:ext>
                </a:extLst>
              </a:tr>
              <a:tr h="104824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68" marR="4368" marT="4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203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8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CFC7B-891D-4064-A1F2-04CC3262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1000"/>
              </a:spcBef>
            </a:pPr>
            <a:r>
              <a:rPr lang="cs-CZ" sz="2000" dirty="0">
                <a:solidFill>
                  <a:prstClr val="black"/>
                </a:solidFill>
                <a:ea typeface="+mn-ea"/>
                <a:cs typeface="+mn-cs"/>
              </a:rPr>
              <a:t>Cíl schůzky:</a:t>
            </a:r>
            <a:br>
              <a:rPr lang="cs-CZ" sz="20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s-CZ" sz="2000" b="1" dirty="0">
                <a:solidFill>
                  <a:prstClr val="black"/>
                </a:solidFill>
                <a:ea typeface="+mn-ea"/>
                <a:cs typeface="+mn-cs"/>
              </a:rPr>
              <a:t>VOLBA TÉMATICKÉ OBLASTI A FORMULACE CÍLE, </a:t>
            </a:r>
            <a:br>
              <a:rPr lang="cs-CZ" sz="20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prstClr val="black"/>
                </a:solidFill>
                <a:ea typeface="+mn-ea"/>
                <a:cs typeface="+mn-cs"/>
              </a:rPr>
              <a:t>ke kterému bude každé jednotlivé hnízdo směřovat v příštím školním roce.</a:t>
            </a:r>
            <a:br>
              <a:rPr lang="cs-CZ" sz="2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6BE77-0D12-45D6-BFF0-AB5C18A6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volba jedné ze 6 oblastí (viz tabulka)</a:t>
            </a:r>
          </a:p>
          <a:p>
            <a:r>
              <a:rPr lang="cs-CZ" sz="2000" dirty="0">
                <a:solidFill>
                  <a:schemeClr val="tx1"/>
                </a:solidFill>
              </a:rPr>
              <a:t>v jejím rámci z formulace cíle hnízda na příští školní rok</a:t>
            </a:r>
          </a:p>
          <a:p>
            <a:r>
              <a:rPr lang="cs-CZ" sz="2000" dirty="0">
                <a:solidFill>
                  <a:schemeClr val="tx1"/>
                </a:solidFill>
              </a:rPr>
              <a:t>v cíli by se mělo odrážet odborné zaměření hnízda</a:t>
            </a:r>
          </a:p>
          <a:p>
            <a:r>
              <a:rPr lang="cs-CZ" sz="2000" dirty="0">
                <a:solidFill>
                  <a:schemeClr val="tx1"/>
                </a:solidFill>
              </a:rPr>
              <a:t>zformulovaný cíl bude zároveň základem kapitoly do PPRŠ (ta se bude tvořit v srpnu)</a:t>
            </a:r>
          </a:p>
          <a:p>
            <a:r>
              <a:rPr lang="cs-CZ" sz="2000" dirty="0">
                <a:solidFill>
                  <a:schemeClr val="tx1"/>
                </a:solidFill>
              </a:rPr>
              <a:t>cíl by měl být SMART</a:t>
            </a:r>
          </a:p>
          <a:p>
            <a:r>
              <a:rPr lang="cs-CZ" sz="2000" dirty="0">
                <a:solidFill>
                  <a:schemeClr val="tx1"/>
                </a:solidFill>
              </a:rPr>
              <a:t>na základě zformulovaného cíle hnízda si každý člen bude vytvářet svůj POPR</a:t>
            </a:r>
          </a:p>
        </p:txBody>
      </p:sp>
    </p:spTree>
    <p:extLst>
      <p:ext uri="{BB962C8B-B14F-4D97-AF65-F5344CB8AC3E}">
        <p14:creationId xmlns:p14="http://schemas.microsoft.com/office/powerpoint/2010/main" val="333468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32FEA-0F98-4FA3-9DA9-AAF169217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cíl:</a:t>
            </a:r>
            <a:br>
              <a:rPr lang="cs-CZ" dirty="0"/>
            </a:br>
            <a:r>
              <a:rPr lang="cs-CZ" dirty="0"/>
              <a:t> FORMULACE VIZE DEMOKRATICKÉ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24E12-85FA-4501-8B48-F1193377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ve škole dlouhodobě naplňujeme vizi projektu PŠÚ </a:t>
            </a:r>
            <a:r>
              <a:rPr lang="cs-CZ" sz="2000" b="1" i="1" dirty="0">
                <a:solidFill>
                  <a:schemeClr val="tx1"/>
                </a:solidFill>
              </a:rPr>
              <a:t>"Každý žák se učí naplno a s radostí. Své učení si řídí." </a:t>
            </a:r>
          </a:p>
          <a:p>
            <a:r>
              <a:rPr lang="cs-CZ" sz="2000" dirty="0">
                <a:solidFill>
                  <a:schemeClr val="tx1"/>
                </a:solidFill>
              </a:rPr>
              <a:t>tuto vizi by vedení školy rádo rozšířilo </a:t>
            </a:r>
            <a:r>
              <a:rPr lang="cs-CZ" sz="2000" b="1" dirty="0">
                <a:solidFill>
                  <a:schemeClr val="tx1"/>
                </a:solidFill>
              </a:rPr>
              <a:t>o třetí větu</a:t>
            </a:r>
            <a:r>
              <a:rPr lang="cs-CZ" sz="2000" dirty="0">
                <a:solidFill>
                  <a:schemeClr val="tx1"/>
                </a:solidFill>
              </a:rPr>
              <a:t>, která bude </a:t>
            </a:r>
            <a:r>
              <a:rPr lang="cs-CZ" sz="2000" b="1" dirty="0">
                <a:solidFill>
                  <a:schemeClr val="tx1"/>
                </a:solidFill>
              </a:rPr>
              <a:t>vyjadřovat naše úsilí o rozvoj demokratické kultury u nás ve škole</a:t>
            </a:r>
          </a:p>
          <a:p>
            <a:r>
              <a:rPr lang="cs-CZ" sz="2000" dirty="0">
                <a:solidFill>
                  <a:schemeClr val="tx1"/>
                </a:solidFill>
              </a:rPr>
              <a:t>pokuste se ve vašem hnízdě tuto jednu holou větu zformulovat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POMOC může odpověď na otázku: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Jak podle vás vypadá ideální stav ZŠ Kunratice jakožto školy s demokratickou kulturou? </a:t>
            </a:r>
          </a:p>
        </p:txBody>
      </p:sp>
    </p:spTree>
    <p:extLst>
      <p:ext uri="{BB962C8B-B14F-4D97-AF65-F5344CB8AC3E}">
        <p14:creationId xmlns:p14="http://schemas.microsoft.com/office/powerpoint/2010/main" val="193830098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406</Words>
  <Application>Microsoft Office PowerPoint</Application>
  <PresentationFormat>Širokoúhlá obrazovka</PresentationFormat>
  <Paragraphs>49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Demokratická kultura</vt:lpstr>
      <vt:lpstr>Tematické oblasti:</vt:lpstr>
      <vt:lpstr>Cíl schůzky: VOLBA TÉMATICKÉ OBLASTI A FORMULACE CÍLE,  ke kterému bude každé jednotlivé hnízdo směřovat v příštím školním roce. </vt:lpstr>
      <vt:lpstr>2. cíl:  FORMULACE VIZE DEMOKRATICKÉ ŠKOLY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Demokratická kultura</dc:title>
  <dc:creator>Olga Králová</dc:creator>
  <cp:lastModifiedBy>Olga Králová</cp:lastModifiedBy>
  <cp:revision>2</cp:revision>
  <dcterms:created xsi:type="dcterms:W3CDTF">2020-06-29T08:28:08Z</dcterms:created>
  <dcterms:modified xsi:type="dcterms:W3CDTF">2020-06-29T08:43:22Z</dcterms:modified>
</cp:coreProperties>
</file>