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127844-D43A-4F06-9D49-C534A25A02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E17FF2-144C-4D22-A003-B701CD1FC3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C386D0-EB25-4C91-A919-3A56D50F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A585-77FC-4BA1-9CC0-133CA6DC5078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2F6A9E-62E4-4AC2-BED1-5C6816E2B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85FDBA-328C-418E-AC92-3EE54E8E7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9A8C-B2F3-43A6-9E72-60E0BE89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47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DA7F6-85D4-4240-9056-E43523A14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0CCE39-DDDB-4762-BB45-630609A7EA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E8E554-6BA8-4CC4-AD8B-B69F5195A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A585-77FC-4BA1-9CC0-133CA6DC5078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980E6D-BD11-4450-882A-14F93680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6D9B3F-33A6-4938-8823-95487C06A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9A8C-B2F3-43A6-9E72-60E0BE89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385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954626-8B40-436B-96F8-B3B47BAEB6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3E3237-16BC-4F72-9EAA-0BE5FD2E54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E0178F-9452-4A81-8F03-E2C7B2B55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A585-77FC-4BA1-9CC0-133CA6DC5078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FD45B1-29A8-4687-B341-30F1B24A6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EB6963-1272-4DD3-B62D-9FFA3070C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9A8C-B2F3-43A6-9E72-60E0BE89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61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53654E-7914-4123-B275-98433FBCA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8DEEC4-5B62-4220-96F2-C35678B6F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45367-D02F-4704-B71C-EF80B204C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A585-77FC-4BA1-9CC0-133CA6DC5078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538EB4-7974-458A-B21A-DBA74ED34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F548D5-D492-4139-A823-B8957045D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9A8C-B2F3-43A6-9E72-60E0BE89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2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87518-3E5E-4BBD-8E0E-E495611E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7DB2EC-2CE3-4831-ACC8-7D3022C52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7949C0-0EE2-426C-92D9-80B6F2C22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A585-77FC-4BA1-9CC0-133CA6DC5078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F5F879-52B6-4B0E-A63E-A86F52CF7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07829E-90AD-4D15-A364-5BA5A82B9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9A8C-B2F3-43A6-9E72-60E0BE89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8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10714-D2E8-45C8-B68C-37D008635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BF50C-867C-4276-AA7C-598D4B365A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729AB0-2FD9-44EF-A467-7BB83CAE0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E6648D-AC61-4F91-9912-D0744EB49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A585-77FC-4BA1-9CC0-133CA6DC5078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D95868-E2C5-4C89-87EB-3A648C939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77E88D-9C9F-4E92-BBA3-73A7CA304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9A8C-B2F3-43A6-9E72-60E0BE89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15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26618E-8C86-4F5A-9F2C-381ECE627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2B67B9-D737-4AD5-AE7F-66D194381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FE745B8-580A-4192-9C1F-B8DA2157B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BBD11D0-DACA-4A19-AB53-E531152CA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59B1A22-93F7-40B4-B981-47DF395800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0138D4F-A125-4696-96F1-B46E40C35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A585-77FC-4BA1-9CC0-133CA6DC5078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E7F51C4-2DBB-486F-96B6-A833205A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E706079-A037-4DC6-BE8E-A57FCB4A5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9A8C-B2F3-43A6-9E72-60E0BE89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19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7319D8-D584-4042-A186-15774009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ED17B12-E39D-434B-B9CB-1ADA47D7B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A585-77FC-4BA1-9CC0-133CA6DC5078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B4736E8-4747-4BD3-BC3B-809E7B1F5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DF900A-31A6-4611-A14A-E91EA0E3A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9A8C-B2F3-43A6-9E72-60E0BE89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30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68E397A-D6B9-4FCE-B359-EEF0F81F3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A585-77FC-4BA1-9CC0-133CA6DC5078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068EDB5-1272-4EF8-976F-72F2CA7F4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2E3385-8C18-4AAF-B7D2-CDBC8D665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9A8C-B2F3-43A6-9E72-60E0BE89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31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3B856-17E1-4CD6-A9BC-F4E410B0F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CFB27E-F745-4944-AAE6-CBF55A285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05AEA75-FEED-4A60-B89A-58ED8079E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34F98A-3C3B-432C-AC10-B8F12090B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A585-77FC-4BA1-9CC0-133CA6DC5078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B94E29-F0FD-4481-8879-B6CDD543F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CD08E0-D6A5-4189-B0AB-DA0506798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9A8C-B2F3-43A6-9E72-60E0BE89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173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C3F4B5-9706-4DF4-B540-10B26D746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B3DC268-C3F7-4E70-95C8-402E13EBDB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B8E2C90-7BBF-4A7E-A3A2-56EFD8F8C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9EFAF1-25BD-4576-8302-3E2F19685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A585-77FC-4BA1-9CC0-133CA6DC5078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F326AF-84B1-403E-A9D3-51A24D312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7CF1C0-086E-4308-A97F-923D04074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9A8C-B2F3-43A6-9E72-60E0BE89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1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9A66B0C-C6E0-427F-88CB-CFAD47332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5AD4C4-7728-4B08-8EC8-FABCB74C7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D2B588-944C-447F-B076-3690E9E0ED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AA585-77FC-4BA1-9CC0-133CA6DC5078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FFBEC6-304A-4464-B5EE-6EBE89BA11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8B5DDD-6412-4257-A06B-43002FC89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19A8C-B2F3-43A6-9E72-60E0BE89A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81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62E9F-8F91-4C9A-8467-7EBB016F1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93668"/>
            <a:ext cx="9144000" cy="3971517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Projekty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PŠÚ+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Rozvoj demokratické kultury (výzva 51)</a:t>
            </a:r>
          </a:p>
        </p:txBody>
      </p:sp>
    </p:spTree>
    <p:extLst>
      <p:ext uri="{BB962C8B-B14F-4D97-AF65-F5344CB8AC3E}">
        <p14:creationId xmlns:p14="http://schemas.microsoft.com/office/powerpoint/2010/main" val="317129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0885EE4-24E6-467F-8301-9E7E8B3C4131}"/>
              </a:ext>
            </a:extLst>
          </p:cNvPr>
          <p:cNvSpPr/>
          <p:nvPr/>
        </p:nvSpPr>
        <p:spPr>
          <a:xfrm>
            <a:off x="5477691" y="1661026"/>
            <a:ext cx="3901628" cy="4728726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3B8A21F-800D-40BC-9C17-2E0A111CA7A4}"/>
              </a:ext>
            </a:extLst>
          </p:cNvPr>
          <p:cNvSpPr/>
          <p:nvPr/>
        </p:nvSpPr>
        <p:spPr>
          <a:xfrm>
            <a:off x="3168629" y="1643748"/>
            <a:ext cx="2121412" cy="67926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Externí průvodci DK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A685F09-BDFD-443F-968D-7E5D87A9F668}"/>
              </a:ext>
            </a:extLst>
          </p:cNvPr>
          <p:cNvSpPr/>
          <p:nvPr/>
        </p:nvSpPr>
        <p:spPr>
          <a:xfrm>
            <a:off x="3153561" y="4572168"/>
            <a:ext cx="2126087" cy="67926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CEDU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B609068-BFEF-4FB0-B5E9-FA4A90FD6F86}"/>
              </a:ext>
            </a:extLst>
          </p:cNvPr>
          <p:cNvSpPr/>
          <p:nvPr/>
        </p:nvSpPr>
        <p:spPr>
          <a:xfrm>
            <a:off x="6291951" y="809470"/>
            <a:ext cx="2011680" cy="67926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Kritický rádce - evaluátor</a:t>
            </a: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3E78D847-C9D7-435F-BBD9-E3A21DDF1B88}"/>
              </a:ext>
            </a:extLst>
          </p:cNvPr>
          <p:cNvCxnSpPr>
            <a:cxnSpLocks/>
            <a:stCxn id="5" idx="3"/>
            <a:endCxn id="127" idx="1"/>
          </p:cNvCxnSpPr>
          <p:nvPr/>
        </p:nvCxnSpPr>
        <p:spPr>
          <a:xfrm>
            <a:off x="5290041" y="1983382"/>
            <a:ext cx="1805617" cy="610997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>
            <a:extLst>
              <a:ext uri="{FF2B5EF4-FFF2-40B4-BE49-F238E27FC236}">
                <a16:creationId xmlns:a16="http://schemas.microsoft.com/office/drawing/2014/main" id="{782FD791-0608-4B9E-A2CC-4EA575AC5947}"/>
              </a:ext>
            </a:extLst>
          </p:cNvPr>
          <p:cNvSpPr/>
          <p:nvPr/>
        </p:nvSpPr>
        <p:spPr>
          <a:xfrm>
            <a:off x="3142444" y="3107958"/>
            <a:ext cx="2126087" cy="67926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Školní psycholožka</a:t>
            </a:r>
          </a:p>
          <a:p>
            <a:pPr algn="ctr"/>
            <a:r>
              <a:rPr lang="cs-CZ" dirty="0"/>
              <a:t>Kateřina Fořtová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23035B78-A8F2-4821-B186-665313BBB7F0}"/>
              </a:ext>
            </a:extLst>
          </p:cNvPr>
          <p:cNvSpPr/>
          <p:nvPr/>
        </p:nvSpPr>
        <p:spPr>
          <a:xfrm>
            <a:off x="7098941" y="2937358"/>
            <a:ext cx="1565688" cy="1426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Hnízda</a:t>
            </a:r>
          </a:p>
        </p:txBody>
      </p: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B222E325-93D8-4326-AD03-4B7196BAC64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5290041" y="1983382"/>
            <a:ext cx="1137511" cy="950631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délník 37">
            <a:extLst>
              <a:ext uri="{FF2B5EF4-FFF2-40B4-BE49-F238E27FC236}">
                <a16:creationId xmlns:a16="http://schemas.microsoft.com/office/drawing/2014/main" id="{4F90AFC4-5545-484E-935A-1D45CA08D136}"/>
              </a:ext>
            </a:extLst>
          </p:cNvPr>
          <p:cNvSpPr/>
          <p:nvPr/>
        </p:nvSpPr>
        <p:spPr>
          <a:xfrm rot="16200000">
            <a:off x="5890283" y="3437230"/>
            <a:ext cx="1426461" cy="426719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Třídní učitelé</a:t>
            </a:r>
          </a:p>
        </p:txBody>
      </p: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2BD007B4-B13F-4FCA-B2AD-1AE96AFCF4EC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5268531" y="3447592"/>
            <a:ext cx="1121623" cy="21167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bdélník 100">
            <a:extLst>
              <a:ext uri="{FF2B5EF4-FFF2-40B4-BE49-F238E27FC236}">
                <a16:creationId xmlns:a16="http://schemas.microsoft.com/office/drawing/2014/main" id="{C67665DF-65AF-4041-AE19-591ADD67F452}"/>
              </a:ext>
            </a:extLst>
          </p:cNvPr>
          <p:cNvSpPr/>
          <p:nvPr/>
        </p:nvSpPr>
        <p:spPr>
          <a:xfrm>
            <a:off x="6394414" y="4690451"/>
            <a:ext cx="2270214" cy="1425504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2" name="Obdélník 101">
            <a:extLst>
              <a:ext uri="{FF2B5EF4-FFF2-40B4-BE49-F238E27FC236}">
                <a16:creationId xmlns:a16="http://schemas.microsoft.com/office/drawing/2014/main" id="{CC710810-3DDD-4766-8385-8B30AFE80246}"/>
              </a:ext>
            </a:extLst>
          </p:cNvPr>
          <p:cNvSpPr/>
          <p:nvPr/>
        </p:nvSpPr>
        <p:spPr>
          <a:xfrm>
            <a:off x="6750240" y="4930787"/>
            <a:ext cx="1553391" cy="42919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Parlament</a:t>
            </a:r>
          </a:p>
        </p:txBody>
      </p:sp>
      <p:sp>
        <p:nvSpPr>
          <p:cNvPr id="103" name="Obdélník 102">
            <a:extLst>
              <a:ext uri="{FF2B5EF4-FFF2-40B4-BE49-F238E27FC236}">
                <a16:creationId xmlns:a16="http://schemas.microsoft.com/office/drawing/2014/main" id="{1107C046-9017-4074-BEA0-931E4C947508}"/>
              </a:ext>
            </a:extLst>
          </p:cNvPr>
          <p:cNvSpPr/>
          <p:nvPr/>
        </p:nvSpPr>
        <p:spPr>
          <a:xfrm>
            <a:off x="6750241" y="5531346"/>
            <a:ext cx="1553391" cy="42919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Školní televize</a:t>
            </a:r>
          </a:p>
        </p:txBody>
      </p:sp>
      <p:cxnSp>
        <p:nvCxnSpPr>
          <p:cNvPr id="104" name="Přímá spojnice se šipkou 103">
            <a:extLst>
              <a:ext uri="{FF2B5EF4-FFF2-40B4-BE49-F238E27FC236}">
                <a16:creationId xmlns:a16="http://schemas.microsoft.com/office/drawing/2014/main" id="{A74688F0-4BBF-4EB5-BE46-86C39BA17C85}"/>
              </a:ext>
            </a:extLst>
          </p:cNvPr>
          <p:cNvCxnSpPr>
            <a:cxnSpLocks/>
            <a:stCxn id="12" idx="3"/>
            <a:endCxn id="101" idx="1"/>
          </p:cNvCxnSpPr>
          <p:nvPr/>
        </p:nvCxnSpPr>
        <p:spPr>
          <a:xfrm>
            <a:off x="5279648" y="4911802"/>
            <a:ext cx="1114766" cy="491401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bdélník 126">
            <a:extLst>
              <a:ext uri="{FF2B5EF4-FFF2-40B4-BE49-F238E27FC236}">
                <a16:creationId xmlns:a16="http://schemas.microsoft.com/office/drawing/2014/main" id="{1C117908-9ABC-482A-9967-8BD6E15190BE}"/>
              </a:ext>
            </a:extLst>
          </p:cNvPr>
          <p:cNvSpPr/>
          <p:nvPr/>
        </p:nvSpPr>
        <p:spPr>
          <a:xfrm>
            <a:off x="7095658" y="2254745"/>
            <a:ext cx="1565688" cy="67926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Interní průvodci DK</a:t>
            </a:r>
          </a:p>
        </p:txBody>
      </p:sp>
      <p:sp>
        <p:nvSpPr>
          <p:cNvPr id="164" name="Obdélník 163">
            <a:extLst>
              <a:ext uri="{FF2B5EF4-FFF2-40B4-BE49-F238E27FC236}">
                <a16:creationId xmlns:a16="http://schemas.microsoft.com/office/drawing/2014/main" id="{CA1516EB-400F-432F-A979-2C6870D45DE3}"/>
              </a:ext>
            </a:extLst>
          </p:cNvPr>
          <p:cNvSpPr/>
          <p:nvPr/>
        </p:nvSpPr>
        <p:spPr>
          <a:xfrm>
            <a:off x="9720910" y="570361"/>
            <a:ext cx="2011680" cy="67926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Návštěvy škol. škol</a:t>
            </a:r>
          </a:p>
        </p:txBody>
      </p:sp>
      <p:sp>
        <p:nvSpPr>
          <p:cNvPr id="165" name="Obdélník 164">
            <a:extLst>
              <a:ext uri="{FF2B5EF4-FFF2-40B4-BE49-F238E27FC236}">
                <a16:creationId xmlns:a16="http://schemas.microsoft.com/office/drawing/2014/main" id="{32253400-0DCF-458A-A4B7-D8FE16E37262}"/>
              </a:ext>
            </a:extLst>
          </p:cNvPr>
          <p:cNvSpPr/>
          <p:nvPr/>
        </p:nvSpPr>
        <p:spPr>
          <a:xfrm>
            <a:off x="9717661" y="1645603"/>
            <a:ext cx="2011680" cy="67926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Výjezdy sborovny</a:t>
            </a:r>
          </a:p>
        </p:txBody>
      </p:sp>
      <p:sp>
        <p:nvSpPr>
          <p:cNvPr id="166" name="Obdélník 165">
            <a:extLst>
              <a:ext uri="{FF2B5EF4-FFF2-40B4-BE49-F238E27FC236}">
                <a16:creationId xmlns:a16="http://schemas.microsoft.com/office/drawing/2014/main" id="{4B8BAF2D-7F11-4DB5-92B1-0B4DBC70445A}"/>
              </a:ext>
            </a:extLst>
          </p:cNvPr>
          <p:cNvSpPr/>
          <p:nvPr/>
        </p:nvSpPr>
        <p:spPr>
          <a:xfrm>
            <a:off x="9735165" y="2633760"/>
            <a:ext cx="2011680" cy="67926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Sborník příkladů dobré praxe</a:t>
            </a:r>
          </a:p>
        </p:txBody>
      </p:sp>
      <p:sp>
        <p:nvSpPr>
          <p:cNvPr id="167" name="Obdélník 166">
            <a:extLst>
              <a:ext uri="{FF2B5EF4-FFF2-40B4-BE49-F238E27FC236}">
                <a16:creationId xmlns:a16="http://schemas.microsoft.com/office/drawing/2014/main" id="{C0782389-F2F3-4C6C-9E6C-25ECE5CD7771}"/>
              </a:ext>
            </a:extLst>
          </p:cNvPr>
          <p:cNvSpPr/>
          <p:nvPr/>
        </p:nvSpPr>
        <p:spPr>
          <a:xfrm>
            <a:off x="9735165" y="3609212"/>
            <a:ext cx="2011680" cy="67926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Tvorba vize demokratické školy</a:t>
            </a:r>
          </a:p>
        </p:txBody>
      </p:sp>
      <p:sp>
        <p:nvSpPr>
          <p:cNvPr id="168" name="Obdélník 167">
            <a:extLst>
              <a:ext uri="{FF2B5EF4-FFF2-40B4-BE49-F238E27FC236}">
                <a16:creationId xmlns:a16="http://schemas.microsoft.com/office/drawing/2014/main" id="{01465670-9B85-41C1-BFD0-FB84FEEDCD92}"/>
              </a:ext>
            </a:extLst>
          </p:cNvPr>
          <p:cNvSpPr/>
          <p:nvPr/>
        </p:nvSpPr>
        <p:spPr>
          <a:xfrm>
            <a:off x="9735165" y="4584664"/>
            <a:ext cx="2011680" cy="67926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Evaluace vize demokratické školy</a:t>
            </a:r>
          </a:p>
        </p:txBody>
      </p:sp>
      <p:sp>
        <p:nvSpPr>
          <p:cNvPr id="169" name="Obdélník 168">
            <a:extLst>
              <a:ext uri="{FF2B5EF4-FFF2-40B4-BE49-F238E27FC236}">
                <a16:creationId xmlns:a16="http://schemas.microsoft.com/office/drawing/2014/main" id="{5F7DB8FC-B31C-43CD-B7AB-E9D24D105C3E}"/>
              </a:ext>
            </a:extLst>
          </p:cNvPr>
          <p:cNvSpPr/>
          <p:nvPr/>
        </p:nvSpPr>
        <p:spPr>
          <a:xfrm>
            <a:off x="9735165" y="5560116"/>
            <a:ext cx="2011680" cy="67926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Tvorba nového ŠVP</a:t>
            </a:r>
          </a:p>
        </p:txBody>
      </p:sp>
      <p:cxnSp>
        <p:nvCxnSpPr>
          <p:cNvPr id="253" name="Přímá spojnice 252">
            <a:extLst>
              <a:ext uri="{FF2B5EF4-FFF2-40B4-BE49-F238E27FC236}">
                <a16:creationId xmlns:a16="http://schemas.microsoft.com/office/drawing/2014/main" id="{AA98F91C-34B3-4A71-AA1A-D9292264B290}"/>
              </a:ext>
            </a:extLst>
          </p:cNvPr>
          <p:cNvCxnSpPr/>
          <p:nvPr/>
        </p:nvCxnSpPr>
        <p:spPr>
          <a:xfrm>
            <a:off x="2830286" y="-58935"/>
            <a:ext cx="0" cy="6966857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4" name="Obdélník: se zakulacenými rohy 253">
            <a:extLst>
              <a:ext uri="{FF2B5EF4-FFF2-40B4-BE49-F238E27FC236}">
                <a16:creationId xmlns:a16="http://schemas.microsoft.com/office/drawing/2014/main" id="{359738CD-0BC9-43B4-AC51-CC878AC34569}"/>
              </a:ext>
            </a:extLst>
          </p:cNvPr>
          <p:cNvSpPr/>
          <p:nvPr/>
        </p:nvSpPr>
        <p:spPr>
          <a:xfrm>
            <a:off x="3448597" y="157785"/>
            <a:ext cx="5930720" cy="546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Výzva 51 – DEMOKRATICKÁ KULTURA</a:t>
            </a:r>
          </a:p>
        </p:txBody>
      </p:sp>
      <p:sp>
        <p:nvSpPr>
          <p:cNvPr id="255" name="Obdélník: se zakulacenými rohy 254">
            <a:extLst>
              <a:ext uri="{FF2B5EF4-FFF2-40B4-BE49-F238E27FC236}">
                <a16:creationId xmlns:a16="http://schemas.microsoft.com/office/drawing/2014/main" id="{6C780685-6E2B-4AD3-A83E-6E27307BF573}"/>
              </a:ext>
            </a:extLst>
          </p:cNvPr>
          <p:cNvSpPr/>
          <p:nvPr/>
        </p:nvSpPr>
        <p:spPr>
          <a:xfrm>
            <a:off x="344879" y="152285"/>
            <a:ext cx="2143809" cy="54632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PŠÚ+</a:t>
            </a:r>
          </a:p>
        </p:txBody>
      </p:sp>
      <p:sp>
        <p:nvSpPr>
          <p:cNvPr id="257" name="Obdélník 256">
            <a:extLst>
              <a:ext uri="{FF2B5EF4-FFF2-40B4-BE49-F238E27FC236}">
                <a16:creationId xmlns:a16="http://schemas.microsoft.com/office/drawing/2014/main" id="{8B355ABC-A36A-4928-A6E8-E751E4790A81}"/>
              </a:ext>
            </a:extLst>
          </p:cNvPr>
          <p:cNvSpPr/>
          <p:nvPr/>
        </p:nvSpPr>
        <p:spPr>
          <a:xfrm>
            <a:off x="837380" y="2333119"/>
            <a:ext cx="1660608" cy="141142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  <a:p>
            <a:pPr algn="ctr"/>
            <a:r>
              <a:rPr lang="cs-CZ" b="1" dirty="0"/>
              <a:t>Interní PK</a:t>
            </a:r>
          </a:p>
          <a:p>
            <a:pPr algn="ctr"/>
            <a:r>
              <a:rPr lang="cs-CZ" dirty="0"/>
              <a:t>Jana Kopecká</a:t>
            </a:r>
          </a:p>
          <a:p>
            <a:pPr algn="ctr"/>
            <a:r>
              <a:rPr lang="cs-CZ" dirty="0"/>
              <a:t>Eva </a:t>
            </a:r>
            <a:r>
              <a:rPr lang="cs-CZ" dirty="0" err="1"/>
              <a:t>Hilčerová</a:t>
            </a:r>
            <a:endParaRPr lang="cs-CZ" dirty="0"/>
          </a:p>
          <a:p>
            <a:pPr algn="ctr"/>
            <a:r>
              <a:rPr lang="cs-CZ" dirty="0"/>
              <a:t>Zdeňka Dudová</a:t>
            </a:r>
          </a:p>
          <a:p>
            <a:pPr algn="ctr"/>
            <a:endParaRPr lang="cs-CZ" dirty="0"/>
          </a:p>
        </p:txBody>
      </p:sp>
      <p:sp>
        <p:nvSpPr>
          <p:cNvPr id="258" name="Obdélník 257">
            <a:extLst>
              <a:ext uri="{FF2B5EF4-FFF2-40B4-BE49-F238E27FC236}">
                <a16:creationId xmlns:a16="http://schemas.microsoft.com/office/drawing/2014/main" id="{BD751150-D268-437D-BA98-6BCA66AE7F08}"/>
              </a:ext>
            </a:extLst>
          </p:cNvPr>
          <p:cNvSpPr/>
          <p:nvPr/>
        </p:nvSpPr>
        <p:spPr>
          <a:xfrm>
            <a:off x="836633" y="1060368"/>
            <a:ext cx="1660608" cy="1262627"/>
          </a:xfrm>
          <a:prstGeom prst="rect">
            <a:avLst/>
          </a:prstGeom>
          <a:solidFill>
            <a:schemeClr val="bg2">
              <a:lumMod val="5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Externí PK</a:t>
            </a:r>
          </a:p>
        </p:txBody>
      </p:sp>
      <p:cxnSp>
        <p:nvCxnSpPr>
          <p:cNvPr id="261" name="Přímá spojnice se šipkou 260">
            <a:extLst>
              <a:ext uri="{FF2B5EF4-FFF2-40B4-BE49-F238E27FC236}">
                <a16:creationId xmlns:a16="http://schemas.microsoft.com/office/drawing/2014/main" id="{3FF76E95-4D32-4AF1-B75B-2DF775236DBD}"/>
              </a:ext>
            </a:extLst>
          </p:cNvPr>
          <p:cNvCxnSpPr>
            <a:cxnSpLocks/>
          </p:cNvCxnSpPr>
          <p:nvPr/>
        </p:nvCxnSpPr>
        <p:spPr>
          <a:xfrm>
            <a:off x="2422217" y="909995"/>
            <a:ext cx="816138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Přímá spojnice se šipkou 263">
            <a:extLst>
              <a:ext uri="{FF2B5EF4-FFF2-40B4-BE49-F238E27FC236}">
                <a16:creationId xmlns:a16="http://schemas.microsoft.com/office/drawing/2014/main" id="{812BD2A5-A836-4EE7-9B48-BFA7DBD3FC3A}"/>
              </a:ext>
            </a:extLst>
          </p:cNvPr>
          <p:cNvCxnSpPr>
            <a:cxnSpLocks/>
          </p:cNvCxnSpPr>
          <p:nvPr/>
        </p:nvCxnSpPr>
        <p:spPr>
          <a:xfrm>
            <a:off x="2422217" y="2481028"/>
            <a:ext cx="816138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Přímá spojnice se šipkou 264">
            <a:extLst>
              <a:ext uri="{FF2B5EF4-FFF2-40B4-BE49-F238E27FC236}">
                <a16:creationId xmlns:a16="http://schemas.microsoft.com/office/drawing/2014/main" id="{5330CE24-8665-43D7-A102-AD8440564047}"/>
              </a:ext>
            </a:extLst>
          </p:cNvPr>
          <p:cNvCxnSpPr>
            <a:cxnSpLocks/>
          </p:cNvCxnSpPr>
          <p:nvPr/>
        </p:nvCxnSpPr>
        <p:spPr>
          <a:xfrm>
            <a:off x="2422217" y="3953051"/>
            <a:ext cx="816138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Přímá spojnice se šipkou 266">
            <a:extLst>
              <a:ext uri="{FF2B5EF4-FFF2-40B4-BE49-F238E27FC236}">
                <a16:creationId xmlns:a16="http://schemas.microsoft.com/office/drawing/2014/main" id="{5F888B55-5922-4458-9C72-1BBFF67FC157}"/>
              </a:ext>
            </a:extLst>
          </p:cNvPr>
          <p:cNvCxnSpPr>
            <a:cxnSpLocks/>
          </p:cNvCxnSpPr>
          <p:nvPr/>
        </p:nvCxnSpPr>
        <p:spPr>
          <a:xfrm>
            <a:off x="2422217" y="6722711"/>
            <a:ext cx="816138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Obdélník 267">
            <a:extLst>
              <a:ext uri="{FF2B5EF4-FFF2-40B4-BE49-F238E27FC236}">
                <a16:creationId xmlns:a16="http://schemas.microsoft.com/office/drawing/2014/main" id="{471782BB-D68C-41A4-83D9-0F1E8EE11E01}"/>
              </a:ext>
            </a:extLst>
          </p:cNvPr>
          <p:cNvSpPr/>
          <p:nvPr/>
        </p:nvSpPr>
        <p:spPr>
          <a:xfrm rot="16200000">
            <a:off x="-996405" y="2174347"/>
            <a:ext cx="2727097" cy="498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ZŠ Šeberov</a:t>
            </a:r>
          </a:p>
        </p:txBody>
      </p:sp>
      <p:sp>
        <p:nvSpPr>
          <p:cNvPr id="275" name="Obdélník: se zakulacenými rohy 274">
            <a:extLst>
              <a:ext uri="{FF2B5EF4-FFF2-40B4-BE49-F238E27FC236}">
                <a16:creationId xmlns:a16="http://schemas.microsoft.com/office/drawing/2014/main" id="{5115DC09-B887-4929-8A89-7532471CC7FA}"/>
              </a:ext>
            </a:extLst>
          </p:cNvPr>
          <p:cNvSpPr/>
          <p:nvPr/>
        </p:nvSpPr>
        <p:spPr>
          <a:xfrm>
            <a:off x="117812" y="5666948"/>
            <a:ext cx="2361852" cy="73151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Připojené (blízké) školy</a:t>
            </a:r>
          </a:p>
        </p:txBody>
      </p:sp>
      <p:sp>
        <p:nvSpPr>
          <p:cNvPr id="276" name="Obdélník 275">
            <a:extLst>
              <a:ext uri="{FF2B5EF4-FFF2-40B4-BE49-F238E27FC236}">
                <a16:creationId xmlns:a16="http://schemas.microsoft.com/office/drawing/2014/main" id="{3948EC0A-1635-4B94-B4E5-667434D14CC1}"/>
              </a:ext>
            </a:extLst>
          </p:cNvPr>
          <p:cNvSpPr/>
          <p:nvPr/>
        </p:nvSpPr>
        <p:spPr>
          <a:xfrm>
            <a:off x="117811" y="4315755"/>
            <a:ext cx="2361853" cy="3391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Návštěvy</a:t>
            </a:r>
          </a:p>
        </p:txBody>
      </p:sp>
      <p:sp>
        <p:nvSpPr>
          <p:cNvPr id="277" name="Obdélník 276">
            <a:extLst>
              <a:ext uri="{FF2B5EF4-FFF2-40B4-BE49-F238E27FC236}">
                <a16:creationId xmlns:a16="http://schemas.microsoft.com/office/drawing/2014/main" id="{3677BED3-C448-4209-8BA3-D54B12E1BA2B}"/>
              </a:ext>
            </a:extLst>
          </p:cNvPr>
          <p:cNvSpPr/>
          <p:nvPr/>
        </p:nvSpPr>
        <p:spPr>
          <a:xfrm>
            <a:off x="117811" y="4754710"/>
            <a:ext cx="2361853" cy="3391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Vzdělávání</a:t>
            </a:r>
          </a:p>
        </p:txBody>
      </p:sp>
      <p:cxnSp>
        <p:nvCxnSpPr>
          <p:cNvPr id="278" name="Přímá spojnice se šipkou 277">
            <a:extLst>
              <a:ext uri="{FF2B5EF4-FFF2-40B4-BE49-F238E27FC236}">
                <a16:creationId xmlns:a16="http://schemas.microsoft.com/office/drawing/2014/main" id="{531D7022-8D32-4B4B-AC96-B852212B41CF}"/>
              </a:ext>
            </a:extLst>
          </p:cNvPr>
          <p:cNvCxnSpPr>
            <a:cxnSpLocks/>
            <a:stCxn id="275" idx="0"/>
            <a:endCxn id="277" idx="2"/>
          </p:cNvCxnSpPr>
          <p:nvPr/>
        </p:nvCxnSpPr>
        <p:spPr>
          <a:xfrm flipV="1">
            <a:off x="1298738" y="5093885"/>
            <a:ext cx="0" cy="573063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Přímá spojnice se šipkou 282">
            <a:extLst>
              <a:ext uri="{FF2B5EF4-FFF2-40B4-BE49-F238E27FC236}">
                <a16:creationId xmlns:a16="http://schemas.microsoft.com/office/drawing/2014/main" id="{F5383EF9-1AC9-4330-AED7-BAEC2C6E7DCC}"/>
              </a:ext>
            </a:extLst>
          </p:cNvPr>
          <p:cNvCxnSpPr>
            <a:cxnSpLocks/>
          </p:cNvCxnSpPr>
          <p:nvPr/>
        </p:nvCxnSpPr>
        <p:spPr>
          <a:xfrm>
            <a:off x="355780" y="3787226"/>
            <a:ext cx="9024" cy="528529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Přímá spojnice se šipkou 285">
            <a:extLst>
              <a:ext uri="{FF2B5EF4-FFF2-40B4-BE49-F238E27FC236}">
                <a16:creationId xmlns:a16="http://schemas.microsoft.com/office/drawing/2014/main" id="{CFD6E7A6-A9A1-4D71-A1E7-EE87C70D4ADB}"/>
              </a:ext>
            </a:extLst>
          </p:cNvPr>
          <p:cNvCxnSpPr>
            <a:cxnSpLocks/>
          </p:cNvCxnSpPr>
          <p:nvPr/>
        </p:nvCxnSpPr>
        <p:spPr>
          <a:xfrm flipH="1">
            <a:off x="1596060" y="3777020"/>
            <a:ext cx="9024" cy="538734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bdélník 62">
            <a:extLst>
              <a:ext uri="{FF2B5EF4-FFF2-40B4-BE49-F238E27FC236}">
                <a16:creationId xmlns:a16="http://schemas.microsoft.com/office/drawing/2014/main" id="{0D7EDD25-A39C-4627-80B3-F5D6BEC896E5}"/>
              </a:ext>
            </a:extLst>
          </p:cNvPr>
          <p:cNvSpPr/>
          <p:nvPr/>
        </p:nvSpPr>
        <p:spPr>
          <a:xfrm>
            <a:off x="6096000" y="1943834"/>
            <a:ext cx="2915796" cy="258498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69" name="Přímá spojnice se šipkou 68">
            <a:extLst>
              <a:ext uri="{FF2B5EF4-FFF2-40B4-BE49-F238E27FC236}">
                <a16:creationId xmlns:a16="http://schemas.microsoft.com/office/drawing/2014/main" id="{65F454F3-CB6F-40DB-9B43-01164927435C}"/>
              </a:ext>
            </a:extLst>
          </p:cNvPr>
          <p:cNvCxnSpPr>
            <a:cxnSpLocks/>
          </p:cNvCxnSpPr>
          <p:nvPr/>
        </p:nvCxnSpPr>
        <p:spPr>
          <a:xfrm>
            <a:off x="2471056" y="5436381"/>
            <a:ext cx="816138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714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8222DFD2-F33A-4A45-818C-348E2A6F09A3}"/>
              </a:ext>
            </a:extLst>
          </p:cNvPr>
          <p:cNvSpPr/>
          <p:nvPr/>
        </p:nvSpPr>
        <p:spPr>
          <a:xfrm rot="5400000">
            <a:off x="5873930" y="-2082634"/>
            <a:ext cx="444140" cy="5393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2400" dirty="0"/>
              <a:t>Čtenářství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9AC17EB-4E0B-4684-B5C6-42354855856C}"/>
              </a:ext>
            </a:extLst>
          </p:cNvPr>
          <p:cNvSpPr/>
          <p:nvPr/>
        </p:nvSpPr>
        <p:spPr>
          <a:xfrm rot="5400000">
            <a:off x="5873930" y="-1268382"/>
            <a:ext cx="444140" cy="5393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2400" dirty="0"/>
              <a:t>Pisatelství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FA3400B-2FE1-4433-8167-8E9A716C03F7}"/>
              </a:ext>
            </a:extLst>
          </p:cNvPr>
          <p:cNvSpPr/>
          <p:nvPr/>
        </p:nvSpPr>
        <p:spPr>
          <a:xfrm rot="5400000">
            <a:off x="5873930" y="-454130"/>
            <a:ext cx="444140" cy="5393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2400" dirty="0"/>
              <a:t>Badatelství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9C4C92F-A6A9-4140-BC39-604A5594BC28}"/>
              </a:ext>
            </a:extLst>
          </p:cNvPr>
          <p:cNvSpPr/>
          <p:nvPr/>
        </p:nvSpPr>
        <p:spPr>
          <a:xfrm rot="5400000">
            <a:off x="5873929" y="360122"/>
            <a:ext cx="444140" cy="5393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2400" dirty="0"/>
              <a:t>Cizí jazyky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EDBBFFA-57DC-4E3A-9D66-6F239D761FFF}"/>
              </a:ext>
            </a:extLst>
          </p:cNvPr>
          <p:cNvSpPr/>
          <p:nvPr/>
        </p:nvSpPr>
        <p:spPr>
          <a:xfrm rot="5400000">
            <a:off x="5873929" y="1174374"/>
            <a:ext cx="444140" cy="5393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2400" dirty="0"/>
              <a:t>Matematická </a:t>
            </a:r>
            <a:r>
              <a:rPr lang="cs-CZ" sz="2400" dirty="0" err="1"/>
              <a:t>gr</a:t>
            </a:r>
            <a:r>
              <a:rPr lang="cs-CZ" sz="2400" dirty="0"/>
              <a:t>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9C04293-4DCE-4711-A45B-46BAF568854E}"/>
              </a:ext>
            </a:extLst>
          </p:cNvPr>
          <p:cNvSpPr/>
          <p:nvPr/>
        </p:nvSpPr>
        <p:spPr>
          <a:xfrm rot="5400000">
            <a:off x="5873929" y="1988626"/>
            <a:ext cx="444140" cy="5393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2400" dirty="0"/>
              <a:t>Informační </a:t>
            </a:r>
            <a:r>
              <a:rPr lang="cs-CZ" sz="2400" dirty="0" err="1"/>
              <a:t>gr</a:t>
            </a:r>
            <a:r>
              <a:rPr lang="cs-CZ" sz="2400" dirty="0"/>
              <a:t>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35C1EDF0-865F-439A-B694-A1834FFE8EC1}"/>
              </a:ext>
            </a:extLst>
          </p:cNvPr>
          <p:cNvSpPr/>
          <p:nvPr/>
        </p:nvSpPr>
        <p:spPr>
          <a:xfrm rot="5400000">
            <a:off x="5873929" y="2802878"/>
            <a:ext cx="444140" cy="5393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2400" dirty="0"/>
              <a:t>Asistenti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E3EA5AE-8DF8-4A15-97C5-56AA45830FB1}"/>
              </a:ext>
            </a:extLst>
          </p:cNvPr>
          <p:cNvSpPr/>
          <p:nvPr/>
        </p:nvSpPr>
        <p:spPr>
          <a:xfrm rot="5400000">
            <a:off x="5873929" y="3617131"/>
            <a:ext cx="444140" cy="5393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2400" dirty="0"/>
              <a:t>Vychovatelé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25798926-60B7-4756-9348-EF49011248AE}"/>
              </a:ext>
            </a:extLst>
          </p:cNvPr>
          <p:cNvSpPr/>
          <p:nvPr/>
        </p:nvSpPr>
        <p:spPr>
          <a:xfrm rot="16200000">
            <a:off x="-1581255" y="2913666"/>
            <a:ext cx="6143908" cy="110034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/>
              <a:t>Externí průvodci dem. kulturou 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897E6B4B-2985-45C7-92E3-4BC2AB270ED0}"/>
              </a:ext>
            </a:extLst>
          </p:cNvPr>
          <p:cNvSpPr/>
          <p:nvPr/>
        </p:nvSpPr>
        <p:spPr>
          <a:xfrm rot="16200000">
            <a:off x="-12179" y="3124205"/>
            <a:ext cx="6143907" cy="67926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/>
              <a:t>Interní průvodci DK – leadeři hnízd (8x)</a:t>
            </a:r>
          </a:p>
        </p:txBody>
      </p: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97029C64-D0E6-4B82-A41A-F53C67A75EEE}"/>
              </a:ext>
            </a:extLst>
          </p:cNvPr>
          <p:cNvCxnSpPr>
            <a:cxnSpLocks/>
          </p:cNvCxnSpPr>
          <p:nvPr/>
        </p:nvCxnSpPr>
        <p:spPr>
          <a:xfrm flipH="1">
            <a:off x="2040873" y="617530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FEE00FCF-CBDF-43A4-AEAA-451D59D35617}"/>
              </a:ext>
            </a:extLst>
          </p:cNvPr>
          <p:cNvCxnSpPr>
            <a:cxnSpLocks/>
          </p:cNvCxnSpPr>
          <p:nvPr/>
        </p:nvCxnSpPr>
        <p:spPr>
          <a:xfrm flipH="1">
            <a:off x="2040873" y="1379530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427EA858-1BEA-4421-AF77-367D3A5BC2D8}"/>
              </a:ext>
            </a:extLst>
          </p:cNvPr>
          <p:cNvCxnSpPr>
            <a:cxnSpLocks/>
          </p:cNvCxnSpPr>
          <p:nvPr/>
        </p:nvCxnSpPr>
        <p:spPr>
          <a:xfrm flipH="1">
            <a:off x="2040873" y="2189427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4994DD8A-5720-4030-8A5B-0DE3349DBB3D}"/>
              </a:ext>
            </a:extLst>
          </p:cNvPr>
          <p:cNvCxnSpPr>
            <a:cxnSpLocks/>
          </p:cNvCxnSpPr>
          <p:nvPr/>
        </p:nvCxnSpPr>
        <p:spPr>
          <a:xfrm flipH="1">
            <a:off x="2040873" y="2990616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50A95975-510D-4051-BAFE-5C9321FAC69E}"/>
              </a:ext>
            </a:extLst>
          </p:cNvPr>
          <p:cNvCxnSpPr>
            <a:cxnSpLocks/>
          </p:cNvCxnSpPr>
          <p:nvPr/>
        </p:nvCxnSpPr>
        <p:spPr>
          <a:xfrm flipH="1">
            <a:off x="2040873" y="3800513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DC6A5714-9855-4EAA-B599-1B2DDB1AF24E}"/>
              </a:ext>
            </a:extLst>
          </p:cNvPr>
          <p:cNvCxnSpPr>
            <a:cxnSpLocks/>
          </p:cNvCxnSpPr>
          <p:nvPr/>
        </p:nvCxnSpPr>
        <p:spPr>
          <a:xfrm flipH="1">
            <a:off x="2040873" y="4610410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CD68DC4B-CCD2-4FFE-B38B-434371AEF3B7}"/>
              </a:ext>
            </a:extLst>
          </p:cNvPr>
          <p:cNvCxnSpPr>
            <a:cxnSpLocks/>
          </p:cNvCxnSpPr>
          <p:nvPr/>
        </p:nvCxnSpPr>
        <p:spPr>
          <a:xfrm flipH="1">
            <a:off x="2040873" y="5455141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38723B83-50BF-4283-8052-A99429E7A7A8}"/>
              </a:ext>
            </a:extLst>
          </p:cNvPr>
          <p:cNvCxnSpPr>
            <a:cxnSpLocks/>
          </p:cNvCxnSpPr>
          <p:nvPr/>
        </p:nvCxnSpPr>
        <p:spPr>
          <a:xfrm flipH="1">
            <a:off x="2040873" y="6265038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délník 28">
            <a:extLst>
              <a:ext uri="{FF2B5EF4-FFF2-40B4-BE49-F238E27FC236}">
                <a16:creationId xmlns:a16="http://schemas.microsoft.com/office/drawing/2014/main" id="{930E6B89-EDE4-4B93-88E1-7D5688A186EA}"/>
              </a:ext>
            </a:extLst>
          </p:cNvPr>
          <p:cNvSpPr/>
          <p:nvPr/>
        </p:nvSpPr>
        <p:spPr>
          <a:xfrm rot="5400000">
            <a:off x="8538301" y="1325439"/>
            <a:ext cx="3106792" cy="123968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 b="1" dirty="0"/>
          </a:p>
          <a:p>
            <a:pPr algn="ctr"/>
            <a:r>
              <a:rPr lang="cs-CZ" sz="2600" b="1" dirty="0"/>
              <a:t>Interní</a:t>
            </a:r>
          </a:p>
          <a:p>
            <a:pPr algn="ctr"/>
            <a:r>
              <a:rPr lang="cs-CZ" sz="2000" dirty="0"/>
              <a:t>Jana Kopecká, Eva </a:t>
            </a:r>
            <a:r>
              <a:rPr lang="cs-CZ" sz="2000" dirty="0" err="1"/>
              <a:t>Hilčerová</a:t>
            </a:r>
            <a:r>
              <a:rPr lang="cs-CZ" sz="2000" dirty="0"/>
              <a:t>, Zdeňka Dudová</a:t>
            </a:r>
          </a:p>
          <a:p>
            <a:pPr algn="ctr"/>
            <a:endParaRPr lang="cs-CZ" dirty="0"/>
          </a:p>
        </p:txBody>
      </p:sp>
      <p:sp>
        <p:nvSpPr>
          <p:cNvPr id="30" name="Obdélník 29">
            <a:extLst>
              <a:ext uri="{FF2B5EF4-FFF2-40B4-BE49-F238E27FC236}">
                <a16:creationId xmlns:a16="http://schemas.microsoft.com/office/drawing/2014/main" id="{CE93094E-B0A1-4C68-A17E-03F80785F04F}"/>
              </a:ext>
            </a:extLst>
          </p:cNvPr>
          <p:cNvSpPr/>
          <p:nvPr/>
        </p:nvSpPr>
        <p:spPr>
          <a:xfrm rot="5400000">
            <a:off x="8573140" y="4397391"/>
            <a:ext cx="3037113" cy="1239689"/>
          </a:xfrm>
          <a:prstGeom prst="rect">
            <a:avLst/>
          </a:prstGeom>
          <a:solidFill>
            <a:schemeClr val="bg2">
              <a:lumMod val="5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 b="1" dirty="0"/>
          </a:p>
          <a:p>
            <a:pPr algn="ctr"/>
            <a:r>
              <a:rPr lang="cs-CZ" sz="2600" b="1" dirty="0"/>
              <a:t>Externí</a:t>
            </a:r>
            <a:endParaRPr lang="cs-CZ" sz="2000" dirty="0"/>
          </a:p>
          <a:p>
            <a:pPr algn="ctr"/>
            <a:endParaRPr lang="cs-CZ" dirty="0"/>
          </a:p>
        </p:txBody>
      </p:sp>
      <p:cxnSp>
        <p:nvCxnSpPr>
          <p:cNvPr id="32" name="Přímá spojnice se šipkou 31">
            <a:extLst>
              <a:ext uri="{FF2B5EF4-FFF2-40B4-BE49-F238E27FC236}">
                <a16:creationId xmlns:a16="http://schemas.microsoft.com/office/drawing/2014/main" id="{40E9DF36-B5A4-496B-AF7C-C8815F2D9F89}"/>
              </a:ext>
            </a:extLst>
          </p:cNvPr>
          <p:cNvCxnSpPr>
            <a:cxnSpLocks/>
          </p:cNvCxnSpPr>
          <p:nvPr/>
        </p:nvCxnSpPr>
        <p:spPr>
          <a:xfrm flipH="1">
            <a:off x="8792589" y="617530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5D783CDF-002C-4876-BFD8-0562D973B3C8}"/>
              </a:ext>
            </a:extLst>
          </p:cNvPr>
          <p:cNvCxnSpPr>
            <a:cxnSpLocks/>
          </p:cNvCxnSpPr>
          <p:nvPr/>
        </p:nvCxnSpPr>
        <p:spPr>
          <a:xfrm flipH="1">
            <a:off x="8792589" y="1379530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>
            <a:extLst>
              <a:ext uri="{FF2B5EF4-FFF2-40B4-BE49-F238E27FC236}">
                <a16:creationId xmlns:a16="http://schemas.microsoft.com/office/drawing/2014/main" id="{73B9FC69-F290-47D9-9046-7C090275D699}"/>
              </a:ext>
            </a:extLst>
          </p:cNvPr>
          <p:cNvCxnSpPr>
            <a:cxnSpLocks/>
          </p:cNvCxnSpPr>
          <p:nvPr/>
        </p:nvCxnSpPr>
        <p:spPr>
          <a:xfrm flipH="1">
            <a:off x="8792589" y="2189427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3022A1F7-96C4-4544-84EC-FF827270E4C7}"/>
              </a:ext>
            </a:extLst>
          </p:cNvPr>
          <p:cNvCxnSpPr>
            <a:cxnSpLocks/>
          </p:cNvCxnSpPr>
          <p:nvPr/>
        </p:nvCxnSpPr>
        <p:spPr>
          <a:xfrm flipH="1">
            <a:off x="8792589" y="2990616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D82F9C7C-1FFE-4093-B631-7A8413F9CCA3}"/>
              </a:ext>
            </a:extLst>
          </p:cNvPr>
          <p:cNvCxnSpPr>
            <a:cxnSpLocks/>
          </p:cNvCxnSpPr>
          <p:nvPr/>
        </p:nvCxnSpPr>
        <p:spPr>
          <a:xfrm flipH="1">
            <a:off x="8792589" y="3800513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8B002E2C-F45B-4B72-A952-7085D6F43EBB}"/>
              </a:ext>
            </a:extLst>
          </p:cNvPr>
          <p:cNvCxnSpPr>
            <a:cxnSpLocks/>
          </p:cNvCxnSpPr>
          <p:nvPr/>
        </p:nvCxnSpPr>
        <p:spPr>
          <a:xfrm flipH="1">
            <a:off x="8792589" y="4610410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>
            <a:extLst>
              <a:ext uri="{FF2B5EF4-FFF2-40B4-BE49-F238E27FC236}">
                <a16:creationId xmlns:a16="http://schemas.microsoft.com/office/drawing/2014/main" id="{B6895AD9-2DFA-442E-BAF7-F94067497BE3}"/>
              </a:ext>
            </a:extLst>
          </p:cNvPr>
          <p:cNvCxnSpPr>
            <a:cxnSpLocks/>
          </p:cNvCxnSpPr>
          <p:nvPr/>
        </p:nvCxnSpPr>
        <p:spPr>
          <a:xfrm flipH="1">
            <a:off x="8792589" y="5455141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FC7BB8BD-00BD-40DC-B6AC-1B126CD06D28}"/>
              </a:ext>
            </a:extLst>
          </p:cNvPr>
          <p:cNvCxnSpPr>
            <a:cxnSpLocks/>
          </p:cNvCxnSpPr>
          <p:nvPr/>
        </p:nvCxnSpPr>
        <p:spPr>
          <a:xfrm flipH="1">
            <a:off x="8792589" y="6265038"/>
            <a:ext cx="67926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>
            <a:extLst>
              <a:ext uri="{FF2B5EF4-FFF2-40B4-BE49-F238E27FC236}">
                <a16:creationId xmlns:a16="http://schemas.microsoft.com/office/drawing/2014/main" id="{90D5693F-2E79-4271-8DB4-519856B5E5EC}"/>
              </a:ext>
            </a:extLst>
          </p:cNvPr>
          <p:cNvSpPr/>
          <p:nvPr/>
        </p:nvSpPr>
        <p:spPr>
          <a:xfrm rot="5400000">
            <a:off x="7866011" y="3237416"/>
            <a:ext cx="6143908" cy="452848"/>
          </a:xfrm>
          <a:prstGeom prst="rect">
            <a:avLst/>
          </a:prstGeom>
          <a:solidFill>
            <a:schemeClr val="accent2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/>
              <a:t>Pedagogičtí konzultanti PŠÚ+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754641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39EF8-74C6-4DDC-A004-8C39DB617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Další postup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8EECD2-0309-4364-8181-8C6B64B89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5622"/>
            <a:ext cx="10515600" cy="5172891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příštím týdnu rozešleme Microsoft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 dotazníkem, v jakém hnízdě chcete být příští rok. Prosíme o vyplnění.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Následně budeme dále o projektu komunikovat a plánovat v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pro jednotlivá hnízda.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si sdělíme konkrétnější informace a podpoříme vás v procesu výběru interního průvodce DK.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Následně budou interní průvodci s externími průvodci a vedením školy pracovat na tvorbě podkladů k srpnovému výjezdu, kde bude definována vize a hodnoty demokratické školy.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 září bude probíhat spolupráce v hnízdech pod vedením interních průvodců za podpory externích průvodců. </a:t>
            </a:r>
          </a:p>
        </p:txBody>
      </p:sp>
    </p:spTree>
    <p:extLst>
      <p:ext uri="{BB962C8B-B14F-4D97-AF65-F5344CB8AC3E}">
        <p14:creationId xmlns:p14="http://schemas.microsoft.com/office/powerpoint/2010/main" val="25376745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20BEB38FD5F54EAA955722F5743C6B" ma:contentTypeVersion="5" ma:contentTypeDescription="Vytvoří nový dokument" ma:contentTypeScope="" ma:versionID="e84148aa88881bf44b598a42d18b5228">
  <xsd:schema xmlns:xsd="http://www.w3.org/2001/XMLSchema" xmlns:xs="http://www.w3.org/2001/XMLSchema" xmlns:p="http://schemas.microsoft.com/office/2006/metadata/properties" xmlns:ns2="10485208-4113-4336-90ba-2da16a9c47dd" targetNamespace="http://schemas.microsoft.com/office/2006/metadata/properties" ma:root="true" ma:fieldsID="60b290c44df7116a3174dfbb360aa111" ns2:_="">
    <xsd:import namespace="10485208-4113-4336-90ba-2da16a9c47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485208-4113-4336-90ba-2da16a9c47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C0C934-6663-4B29-9A98-AC86D775BA07}"/>
</file>

<file path=customXml/itemProps2.xml><?xml version="1.0" encoding="utf-8"?>
<ds:datastoreItem xmlns:ds="http://schemas.openxmlformats.org/officeDocument/2006/customXml" ds:itemID="{7531318C-153B-41F6-8971-7CADA58A790E}"/>
</file>

<file path=customXml/itemProps3.xml><?xml version="1.0" encoding="utf-8"?>
<ds:datastoreItem xmlns:ds="http://schemas.openxmlformats.org/officeDocument/2006/customXml" ds:itemID="{2A52ECC0-438C-4CF3-BE13-94F7EFF4F6EA}"/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222</Words>
  <Application>Microsoft Office PowerPoint</Application>
  <PresentationFormat>Širokoúhlá obrazovka</PresentationFormat>
  <Paragraphs>53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Projekty   PŠÚ+  Rozvoj demokratické kultury (výzva 51)</vt:lpstr>
      <vt:lpstr>Prezentace aplikace PowerPoint</vt:lpstr>
      <vt:lpstr>Prezentace aplikace PowerPoint</vt:lpstr>
      <vt:lpstr>Další postup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Titěra</dc:creator>
  <cp:lastModifiedBy>Tomáš Titěra</cp:lastModifiedBy>
  <cp:revision>24</cp:revision>
  <dcterms:created xsi:type="dcterms:W3CDTF">2020-03-12T08:21:18Z</dcterms:created>
  <dcterms:modified xsi:type="dcterms:W3CDTF">2020-04-09T07:34:25Z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0x010100AF20BEB38FD5F54EAA955722F5743C6B</vt:lpwstr>
  </property>
</Properties>
</file>