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3"/>
  </p:notesMasterIdLst>
  <p:handoutMasterIdLst>
    <p:handoutMasterId r:id="rId14"/>
  </p:handoutMasterIdLst>
  <p:sldIdLst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</p:sldIdLst>
  <p:sldSz cx="12188825" cy="6858000"/>
  <p:notesSz cx="6858000" cy="9144000"/>
  <p:custDataLst>
    <p:tags r:id="rId15"/>
  </p:custDataLst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200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3792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3360">
          <p15:clr>
            <a:srgbClr val="A4A3A4"/>
          </p15:clr>
        </p15:guide>
        <p15:guide id="8" orient="horz" pos="3312">
          <p15:clr>
            <a:srgbClr val="A4A3A4"/>
          </p15:clr>
        </p15:guide>
        <p15:guide id="9" orient="horz" pos="240">
          <p15:clr>
            <a:srgbClr val="A4A3A4"/>
          </p15:clr>
        </p15:guide>
        <p15:guide id="10" orient="horz" pos="432">
          <p15:clr>
            <a:srgbClr val="A4A3A4"/>
          </p15:clr>
        </p15:guide>
        <p15:guide id="11" orient="horz" pos="2784">
          <p15:clr>
            <a:srgbClr val="A4A3A4"/>
          </p15:clr>
        </p15:guide>
        <p15:guide id="12" pos="3839">
          <p15:clr>
            <a:srgbClr val="A4A3A4"/>
          </p15:clr>
        </p15:guide>
        <p15:guide id="13" pos="959">
          <p15:clr>
            <a:srgbClr val="A4A3A4"/>
          </p15:clr>
        </p15:guide>
        <p15:guide id="14" pos="6143">
          <p15:clr>
            <a:srgbClr val="A4A3A4"/>
          </p15:clr>
        </p15:guide>
        <p15:guide id="15" pos="1247">
          <p15:clr>
            <a:srgbClr val="A4A3A4"/>
          </p15:clr>
        </p15:guide>
        <p15:guide id="16" pos="7007">
          <p15:clr>
            <a:srgbClr val="A4A3A4"/>
          </p15:clr>
        </p15:guide>
        <p15:guide id="17" pos="5855">
          <p15:clr>
            <a:srgbClr val="A4A3A4"/>
          </p15:clr>
        </p15:guide>
        <p15:guide id="18" pos="671">
          <p15:clr>
            <a:srgbClr val="A4A3A4"/>
          </p15:clr>
        </p15:guide>
        <p15:guide id="19" pos="7151">
          <p15:clr>
            <a:srgbClr val="A4A3A4"/>
          </p15:clr>
        </p15:guide>
        <p15:guide id="20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4" autoAdjust="0"/>
    <p:restoredTop sz="84490" autoAdjust="0"/>
  </p:normalViewPr>
  <p:slideViewPr>
    <p:cSldViewPr showGuides="1">
      <p:cViewPr varScale="1">
        <p:scale>
          <a:sx n="107" d="100"/>
          <a:sy n="107" d="100"/>
        </p:scale>
        <p:origin x="1128" y="168"/>
      </p:cViewPr>
      <p:guideLst>
        <p:guide orient="horz" pos="2160"/>
        <p:guide orient="horz" pos="4030"/>
        <p:guide orient="horz" pos="1200"/>
        <p:guide orient="horz" pos="1008"/>
        <p:guide orient="horz" pos="3792"/>
        <p:guide orient="horz"/>
        <p:guide orient="horz" pos="3360"/>
        <p:guide orient="horz" pos="3312"/>
        <p:guide orient="horz" pos="240"/>
        <p:guide orient="horz" pos="432"/>
        <p:guide orient="horz" pos="2784"/>
        <p:guide pos="3839"/>
        <p:guide pos="959"/>
        <p:guide pos="6143"/>
        <p:guide pos="1247"/>
        <p:guide pos="7007"/>
        <p:guide pos="5855"/>
        <p:guide pos="671"/>
        <p:guide pos="7151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279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9963431-1247-4058-934F-3C6DC95264DA}" type="datetime1">
              <a:rPr lang="cs-CZ" smtClean="0"/>
              <a:t>13.01.2021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9F912AB-2776-42F2-A957-313FC7EFEDB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25607DA-E7F4-4829-92C9-BA5DC6413755}" type="datetime1">
              <a:rPr lang="cs-CZ" smtClean="0"/>
              <a:t>13.01.2021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můžete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93199CD-3E1B-4AE6-990F-76F925F5EA9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Uhl%C3%ADk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s.wikipedia.org/wiki/Atom" TargetMode="External"/><Relationship Id="rId4" Type="http://schemas.openxmlformats.org/officeDocument/2006/relationships/hyperlink" Target="https://cs.wikipedia.org/wiki/Grafit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93199CD-3E1B-4AE6-990F-76F925F5EA9F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2955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5204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3971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3727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vzniká spoj, který má jiné chemické složení než základní materiál</a:t>
            </a:r>
          </a:p>
          <a:p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supertenká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forma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Uhlík"/>
              </a:rPr>
              <a:t>uhlíku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strukturou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podobná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Grafit"/>
              </a:rPr>
              <a:t>grafitu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nejpevnějších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známých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materiálů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světě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rovinná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síť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jedné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vrstvy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Atom"/>
              </a:rPr>
              <a:t>atomů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uhlíku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uspořádaných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tvaru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šestiúhelníků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mají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jiné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vlastnosti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7726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6600" b="1" cap="none" spc="0">
                <a:ln w="9525">
                  <a:noFill/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/>
              <a:t>Kliknutím lze upravit styl předlohy.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fld id="{C048143D-B1F0-4BFD-8DD4-5F77C2095F71}" type="datetime1">
              <a:rPr lang="cs-CZ" smtClean="0"/>
              <a:t>13.01.2021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fld id="{2A013F82-EE5E-44EE-A61D-E31C6657F26F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780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/>
              <a:t>Kliknutím lze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BE37EC-AD2D-4877-BAD2-528D445CD26F}" type="datetime1">
              <a:rPr lang="cs-CZ" smtClean="0"/>
              <a:t>13.01.2021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395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 rtlCol="0"/>
          <a:lstStyle/>
          <a:p>
            <a:pPr lvl="0" rtl="0"/>
            <a:r>
              <a:rPr lang="cs-CZ"/>
              <a:t>Kliknutím lze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F1E149-FC90-4207-B405-44B4D80ED53A}" type="datetime1">
              <a:rPr lang="cs-CZ" smtClean="0"/>
              <a:t>13.01.2021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930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</a:lstStyle>
          <a:p>
            <a:pPr lvl="0" rtl="0"/>
            <a:r>
              <a:rPr lang="cs-CZ"/>
              <a:t>Kliknutím lze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4D9FED-11A2-4FA4-ADB4-637F7773D269}" type="datetime1">
              <a:rPr lang="cs-CZ" smtClean="0"/>
              <a:t>13.01.2021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880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effectLst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3C1D64-A905-4432-99CC-DC959E3E3766}" type="datetime1">
              <a:rPr lang="cs-CZ" smtClean="0"/>
              <a:t>13.01.2021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967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/>
              <a:t>Kliknutím lze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/>
              <a:t>Kliknutím lze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B89F01-60F0-4D13-A6F8-1D6044332B8B}" type="datetime1">
              <a:rPr lang="cs-CZ" smtClean="0"/>
              <a:t>13.01.2021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189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/>
              <a:t>Kliknutím lze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/>
              <a:t>Kliknutím lze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B53FD4-CE19-4CCF-A5A3-BAF3B20E76F6}" type="datetime1">
              <a:rPr lang="cs-CZ" smtClean="0"/>
              <a:t>13.01.2021</a:t>
            </a:fld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199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0C0F34-37F0-401B-AF48-6845236B4591}" type="datetime1">
              <a:rPr lang="cs-CZ" smtClean="0"/>
              <a:t>13.01.2021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458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AD2B6A-021E-4940-B469-5FD30EA67914}" type="datetime1">
              <a:rPr lang="cs-CZ" smtClean="0"/>
              <a:t>13.01.2021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4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/>
              <a:t>Kliknutím lze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A17B66-4020-4BC6-A2C9-5756BFDEB185}" type="datetime1">
              <a:rPr lang="cs-CZ" smtClean="0"/>
              <a:t>13.01.2021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55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FB0166-F4A7-4D0D-808F-CC4728F2C426}" type="datetime1">
              <a:rPr lang="cs-CZ" smtClean="0"/>
              <a:t>13.01.2021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11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dirty="0"/>
              <a:t>Kliknutím můžete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3222D56-AF82-4D88-AA02-5E51A2625AA9}" type="datetime1">
              <a:rPr lang="cs-CZ" smtClean="0"/>
              <a:t>13.01.2021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A013F82-EE5E-44EE-A61D-E31C6657F26F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5344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none" spc="0" baseline="0">
          <a:ln w="9525">
            <a:noFill/>
            <a:prstDash val="solid"/>
          </a:ln>
          <a:solidFill>
            <a:schemeClr val="accent5"/>
          </a:solidFill>
          <a:effectLst/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thumb/7/71/Cfaser_haarrp.jpg/250px-Cfaser_haarrp.jpg" TargetMode="External"/><Relationship Id="rId2" Type="http://schemas.openxmlformats.org/officeDocument/2006/relationships/hyperlink" Target="https://cs.wikipedia.org/wiki/Uhl%C3%ADkov%C3%A9_vl%C3%A1kno#Vl%C3%A1kna_s_vynikaj%C3%ADc%C3%ADmi_vlastnostmi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dn.myshoptet.com/usr/www.carspe.cz/user/documents/upload/gallery/karbon.jpg" TargetMode="External"/><Relationship Id="rId4" Type="http://schemas.openxmlformats.org/officeDocument/2006/relationships/hyperlink" Target="https://eshop.chemweld.cz/fotky60375/ag_pajky_priklady1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 dirty="0"/>
              <a:t>Uhlíková vlákna</a:t>
            </a:r>
            <a:br>
              <a:rPr lang="cs-CZ" dirty="0"/>
            </a:br>
            <a:r>
              <a:rPr lang="cs-CZ" sz="4000" dirty="0"/>
              <a:t>Materiál budoucnosti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dirty="0"/>
              <a:t>David Nezkusil</a:t>
            </a:r>
          </a:p>
          <a:p>
            <a:pPr rtl="0"/>
            <a:r>
              <a:rPr lang="cs-CZ" dirty="0"/>
              <a:t>Chemie – ZŠ KUNRATICE</a:t>
            </a:r>
          </a:p>
          <a:p>
            <a:pPr rtl="0"/>
            <a:r>
              <a:rPr lang="cs-CZ" dirty="0"/>
              <a:t>LEDEN 2021</a:t>
            </a:r>
          </a:p>
        </p:txBody>
      </p:sp>
      <p:sp>
        <p:nvSpPr>
          <p:cNvPr id="7" name="Obdélník 6"/>
          <p:cNvSpPr/>
          <p:nvPr/>
        </p:nvSpPr>
        <p:spPr>
          <a:xfrm>
            <a:off x="11253954" y="6508721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2021 ©</a:t>
            </a:r>
          </a:p>
        </p:txBody>
      </p:sp>
    </p:spTree>
    <p:extLst>
      <p:ext uri="{BB962C8B-B14F-4D97-AF65-F5344CB8AC3E}">
        <p14:creationId xmlns:p14="http://schemas.microsoft.com/office/powerpoint/2010/main" val="421448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Co to je?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197868" y="2132856"/>
            <a:ext cx="9134391" cy="4114801"/>
          </a:xfrm>
        </p:spPr>
        <p:txBody>
          <a:bodyPr rtlCol="0"/>
          <a:lstStyle/>
          <a:p>
            <a:pPr lvl="0"/>
            <a:r>
              <a:rPr lang="cs-CZ" dirty="0"/>
              <a:t>Uhlík v různých modifikacích</a:t>
            </a:r>
          </a:p>
          <a:p>
            <a:pPr lvl="0"/>
            <a:r>
              <a:rPr lang="cs-CZ" dirty="0"/>
              <a:t>Dlouhý a tenký pramen</a:t>
            </a:r>
          </a:p>
          <a:p>
            <a:pPr lvl="0"/>
            <a:r>
              <a:rPr lang="cs-CZ" dirty="0"/>
              <a:t>převážně tvořeno z atomů uhlíku (</a:t>
            </a:r>
            <a:r>
              <a:rPr lang="el-GR" dirty="0"/>
              <a:t>8 μ</a:t>
            </a:r>
            <a:r>
              <a:rPr lang="cs-CZ" dirty="0"/>
              <a:t>m )</a:t>
            </a:r>
          </a:p>
          <a:p>
            <a:pPr lvl="0"/>
            <a:r>
              <a:rPr lang="cs-CZ" dirty="0"/>
              <a:t>Tvořeno mikroskopickými krystaly</a:t>
            </a:r>
          </a:p>
        </p:txBody>
      </p:sp>
      <p:sp>
        <p:nvSpPr>
          <p:cNvPr id="2" name="AutoShape 2" descr="TEXTILNÍ VLÁKNA VLÁK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AutoShape 4" descr="TEXTILNÍ VLÁKNA VLÁKN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2" name="Picture 8" descr="Uhlíkové vlákno – Wikiped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492" y="3861048"/>
            <a:ext cx="4464496" cy="2540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946944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Výroba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Příprava prekurzoru</a:t>
            </a:r>
          </a:p>
          <a:p>
            <a:r>
              <a:rPr lang="cs-CZ" dirty="0"/>
              <a:t>Stabilizace</a:t>
            </a:r>
          </a:p>
          <a:p>
            <a:r>
              <a:rPr lang="cs-CZ" dirty="0"/>
              <a:t>Karbonizace</a:t>
            </a:r>
          </a:p>
          <a:p>
            <a:r>
              <a:rPr lang="cs-CZ" dirty="0"/>
              <a:t>Grafitizace</a:t>
            </a:r>
          </a:p>
          <a:p>
            <a:r>
              <a:rPr lang="cs-CZ" dirty="0"/>
              <a:t>Povrchová úprava</a:t>
            </a:r>
          </a:p>
        </p:txBody>
      </p:sp>
      <p:pic>
        <p:nvPicPr>
          <p:cNvPr id="1026" name="Picture 2" descr="O karbonu - carspe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284" y="4437112"/>
            <a:ext cx="6832575" cy="16630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39845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 a nevýhody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Výhody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Pevný materiál  (v některých úhlech záběru)</a:t>
            </a:r>
          </a:p>
          <a:p>
            <a:r>
              <a:rPr lang="cs-CZ" dirty="0"/>
              <a:t>Velmi lehký</a:t>
            </a:r>
          </a:p>
          <a:p>
            <a:r>
              <a:rPr lang="cs-CZ" dirty="0"/>
              <a:t>Precizní </a:t>
            </a:r>
          </a:p>
          <a:p>
            <a:r>
              <a:rPr lang="cs-CZ" dirty="0"/>
              <a:t>Velké využití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Nevýhody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Křehký v nárazu</a:t>
            </a:r>
          </a:p>
          <a:p>
            <a:r>
              <a:rPr lang="cs-CZ" dirty="0"/>
              <a:t>Vyšší cena</a:t>
            </a:r>
          </a:p>
          <a:p>
            <a:r>
              <a:rPr lang="cs-CZ" dirty="0"/>
              <a:t>Špatně opravitelný materiál</a:t>
            </a:r>
          </a:p>
        </p:txBody>
      </p:sp>
      <p:pic>
        <p:nvPicPr>
          <p:cNvPr id="2050" name="Picture 2" descr="carbon-rafek-oprava – Oprava karbonu Hradec Králové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885" y="260648"/>
            <a:ext cx="2711056" cy="3594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https://oprava-karbonu.cz/wp-content/uploads/sites/6/nggallery/oprava-karbonu/IMG_20190813_0958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660" y="4725144"/>
            <a:ext cx="3511028" cy="19817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5700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1884" y="260648"/>
            <a:ext cx="9144001" cy="1371600"/>
          </a:xfrm>
        </p:spPr>
        <p:txBody>
          <a:bodyPr/>
          <a:lstStyle/>
          <a:p>
            <a:r>
              <a:rPr lang="cs-CZ" dirty="0"/>
              <a:t>Využití v životě a praxi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97868" y="1844824"/>
            <a:ext cx="9134391" cy="4464496"/>
          </a:xfrm>
        </p:spPr>
        <p:txBody>
          <a:bodyPr>
            <a:normAutofit/>
          </a:bodyPr>
          <a:lstStyle/>
          <a:p>
            <a:r>
              <a:rPr lang="cs-CZ" dirty="0"/>
              <a:t>Kola (městská, horská, turistická, </a:t>
            </a:r>
            <a:r>
              <a:rPr lang="cs-CZ" b="1" dirty="0"/>
              <a:t>závodní)</a:t>
            </a:r>
          </a:p>
          <a:p>
            <a:r>
              <a:rPr lang="cs-CZ" dirty="0"/>
              <a:t>Letectví (trupy, křídla)</a:t>
            </a:r>
          </a:p>
          <a:p>
            <a:r>
              <a:rPr lang="cs-CZ" dirty="0"/>
              <a:t>Větrné generátory (rotory)</a:t>
            </a:r>
          </a:p>
          <a:p>
            <a:r>
              <a:rPr lang="cs-CZ" dirty="0"/>
              <a:t>Vojenské lodě</a:t>
            </a:r>
          </a:p>
          <a:p>
            <a:r>
              <a:rPr lang="cs-CZ" dirty="0"/>
              <a:t>Nádrže na plyn</a:t>
            </a:r>
          </a:p>
          <a:p>
            <a:r>
              <a:rPr lang="cs-CZ" dirty="0"/>
              <a:t>Auto (nárazníky, karoserie)</a:t>
            </a:r>
          </a:p>
          <a:p>
            <a:r>
              <a:rPr lang="cs-CZ" dirty="0"/>
              <a:t>Sport (golf, florbalové hole, skluznice lyží, hůlky)</a:t>
            </a:r>
          </a:p>
          <a:p>
            <a:r>
              <a:rPr lang="cs-CZ" dirty="0"/>
              <a:t>Rámy kol</a:t>
            </a:r>
          </a:p>
          <a:p>
            <a:endParaRPr lang="cs-CZ" dirty="0"/>
          </a:p>
        </p:txBody>
      </p:sp>
      <p:pic>
        <p:nvPicPr>
          <p:cNvPr id="3076" name="Picture 4" descr="Florbalová hokejka - Fat Pipe VENOM 27 -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9849">
            <a:off x="4967453" y="904457"/>
            <a:ext cx="4730607" cy="473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ěžecké hole - Leki PRC 700 -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547" y="2193687"/>
            <a:ext cx="424847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ám MTB superlight carbon 29&amp;quot; 21&amp;quot; - 53c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100" y="2775499"/>
            <a:ext cx="3176026" cy="225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17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Budoucnost?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Příliš velká cena</a:t>
            </a:r>
          </a:p>
          <a:p>
            <a:r>
              <a:rPr lang="cs-CZ" dirty="0" err="1"/>
              <a:t>Grafen</a:t>
            </a:r>
            <a:endParaRPr lang="cs-CZ" dirty="0"/>
          </a:p>
          <a:p>
            <a:r>
              <a:rPr lang="cs-CZ" dirty="0"/>
              <a:t>Porsche a využití </a:t>
            </a:r>
            <a:r>
              <a:rPr lang="cs-CZ" dirty="0" err="1"/>
              <a:t>lenu</a:t>
            </a:r>
            <a:endParaRPr lang="cs-CZ" dirty="0"/>
          </a:p>
          <a:p>
            <a:r>
              <a:rPr lang="cs-CZ" dirty="0"/>
              <a:t>Audi končí s uhlíkovými vlákny</a:t>
            </a:r>
          </a:p>
          <a:p>
            <a:r>
              <a:rPr lang="cs-CZ" dirty="0"/>
              <a:t>Pájení oceli</a:t>
            </a:r>
          </a:p>
        </p:txBody>
      </p:sp>
    </p:spTree>
    <p:extLst>
      <p:ext uri="{BB962C8B-B14F-4D97-AF65-F5344CB8AC3E}">
        <p14:creationId xmlns:p14="http://schemas.microsoft.com/office/powerpoint/2010/main" val="188369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3812" y="404664"/>
            <a:ext cx="8692399" cy="764396"/>
          </a:xfrm>
        </p:spPr>
        <p:txBody>
          <a:bodyPr/>
          <a:lstStyle/>
          <a:p>
            <a:r>
              <a:rPr lang="cs-CZ" dirty="0"/>
              <a:t>Děkuji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93812" y="1268760"/>
            <a:ext cx="8687333" cy="2541515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Zdroje:</a:t>
            </a:r>
          </a:p>
          <a:p>
            <a:r>
              <a:rPr lang="cs-CZ" dirty="0">
                <a:hlinkClick r:id="rId2"/>
              </a:rPr>
              <a:t>https://cs.wikipedia.org/wiki/Uhl%C3%ADkov%C3%A9_vl%C3%A1kno#Vl%C3%A1kna_s_vynikaj%C3%ADc%C3%ADmi_vlastnostmi</a:t>
            </a:r>
            <a:endParaRPr lang="cs-CZ" dirty="0"/>
          </a:p>
          <a:p>
            <a:endParaRPr lang="cs-CZ" dirty="0"/>
          </a:p>
          <a:p>
            <a:r>
              <a:rPr lang="cs-CZ" dirty="0"/>
              <a:t>https://www.google.com/</a:t>
            </a:r>
            <a:r>
              <a:rPr lang="cs-CZ" dirty="0" err="1"/>
              <a:t>search?q</a:t>
            </a:r>
            <a:r>
              <a:rPr lang="cs-CZ" dirty="0"/>
              <a:t>=</a:t>
            </a:r>
            <a:r>
              <a:rPr lang="cs-CZ" dirty="0" err="1"/>
              <a:t>len&amp;rlz</a:t>
            </a:r>
            <a:r>
              <a:rPr lang="cs-CZ" dirty="0"/>
              <a:t>=1C1GGRV_enCZ756CZ756&amp;oq=</a:t>
            </a:r>
            <a:r>
              <a:rPr lang="cs-CZ" dirty="0" err="1"/>
              <a:t>len&amp;aqs</a:t>
            </a:r>
            <a:r>
              <a:rPr lang="cs-CZ" dirty="0"/>
              <a:t>=chrome..69i57l2j69i59l2j69i60l2j69i61l2.61j0j4&amp;sourceid=</a:t>
            </a:r>
            <a:r>
              <a:rPr lang="cs-CZ" dirty="0" err="1"/>
              <a:t>chrome&amp;ie</a:t>
            </a:r>
            <a:r>
              <a:rPr lang="cs-CZ" dirty="0"/>
              <a:t>=UTF-8</a:t>
            </a:r>
          </a:p>
          <a:p>
            <a:endParaRPr lang="cs-CZ" dirty="0"/>
          </a:p>
          <a:p>
            <a:r>
              <a:rPr lang="cs-CZ" dirty="0">
                <a:hlinkClick r:id="rId3"/>
              </a:rPr>
              <a:t>https://upload.wikimedia.org/wikipedia/commons/thumb/7/71/Cfaser_haarrp.jpg/250px-Cfaser_haarrp.jpg</a:t>
            </a:r>
            <a:endParaRPr lang="cs-CZ" dirty="0"/>
          </a:p>
          <a:p>
            <a:endParaRPr lang="cs-CZ" dirty="0"/>
          </a:p>
          <a:p>
            <a:r>
              <a:rPr lang="cs-CZ" dirty="0">
                <a:hlinkClick r:id="rId4"/>
              </a:rPr>
              <a:t>https://eshop.chemweld.cz/fotky60375/ag_pajky_priklady1.jpg</a:t>
            </a:r>
            <a:endParaRPr lang="cs-CZ" dirty="0"/>
          </a:p>
          <a:p>
            <a:endParaRPr lang="cs-CZ" dirty="0"/>
          </a:p>
          <a:p>
            <a:r>
              <a:rPr lang="cs-CZ" dirty="0">
                <a:hlinkClick r:id="rId5"/>
              </a:rPr>
              <a:t>https://cdn.myshoptet.com/usr/www.carspe.cz/user/documents/upload/gallery/karbon.jpg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98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74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Šablona s modrým motivem atomu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756890_TF03460636.potx" id="{FFB3ADF7-1C76-423B-857B-0289A421EBD9}" vid="{8033B72B-21F0-4CE6-9005-476EABACBA94}"/>
    </a:ext>
  </a:extLst>
</a:theme>
</file>

<file path=ppt/theme/theme2.xml><?xml version="1.0" encoding="utf-8"?>
<a:theme xmlns:a="http://schemas.openxmlformats.org/drawingml/2006/main" name="Firemní motiv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0875BD71-4A33-4FB7-88CA-777C4D9E6E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F78577-2839-4BFF-9EC7-673BD8FEBD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49C11C-71DC-49B6-ACD8-27E3AE088D14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Snímky s modrým motivem atomu</Template>
  <TotalTime>68</TotalTime>
  <Words>342</Words>
  <Application>Microsoft Macintosh PowerPoint</Application>
  <PresentationFormat>Custom</PresentationFormat>
  <Paragraphs>61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Šablona s modrým motivem atomu</vt:lpstr>
      <vt:lpstr>Uhlíková vlákna Materiál budoucnosti</vt:lpstr>
      <vt:lpstr>Co to je?</vt:lpstr>
      <vt:lpstr>Výroba</vt:lpstr>
      <vt:lpstr>Výhody a nevýhody</vt:lpstr>
      <vt:lpstr>Využití v životě a praxi</vt:lpstr>
      <vt:lpstr>Budoucnost?</vt:lpstr>
      <vt:lpstr>Děkuji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Uhlíková vlákna Materiál budoucnosti</dc:title>
  <dc:creator>David Nezkusil</dc:creator>
  <cp:lastModifiedBy>Nezkusil David Hugo</cp:lastModifiedBy>
  <cp:revision>12</cp:revision>
  <dcterms:created xsi:type="dcterms:W3CDTF">2021-01-06T08:57:25Z</dcterms:created>
  <dcterms:modified xsi:type="dcterms:W3CDTF">2021-01-13T08:02:39Z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74069000</vt:r8>
  </property>
  <property fmtid="{D5CDD505-2E9C-101B-9397-08002B2CF9AE}" pid="3" name="HiddenCategoryTags">
    <vt:lpwstr/>
  </property>
  <property fmtid="{D5CDD505-2E9C-101B-9397-08002B2CF9AE}" pid="4" name="InternalTags">
    <vt:lpwstr/>
  </property>
  <property fmtid="{D5CDD505-2E9C-101B-9397-08002B2CF9AE}" pid="5" name="CategoryTags">
    <vt:lpwstr/>
  </property>
  <property fmtid="{D5CDD505-2E9C-101B-9397-08002B2CF9AE}" pid="6" name="Applications">
    <vt:lpwstr/>
  </property>
  <property fmtid="{D5CDD505-2E9C-101B-9397-08002B2CF9AE}" pid="7" name="CampaignTags">
    <vt:lpwstr/>
  </property>
  <property fmtid="{D5CDD505-2E9C-101B-9397-08002B2CF9AE}" pid="8" name="ScenarioTags">
    <vt:lpwstr/>
  </property>
  <property fmtid="{D5CDD505-2E9C-101B-9397-08002B2CF9AE}" pid="9" name="ContentTypeId">
    <vt:lpwstr>0x010100AA3F7D94069FF64A86F7DFF56D60E3BE</vt:lpwstr>
  </property>
  <property fmtid="{D5CDD505-2E9C-101B-9397-08002B2CF9AE}" pid="10" name="FeatureTags">
    <vt:lpwstr/>
  </property>
  <property fmtid="{D5CDD505-2E9C-101B-9397-08002B2CF9AE}" pid="11" name="LocalizationTags">
    <vt:lpwstr/>
  </property>
</Properties>
</file>