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2" r:id="rId1"/>
  </p:sldMasterIdLst>
  <p:handoutMasterIdLst>
    <p:handoutMasterId r:id="rId5"/>
  </p:handoutMasterIdLst>
  <p:sldIdLst>
    <p:sldId id="256" r:id="rId2"/>
    <p:sldId id="264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ina Peregrinova" initials="RP" lastIdx="1" clrIdx="0">
    <p:extLst>
      <p:ext uri="{19B8F6BF-5375-455C-9EA6-DF929625EA0E}">
        <p15:presenceInfo xmlns:p15="http://schemas.microsoft.com/office/powerpoint/2012/main" userId="81bf53ce6bd5b9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F91A6-99FD-447E-B69F-65F19622DC0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66D7-DEF9-4E0A-A8AA-C6B1BFD7A6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6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95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7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14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854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03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942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35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65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9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5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04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1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8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87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6B45C8-17A3-40A6-81F5-F43048517571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784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4" r:id="rId12"/>
    <p:sldLayoutId id="2147484275" r:id="rId13"/>
    <p:sldLayoutId id="2147484276" r:id="rId14"/>
    <p:sldLayoutId id="2147484277" r:id="rId15"/>
    <p:sldLayoutId id="2147484278" r:id="rId16"/>
    <p:sldLayoutId id="21474842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profil/2-stupen/88-matematik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eedmath.eu/" TargetMode="External"/><Relationship Id="rId5" Type="http://schemas.openxmlformats.org/officeDocument/2006/relationships/hyperlink" Target="https://www.matika.in/cs/" TargetMode="External"/><Relationship Id="rId4" Type="http://schemas.openxmlformats.org/officeDocument/2006/relationships/hyperlink" Target="https://www.umimematiku.cz/matematika-podrobne-6-tri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cs-CZ" sz="7200"/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19546" y="4552335"/>
            <a:ext cx="6752908" cy="109138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1700" dirty="0" smtClean="0"/>
              <a:t>26.10</a:t>
            </a:r>
            <a:r>
              <a:rPr lang="cs-CZ" sz="1700" dirty="0" smtClean="0"/>
              <a:t>. </a:t>
            </a:r>
            <a:r>
              <a:rPr lang="cs-CZ" sz="1700" smtClean="0"/>
              <a:t>– </a:t>
            </a:r>
            <a:r>
              <a:rPr lang="cs-CZ" sz="1700" smtClean="0"/>
              <a:t>30.10. </a:t>
            </a:r>
            <a:r>
              <a:rPr lang="cs-CZ" sz="1700" dirty="0"/>
              <a:t>2020</a:t>
            </a:r>
          </a:p>
          <a:p>
            <a:pPr algn="ctr">
              <a:lnSpc>
                <a:spcPct val="90000"/>
              </a:lnSpc>
            </a:pPr>
            <a:endParaRPr lang="cs-CZ" sz="1700" dirty="0"/>
          </a:p>
          <a:p>
            <a:pPr algn="ctr">
              <a:lnSpc>
                <a:spcPct val="90000"/>
              </a:lnSpc>
            </a:pPr>
            <a:r>
              <a:rPr lang="cs-CZ" sz="1700" dirty="0"/>
              <a:t>Anežka </a:t>
            </a:r>
            <a:r>
              <a:rPr lang="cs-CZ" sz="1700" dirty="0" err="1"/>
              <a:t>Peregrinová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27038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256324" cy="5105400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FFFFFF"/>
                </a:solidFill>
              </a:rPr>
              <a:t>Co </a:t>
            </a:r>
            <a:r>
              <a:rPr lang="cs-CZ" sz="3200" dirty="0" smtClean="0">
                <a:solidFill>
                  <a:srgbClr val="FFFFFF"/>
                </a:solidFill>
              </a:rPr>
              <a:t>mám mít hotové?</a:t>
            </a:r>
            <a:br>
              <a:rPr lang="cs-CZ" sz="3200" dirty="0" smtClean="0">
                <a:solidFill>
                  <a:srgbClr val="FFFFFF"/>
                </a:solidFill>
              </a:rPr>
            </a:br>
            <a:r>
              <a:rPr lang="cs-CZ" sz="3200" dirty="0" smtClean="0">
                <a:solidFill>
                  <a:srgbClr val="FFFFFF"/>
                </a:solidFill>
              </a:rPr>
              <a:t/>
            </a:r>
            <a:br>
              <a:rPr lang="cs-CZ" sz="3200" dirty="0" smtClean="0">
                <a:solidFill>
                  <a:srgbClr val="FFFFFF"/>
                </a:solidFill>
              </a:rPr>
            </a:br>
            <a:r>
              <a:rPr lang="cs-CZ" sz="3200" dirty="0" smtClean="0">
                <a:solidFill>
                  <a:srgbClr val="FFFFFF"/>
                </a:solidFill>
              </a:rPr>
              <a:t>Co si chci dodělat?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55" y="0"/>
            <a:ext cx="9107053" cy="6696363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Úkoly z minulých týdnů:</a:t>
            </a:r>
          </a:p>
          <a:p>
            <a:pPr lvl="1"/>
            <a:r>
              <a:rPr lang="cs-CZ" sz="1600" b="1" dirty="0" smtClean="0"/>
              <a:t>Úkol </a:t>
            </a:r>
            <a:r>
              <a:rPr lang="cs-CZ" sz="1600" b="1" dirty="0"/>
              <a:t>1. </a:t>
            </a:r>
            <a:r>
              <a:rPr lang="cs-CZ" sz="1600" dirty="0" smtClean="0"/>
              <a:t>Výroba </a:t>
            </a:r>
            <a:r>
              <a:rPr lang="cs-CZ" sz="1600" dirty="0"/>
              <a:t>pomůcky na zlomky a desetinná </a:t>
            </a:r>
            <a:r>
              <a:rPr lang="cs-CZ" sz="1600" dirty="0" smtClean="0"/>
              <a:t>čísla</a:t>
            </a:r>
          </a:p>
          <a:p>
            <a:pPr lvl="2"/>
            <a:r>
              <a:rPr lang="cs-CZ" b="1" i="1" u="sng" dirty="0" smtClean="0"/>
              <a:t>V příloze najdeš, jak měla pomůcka vypadat.</a:t>
            </a:r>
            <a:endParaRPr lang="cs-CZ" b="1" i="1" u="sng" dirty="0"/>
          </a:p>
          <a:p>
            <a:pPr lvl="1">
              <a:lnSpc>
                <a:spcPct val="90000"/>
              </a:lnSpc>
            </a:pPr>
            <a:r>
              <a:rPr lang="cs-CZ" sz="1600" b="1" dirty="0"/>
              <a:t>Úkol 2. </a:t>
            </a:r>
            <a:r>
              <a:rPr lang="cs-CZ" sz="1600" dirty="0" smtClean="0"/>
              <a:t>Práce </a:t>
            </a:r>
            <a:r>
              <a:rPr lang="cs-CZ" sz="1600" dirty="0"/>
              <a:t>se zlomky a </a:t>
            </a:r>
            <a:r>
              <a:rPr lang="cs-CZ" sz="1600" dirty="0" smtClean="0"/>
              <a:t>des. </a:t>
            </a:r>
            <a:r>
              <a:rPr lang="cs-CZ" sz="1600" dirty="0"/>
              <a:t>čísly </a:t>
            </a:r>
            <a:r>
              <a:rPr lang="cs-CZ" sz="1600" dirty="0" smtClean="0"/>
              <a:t>(</a:t>
            </a:r>
            <a:r>
              <a:rPr lang="cs-CZ" sz="1600" dirty="0" err="1" smtClean="0"/>
              <a:t>prac.listy</a:t>
            </a:r>
            <a:r>
              <a:rPr lang="cs-CZ" sz="1600" dirty="0" smtClean="0"/>
              <a:t> ke stažení na stránkách matematiky)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zdatnosti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u="sng" dirty="0" err="1" smtClean="0"/>
              <a:t>vyb</a:t>
            </a:r>
            <a:r>
              <a:rPr lang="cs-CZ" u="sng" dirty="0" err="1" smtClean="0"/>
              <a:t>ral</a:t>
            </a:r>
            <a:r>
              <a:rPr lang="cs-CZ" u="sng" dirty="0" smtClean="0"/>
              <a:t>/a</a:t>
            </a:r>
            <a:r>
              <a:rPr lang="en-US" dirty="0" smtClean="0"/>
              <a:t> </a:t>
            </a:r>
            <a:r>
              <a:rPr lang="en-US" b="1" dirty="0"/>
              <a:t>LEVEL 1 </a:t>
            </a:r>
            <a:r>
              <a:rPr lang="en-US" b="1" u="sng" dirty="0" err="1"/>
              <a:t>nebo</a:t>
            </a:r>
            <a:r>
              <a:rPr lang="en-US" b="1" dirty="0"/>
              <a:t> LEVEL 2</a:t>
            </a:r>
            <a:r>
              <a:rPr lang="en-US" b="1" i="1" dirty="0" smtClean="0"/>
              <a:t>.</a:t>
            </a:r>
            <a:endParaRPr lang="cs-CZ" b="1" i="1" dirty="0" smtClean="0"/>
          </a:p>
          <a:p>
            <a:pPr lvl="3">
              <a:lnSpc>
                <a:spcPct val="90000"/>
              </a:lnSpc>
            </a:pPr>
            <a:r>
              <a:rPr lang="cs-CZ" b="1" i="1" dirty="0" smtClean="0"/>
              <a:t>LEVEL 3 jen dobrovolně</a:t>
            </a:r>
            <a:r>
              <a:rPr lang="cs-CZ" dirty="0" smtClean="0"/>
              <a:t>.</a:t>
            </a:r>
          </a:p>
          <a:p>
            <a:pPr lvl="3">
              <a:lnSpc>
                <a:spcPct val="90000"/>
              </a:lnSpc>
            </a:pPr>
            <a:r>
              <a:rPr lang="cs-CZ" u="sng" dirty="0" smtClean="0"/>
              <a:t>Svá řešení </a:t>
            </a:r>
            <a:r>
              <a:rPr lang="cs-CZ" u="sng" dirty="0" err="1" smtClean="0"/>
              <a:t>doodevzdej</a:t>
            </a:r>
            <a:r>
              <a:rPr lang="cs-CZ" u="sng" dirty="0" smtClean="0"/>
              <a:t> do </a:t>
            </a:r>
            <a:r>
              <a:rPr lang="cs-CZ" u="sng" dirty="0" err="1" smtClean="0"/>
              <a:t>Teams</a:t>
            </a:r>
            <a:r>
              <a:rPr lang="cs-CZ" u="sng" dirty="0" smtClean="0"/>
              <a:t>. (Úkol 2.)</a:t>
            </a:r>
          </a:p>
          <a:p>
            <a:pPr lvl="1">
              <a:lnSpc>
                <a:spcPct val="90000"/>
              </a:lnSpc>
            </a:pPr>
            <a:r>
              <a:rPr lang="cs-CZ" sz="1600" b="1" dirty="0" smtClean="0"/>
              <a:t>Úkol </a:t>
            </a:r>
            <a:r>
              <a:rPr lang="cs-CZ" sz="1600" b="1" dirty="0"/>
              <a:t>3. </a:t>
            </a:r>
            <a:r>
              <a:rPr lang="cs-CZ" sz="1600" dirty="0" smtClean="0"/>
              <a:t>Rýsování </a:t>
            </a:r>
            <a:r>
              <a:rPr lang="cs-CZ" sz="1600" dirty="0"/>
              <a:t>rovinných obrazců (do školního sešitu</a:t>
            </a:r>
            <a:r>
              <a:rPr lang="cs-CZ" sz="1600" dirty="0" smtClean="0"/>
              <a:t>)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</a:t>
            </a:r>
            <a:r>
              <a:rPr lang="cs-CZ" dirty="0"/>
              <a:t>školního velkého modrého sešitu </a:t>
            </a:r>
            <a:r>
              <a:rPr lang="cs-CZ" b="1" dirty="0"/>
              <a:t>zapsat odpovědi </a:t>
            </a:r>
            <a:r>
              <a:rPr lang="cs-CZ" dirty="0"/>
              <a:t>na otázky a </a:t>
            </a:r>
            <a:r>
              <a:rPr lang="cs-CZ" b="1" dirty="0"/>
              <a:t>narýsovat příklady </a:t>
            </a:r>
            <a:r>
              <a:rPr lang="cs-CZ" dirty="0" smtClean="0"/>
              <a:t>(</a:t>
            </a:r>
            <a:r>
              <a:rPr lang="cs-CZ" dirty="0"/>
              <a:t>učebnicí GEOMETRIE (str.13 – </a:t>
            </a:r>
            <a:r>
              <a:rPr lang="cs-CZ" dirty="0" smtClean="0"/>
              <a:t>15) </a:t>
            </a:r>
            <a:r>
              <a:rPr lang="cs-CZ" u="sng" dirty="0" smtClean="0"/>
              <a:t>viz Slovníček</a:t>
            </a:r>
            <a:r>
              <a:rPr lang="cs-CZ" dirty="0"/>
              <a:t>):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Jak značíme </a:t>
            </a:r>
            <a:r>
              <a:rPr lang="cs-CZ" dirty="0" smtClean="0"/>
              <a:t>body? Co </a:t>
            </a:r>
            <a:r>
              <a:rPr lang="cs-CZ" dirty="0"/>
              <a:t>je </a:t>
            </a:r>
            <a:r>
              <a:rPr lang="cs-CZ" dirty="0" smtClean="0"/>
              <a:t>úsečka? Co </a:t>
            </a:r>
            <a:r>
              <a:rPr lang="cs-CZ" dirty="0"/>
              <a:t>je přímka</a:t>
            </a:r>
            <a:r>
              <a:rPr lang="cs-CZ" dirty="0" smtClean="0"/>
              <a:t>? Co </a:t>
            </a:r>
            <a:r>
              <a:rPr lang="cs-CZ" dirty="0"/>
              <a:t>je polopřímka</a:t>
            </a:r>
            <a:r>
              <a:rPr lang="cs-CZ" dirty="0" smtClean="0"/>
              <a:t>? Jak </a:t>
            </a:r>
            <a:r>
              <a:rPr lang="cs-CZ" dirty="0"/>
              <a:t>vypadají a jak značíme přímky kolmé, rovnoběžné a různoběžné</a:t>
            </a:r>
            <a:r>
              <a:rPr lang="cs-CZ" dirty="0" smtClean="0"/>
              <a:t>? Jak </a:t>
            </a:r>
            <a:r>
              <a:rPr lang="cs-CZ" dirty="0"/>
              <a:t>zapíšu, že bod leží nebo neleží na přímce</a:t>
            </a:r>
            <a:r>
              <a:rPr lang="cs-CZ" dirty="0" smtClean="0"/>
              <a:t>?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Narýsovaná úloha  (Uč 15/1.4</a:t>
            </a:r>
            <a:r>
              <a:rPr lang="cs-CZ" dirty="0" smtClean="0"/>
              <a:t>)</a:t>
            </a:r>
          </a:p>
          <a:p>
            <a:r>
              <a:rPr lang="cs-CZ" sz="1600" b="1" dirty="0" smtClean="0"/>
              <a:t>Procvičení počítání s přirozenými čísly</a:t>
            </a:r>
          </a:p>
          <a:p>
            <a:pPr lvl="2"/>
            <a:r>
              <a:rPr lang="cs-CZ" dirty="0" smtClean="0"/>
              <a:t>PS str. 24 – 27: pro ty, kteří </a:t>
            </a:r>
            <a:r>
              <a:rPr lang="cs-CZ" b="1" dirty="0" smtClean="0"/>
              <a:t>nejsou</a:t>
            </a:r>
            <a:r>
              <a:rPr lang="cs-CZ" dirty="0" smtClean="0"/>
              <a:t> spokojení s tím </a:t>
            </a:r>
            <a:r>
              <a:rPr lang="cs-CZ" b="1" dirty="0" smtClean="0"/>
              <a:t>CO MÁM UMĚT (PS str. 27</a:t>
            </a:r>
            <a:r>
              <a:rPr lang="cs-CZ" dirty="0" smtClean="0"/>
              <a:t>)</a:t>
            </a:r>
          </a:p>
          <a:p>
            <a:r>
              <a:rPr lang="cs-CZ" sz="1600" b="1" dirty="0" smtClean="0"/>
              <a:t>Procvičení zlomků a desetinných čísel</a:t>
            </a:r>
          </a:p>
          <a:p>
            <a:pPr lvl="2"/>
            <a:r>
              <a:rPr lang="cs-CZ" dirty="0" smtClean="0"/>
              <a:t>PS str.29 – 31: pro ty, kteří mají vše hotové a mají dlouhou chvíli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3457052" cy="5105400"/>
          </a:xfrm>
        </p:spPr>
        <p:txBody>
          <a:bodyPr>
            <a:normAutofit/>
          </a:bodyPr>
          <a:lstStyle/>
          <a:p>
            <a:pPr algn="l"/>
            <a:r>
              <a:rPr lang="cs-CZ" sz="3000" dirty="0">
                <a:solidFill>
                  <a:srgbClr val="FFFFFF"/>
                </a:solidFill>
              </a:rPr>
              <a:t>Návrhy na další procvičování tvých matematických dovedností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1105" y="685801"/>
            <a:ext cx="7915403" cy="5724237"/>
          </a:xfrm>
        </p:spPr>
        <p:txBody>
          <a:bodyPr>
            <a:normAutofit/>
          </a:bodyPr>
          <a:lstStyle/>
          <a:p>
            <a:r>
              <a:rPr lang="cs-CZ" sz="2000" dirty="0"/>
              <a:t>Matematika s nadhledem – další procvičení k úlohám z PS</a:t>
            </a:r>
          </a:p>
          <a:p>
            <a:pPr lvl="1"/>
            <a:r>
              <a:rPr lang="cs-CZ" dirty="0">
                <a:hlinkClick r:id="rId3"/>
              </a:rPr>
              <a:t>Online procvičování </a:t>
            </a:r>
            <a:r>
              <a:rPr lang="cs-CZ" dirty="0"/>
              <a:t>probírané látky.</a:t>
            </a:r>
          </a:p>
          <a:p>
            <a:pPr lvl="1"/>
            <a:r>
              <a:rPr lang="cs-CZ" dirty="0"/>
              <a:t>Kódy ke cvičením najdeš v PS na každé stránce na dolním okraji.</a:t>
            </a:r>
          </a:p>
          <a:p>
            <a:r>
              <a:rPr lang="cs-CZ" sz="2000" dirty="0" smtClean="0"/>
              <a:t>Umíme </a:t>
            </a:r>
            <a:r>
              <a:rPr lang="cs-CZ" sz="2000" dirty="0"/>
              <a:t>matiku</a:t>
            </a:r>
          </a:p>
          <a:p>
            <a:pPr lvl="1"/>
            <a:r>
              <a:rPr lang="cs-CZ" dirty="0">
                <a:hlinkClick r:id="rId4"/>
              </a:rPr>
              <a:t>Zábavná forma </a:t>
            </a:r>
            <a:r>
              <a:rPr lang="cs-CZ" dirty="0"/>
              <a:t>procvičování.</a:t>
            </a:r>
          </a:p>
          <a:p>
            <a:r>
              <a:rPr lang="cs-CZ" sz="2000" dirty="0"/>
              <a:t>Hravé procvičování</a:t>
            </a:r>
          </a:p>
          <a:p>
            <a:pPr lvl="1"/>
            <a:r>
              <a:rPr lang="cs-CZ" dirty="0">
                <a:hlinkClick r:id="rId5"/>
              </a:rPr>
              <a:t>https://www.matika.in/cs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  <a:p>
            <a:r>
              <a:rPr lang="cs-CZ" sz="2000" dirty="0"/>
              <a:t>Soutěžní portál nejen s logickými úlohami</a:t>
            </a:r>
          </a:p>
          <a:p>
            <a:pPr lvl="1"/>
            <a:r>
              <a:rPr lang="cs-CZ" dirty="0">
                <a:hlinkClick r:id="rId6"/>
              </a:rPr>
              <a:t>http://www.speedmath.eu/</a:t>
            </a:r>
            <a:endParaRPr lang="cs-CZ" dirty="0"/>
          </a:p>
          <a:p>
            <a:endParaRPr lang="cs-CZ" sz="2000" dirty="0" smtClean="0"/>
          </a:p>
          <a:p>
            <a:r>
              <a:rPr lang="cs-CZ" dirty="0" smtClean="0"/>
              <a:t>Umíš nějaké </a:t>
            </a:r>
            <a:r>
              <a:rPr lang="cs-CZ" dirty="0" err="1" smtClean="0"/>
              <a:t>origami</a:t>
            </a:r>
            <a:r>
              <a:rPr lang="cs-CZ" dirty="0" smtClean="0"/>
              <a:t>? Pochlub se a svůj výtvor nám můžeš poslat do příspěvků.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28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161</TotalTime>
  <Words>286</Words>
  <Application>Microsoft Office PowerPoint</Application>
  <PresentationFormat>Širokoúhlá obrazovka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Wingdings</vt:lpstr>
      <vt:lpstr>Wingdings 3</vt:lpstr>
      <vt:lpstr>Řez</vt:lpstr>
      <vt:lpstr>MATEMATIKA</vt:lpstr>
      <vt:lpstr>Co mám mít hotové?  Co si chci dodělat?</vt:lpstr>
      <vt:lpstr>Návrhy na další procvičování tvých matematických dovedností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Admin</cp:lastModifiedBy>
  <cp:revision>10</cp:revision>
  <dcterms:created xsi:type="dcterms:W3CDTF">2020-10-18T13:07:25Z</dcterms:created>
  <dcterms:modified xsi:type="dcterms:W3CDTF">2020-10-22T11:47:31Z</dcterms:modified>
</cp:coreProperties>
</file>