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32D2706-0FAA-478C-9A06-81BDC5EC440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454A4A-12DD-40EB-8315-D83FB7323C5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3412DF-93F3-484D-8ACC-83ECDAEA93B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F741A-EE4B-486E-8D31-3E5628EB3BC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AC1BBF58-0A13-457A-B9B7-9B1FCE184C11}" type="slidenum"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96121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011FCBF-A19D-468D-AAF5-592CB0D59D91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7E874CE-1B92-4E68-B504-BC009D39D663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DDF78A99-E44D-40E9-8E3C-94982E9AAD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6840" cy="124909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1A15EC2-264A-465D-B7AD-620255CAFBF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3159" cy="4111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1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215F6603-CB2E-4B04-8BDB-70319D52FF6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6B372C3-64D2-4571-866D-F8DF9906F8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EF1818F-25DD-4D0B-AA4C-5AEB31359A1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5766438-BD38-43D6-B00C-187086C4C87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37D4CF6A-4DFC-454A-9D06-31302C8A0F9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5DC8912-DD2E-42D0-BE51-5AE4A94486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70BF850-490B-43D9-9B94-939A24BB45C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A4D5CB6-DC4C-48F7-B833-77341D1F7C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049B3EAC-50DB-4C3C-94C5-02941D1D6F6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153EE25-C7D8-4219-BA42-709748197C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894BE518-A3D6-4322-9216-2F2398ECDE2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6FA2180-6C3A-47D8-A6BE-7DC8997E7C1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903FA16-03B5-4B64-A746-30801C43925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618A20-9C44-40F8-A0FB-BB6C1409F8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E5945E2D-A490-42F1-B418-970DE5785C5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8773322-3D71-4F80-BD6F-CE2F6EE274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AEC06B1-F075-484F-8374-2843F882A57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C04790D-2C7A-4ACC-869D-7EDD9BEE43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C2CCCC6-668C-4472-AE5C-5187353AF09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3A6768E-E46C-4E09-A805-9E35C19C01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EF2E8CE-B7FA-4100-95A8-803FD23B10C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BA851E3-58F2-43E8-8152-3AE4F586F2E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917AEAE-B886-474D-BA69-63C2A0FD536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4E0F423-F5C1-42E8-B4D5-DAC044F9A1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0CE303B2-D1C7-490D-994A-EAABCF92F75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1562E7D-A53B-422E-8D62-0F8C3B5089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D39AE-BA47-4694-96D0-E6213EF3E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26ADB0-70C6-43C3-BCEF-2986293A9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5FB6A-F434-44FE-9E03-1E02A5F7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68CC4D-380C-4D83-89E9-A8241789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3B5AEE-9E00-4104-ACA0-9230C44D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6CDF9D-B89B-430A-B111-62AD2EF64BC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2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326D-CEE6-432D-B6F4-CF37E3F6B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59C45D-CFBC-4D1D-B325-02440C776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DBA109-ADA6-4B1A-945B-4D651A92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781796-9D1F-4E39-8D29-10D829EB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92D667-4FDA-4313-B463-20357AD7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74590F-7167-4E95-9EB9-646F2E68FB7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7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1FAF293-C621-49D9-AEE7-963B91FB9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3513" y="398463"/>
            <a:ext cx="2017712" cy="61372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479F50-1A4E-412C-876B-168291675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98463"/>
            <a:ext cx="5903913" cy="61372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2AED29-AD30-4B88-8489-9DAB31D0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E069B-5509-4528-93AE-1BBF7C37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3178A6-089A-428F-A799-090F1ABA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3DA3E-C837-4452-BB9F-284028CA859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4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2C8CC-22C0-4790-8306-15E4E10D2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E14B3C-223B-4270-A95A-C7BABF9D3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F7B153-C39C-4C36-B339-950469D7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AA66E8-54B6-42E6-A853-A7FBCD14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24568-CD15-4A4D-A89F-2C08506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4F1CB5-D20D-4397-96E6-B5D33BDB742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5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442F3-E019-42E7-80D5-CDECA16B2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76F212-A7FE-4E59-9DAA-30EB6BE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A9F1D-27EE-40D3-94A0-B18162C9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767025-7BD6-44F6-8146-42CBE4D1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AADE1B-E090-4FC7-9962-24328652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C57EA2-EA1C-454D-911D-E5917E3CED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6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99828-3BCB-4161-9188-60A97ED1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CBAA9B-065E-49DF-AC5B-A856E0508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D098DF-2996-43FF-8F85-80D15FB9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3A86A1-6984-457C-B386-44C91BD4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8CA51-9871-4E70-ACA5-824856B1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C46025-A27C-4FCE-9230-34D3047C7E4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76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E6F58-D94B-4CE3-9FDF-0031DB39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C3C50-0CC1-4C33-90E2-25FDEEB51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32E9C3-04C6-44D2-A405-D7EFB1571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D07DCC-374F-4342-AF48-5969761F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84D10E-9E7C-48A8-A2FA-C22DA2B4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825257-D0DD-46C0-8476-3C672CC0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DDA9ED-CB01-40FC-826A-4EFEE916209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EC26D-E972-4BD7-8912-ECE05AC32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3DCD56-BF2C-4889-AC9B-834850B8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AFB950-CAF4-4E81-A0F5-E04F2E867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2B4EC4-3FAB-41C0-B1FF-8E74CF53F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62860CC-E67D-4193-AB35-A93CEB686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C51F34-42F4-4624-B698-4D959391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5EDE96-45B8-4202-907F-544C23F6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F47A17-8F17-41E3-B925-4BE95CDA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A079AF-20FF-4091-9943-31F424DA77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7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92571-3659-481B-88A7-363F4A53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9FBFFD-A31C-4323-933F-85C41D04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FA4C6B-2C22-45BC-822D-E48F42CB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41942B-9B7C-4217-BE5E-B3DDA67B6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1113FC-3B07-4BED-8C48-A541936B49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74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AB2D21-9558-478F-B923-CC2E8AF6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256CC2-4E9F-449A-A7E5-F74A9419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D71419-0277-44D3-8A61-B1862108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B30DBF-CA11-4475-9E1F-398DB6A9FCF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3678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AF33D-7BED-43CC-8023-7B696F32D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EE834-D11E-4B77-ADF5-5C612E5C5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6109FB-F86F-4702-8EA0-3DCAE9BE0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7C0A97-2373-4120-8FD2-185EAF42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0C2840-5575-4593-96D5-89931FA8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474E35-B027-4427-8F8E-AA118EA2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41E842-E6DD-4F94-A7CC-B0FEEC54D56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5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6F997-7FC3-4A7A-A0A7-72C2C459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4BF58-C73A-4378-83E3-D10D2A554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A2C81D-7ED1-45BD-A239-6CAD4363E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765335-3F6C-4811-98E0-1AA7B469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D2B813-1443-4E61-98F0-36A7C8A7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F40207-F5EA-4839-B67C-FE8C6B8BDB2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93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1FF7A-6F2A-4DFB-AF48-AB08DAAD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8FB802-2367-46FC-8667-6F2163AC0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FCE6B8-2B25-4619-AC1A-F28D5B806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B7A660-345A-4E30-AF28-D344A6F2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1DD804-4EE7-4CF4-8E37-336EA0FB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D6AA85-3818-44A0-92E4-2470CDA0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F78952-5F41-4BD2-822D-1DD239CDA29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2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EC55A-E3CF-4F06-8D05-7CA26D32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5D5C92-99CF-4E46-8F4F-1F00F4B76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207427-8DB5-443D-8A40-55292445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E64382-2C77-4BD3-9AC3-30FE8EC2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A67BD1-CBE8-46D9-A4F5-75A37158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AD00E3-981B-4289-B595-64613593825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6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B66A6A-8726-4FCB-AEDD-7967AF0D4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350963"/>
            <a:ext cx="2055812" cy="47767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2E0896-F280-4B30-88AC-29F99BB8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350963"/>
            <a:ext cx="6018213" cy="47767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1150B-A790-45A3-B55B-75B224A88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F80EF-7E79-455E-91A6-F2DE45BB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711EDF-8C62-4FCD-8CCD-3FE160C4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1FD88F-AAC6-40C3-B9F2-1180E2638F9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0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17BB5-FF56-438C-B36C-8AE9795A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54A372-40D9-4570-97B3-AE7848F89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A45DBC-ED1B-4FF4-B300-13BECD12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9E8CB2-101D-45FA-8057-51124185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19E0D-95CB-4CA6-9301-1F5015EF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90AF08-6DE0-4928-8209-68FEA12DB4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072B1-68FA-45B8-B19A-5754EBB2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7832D9-B042-4FCE-B1B5-E6C18844F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0813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476237-D995-42A2-87B3-7FEFB1EF9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413" y="1905000"/>
            <a:ext cx="3960812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B259C3-D958-404F-92F3-87B4DA0E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60E19B-3BAC-4F20-9FFA-8CE186FF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B50265-F832-4C85-85D6-950E1C5E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C2483A-921E-418C-B919-BC67797E47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5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4F037-A4BF-4CDE-8FD2-5C91F54D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22683B-B10A-4E30-8B23-80A47FD9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09D4EB-29D6-4043-8997-326C554DD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7FBED9-2C22-413F-B614-EC0EB9D25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F3F92F-51C4-4436-8DC7-6B705C787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6EFEE0-A716-45E0-A84A-59A85C8E5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41974B-4CE9-49BB-82DA-86EED027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CC83A9-1E0D-42B8-AED9-93378AA3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3518C8-F5A6-40FC-82EB-ABA36537D79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7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BB23F-A455-4212-A133-D97AEEA4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4043D7-634F-47BA-8410-D7ABCD07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90C256-6631-42E0-90BB-69F4C0FB6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B8D6A3-7E1A-4013-8841-0D3BA611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4D83D3-308F-45D8-B2B5-7E2228FE51C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4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D7B779-6A8E-433B-977B-D30C5B95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B6F804D-5806-4284-936C-ADA2BE09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5ECE1A-B61B-4DC2-B1D0-C3E8F42C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F449A5-CDCC-4488-BDB2-062259882EC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951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54E35-85A5-44CC-A4EC-4805BB8F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8F207-0B27-4052-859D-07482735B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4A9A76-98BC-4544-8B08-562BA78C4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61B601-FAF7-4704-9260-67057749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6B3925-9DCA-4603-8E6E-2CE65F67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61A586-A848-4D79-8518-002603E0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89CBF7-AA0E-48F8-958A-12DECDA154F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75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86DB1-94D7-46BA-B1A4-549F9DC6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F810EE-F502-45BC-976F-1BB13706A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9B1FE9-9419-4468-8590-A8F2691C9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ECB03F-85C8-4683-8980-72E757A2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9F81D1-2ED7-40A5-B58E-4112DA28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223930-D965-4A5E-8D08-A48E4917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B6B715-3E3C-4D39-9153-80481F802C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89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D5E9B98A-A30E-448F-AF17-893F76639B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904760"/>
            <a:ext cx="8074079" cy="46303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A74B314E-AECD-4D82-AB7D-91F06E9F2D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98520"/>
            <a:ext cx="8074079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C5E1F4-EA32-4430-BB68-877E867DADE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BAA02D-63E9-4EEC-896D-E3A4C90D01E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028DD0-AFC0-4CB0-96B7-D666C2E6C49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8589145F-7526-4F59-B0C9-D90592E52529}" type="slidenum">
              <a:t>‹#›</a:t>
            </a:fld>
            <a:endParaRPr lang="en-GB"/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09FDF91C-53F4-40C5-AC2B-BFC9B77A8E19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01F296-40AD-4E6C-8F7E-7460B3AC63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7280" y="1351080"/>
            <a:ext cx="7845480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C88EF49-8702-460E-853B-16DAE94065C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CBFE38-D748-4042-93E5-0D4F0642F39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B3C33-CFE3-4BB3-AAC2-E7811E89A03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94F25B36-94C9-4F39-9727-758980CDF6B0}" type="slidenum">
              <a:t>‹#›</a:t>
            </a:fld>
            <a:endParaRPr lang="en-GB"/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AFBA6ADC-5A71-4D6C-8DBC-5BAEF7933C82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FFDF05A-9D4A-434D-BB28-850C5A9E00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6839" y="1604880"/>
            <a:ext cx="8226360" cy="4523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E1B9A-B6BB-474E-BCC5-132D90B68A1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7640" y="1447919"/>
            <a:ext cx="7848720" cy="1295640"/>
          </a:xfr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GB" b="1"/>
              <a:t>Dělitelnost přirozených čísel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6B7909-C832-4EE6-AFAC-5C1C17BB1B4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9280" y="3860639"/>
            <a:ext cx="8077320" cy="1873800"/>
          </a:xfrm>
        </p:spPr>
        <p:txBody>
          <a:bodyPr wrap="square" lIns="90000" tIns="46800" rIns="90000" bIns="46800">
            <a:spAutoFit/>
          </a:bodyPr>
          <a:lstStyle/>
          <a:p>
            <a:pPr marL="457200" lvl="1" indent="0" algn="ctr">
              <a:lnSpc>
                <a:spcPct val="125000"/>
              </a:lnSpc>
              <a:spcBef>
                <a:spcPts val="899"/>
              </a:spcBef>
              <a:buNone/>
              <a:tabLst>
                <a:tab pos="457200" algn="l"/>
                <a:tab pos="906119" algn="l"/>
                <a:tab pos="1355399" algn="l"/>
                <a:tab pos="1804680" algn="l"/>
                <a:tab pos="2253960" algn="l"/>
                <a:tab pos="2703240" algn="l"/>
                <a:tab pos="3152520" algn="l"/>
                <a:tab pos="3601800" algn="l"/>
                <a:tab pos="4051080" algn="l"/>
                <a:tab pos="4500359" algn="l"/>
                <a:tab pos="4949640" algn="l"/>
                <a:tab pos="5398919" algn="l"/>
                <a:tab pos="5848200" algn="l"/>
                <a:tab pos="6297480" algn="l"/>
                <a:tab pos="6746760" algn="l"/>
                <a:tab pos="7196040" algn="l"/>
                <a:tab pos="7645320" algn="l"/>
                <a:tab pos="8094600" algn="l"/>
                <a:tab pos="8543879" algn="l"/>
                <a:tab pos="8993160" algn="l"/>
                <a:tab pos="9442440" algn="l"/>
              </a:tabLst>
            </a:pPr>
            <a:r>
              <a:rPr lang="en-GB" sz="3600">
                <a:solidFill>
                  <a:srgbClr val="284C6A"/>
                </a:solidFill>
                <a:latin typeface="Trebuchet MS" pitchFamily="34"/>
              </a:rPr>
              <a:t>Nejmenší společný násobek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B225D77E-2DB4-4084-83D1-659051160A47}"/>
              </a:ext>
            </a:extLst>
          </p:cNvPr>
          <p:cNvSpPr/>
          <p:nvPr/>
        </p:nvSpPr>
        <p:spPr>
          <a:xfrm>
            <a:off x="684359" y="2565360"/>
            <a:ext cx="7848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F0F085B9-0F39-4DE6-9ACC-940C82291498}"/>
              </a:ext>
            </a:extLst>
          </p:cNvPr>
          <p:cNvSpPr/>
          <p:nvPr/>
        </p:nvSpPr>
        <p:spPr>
          <a:xfrm>
            <a:off x="504000" y="1071097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 dirty="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A8E868A-9757-4C0A-BD38-99D035CD6350}"/>
              </a:ext>
            </a:extLst>
          </p:cNvPr>
          <p:cNvSpPr/>
          <p:nvPr/>
        </p:nvSpPr>
        <p:spPr>
          <a:xfrm>
            <a:off x="2102185" y="287639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nyní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něco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procvičení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-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poprvé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BE517FD6-B1EE-44A7-BEEB-CE6FEF768AAD}"/>
              </a:ext>
            </a:extLst>
          </p:cNvPr>
          <p:cNvSpPr/>
          <p:nvPr/>
        </p:nvSpPr>
        <p:spPr>
          <a:xfrm>
            <a:off x="6207119" y="1054081"/>
            <a:ext cx="1440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16, 18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B88B33C8-B378-47FF-A009-1F6DC872BB26}"/>
              </a:ext>
            </a:extLst>
          </p:cNvPr>
          <p:cNvSpPr/>
          <p:nvPr/>
        </p:nvSpPr>
        <p:spPr>
          <a:xfrm>
            <a:off x="61128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B5ABF81-F0DE-41DE-AE56-EE145F7124D8}"/>
              </a:ext>
            </a:extLst>
          </p:cNvPr>
          <p:cNvSpPr txBox="1"/>
          <p:nvPr/>
        </p:nvSpPr>
        <p:spPr>
          <a:xfrm>
            <a:off x="2294464" y="3055182"/>
            <a:ext cx="443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Řešení včetně postupu výpočtu piš do sešitu.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03A7870D-20A1-4751-A73C-58C14CF6DE1C}"/>
              </a:ext>
            </a:extLst>
          </p:cNvPr>
          <p:cNvGrpSpPr/>
          <p:nvPr/>
        </p:nvGrpSpPr>
        <p:grpSpPr>
          <a:xfrm>
            <a:off x="5775252" y="5022478"/>
            <a:ext cx="3570823" cy="503280"/>
            <a:chOff x="2411282" y="5071319"/>
            <a:chExt cx="3570823" cy="503280"/>
          </a:xfrm>
        </p:grpSpPr>
        <p:sp>
          <p:nvSpPr>
            <p:cNvPr id="6" name="Volný tvar: obrazec 5">
              <a:extLst>
                <a:ext uri="{FF2B5EF4-FFF2-40B4-BE49-F238E27FC236}">
                  <a16:creationId xmlns:a16="http://schemas.microsoft.com/office/drawing/2014/main" id="{4D73D074-12EC-4A0E-B18E-41643D084E23}"/>
                </a:ext>
              </a:extLst>
            </p:cNvPr>
            <p:cNvSpPr/>
            <p:nvPr/>
          </p:nvSpPr>
          <p:spPr>
            <a:xfrm>
              <a:off x="3389745" y="5071319"/>
              <a:ext cx="2592360" cy="503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800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n(16, 18)=144</a:t>
              </a:r>
            </a:p>
          </p:txBody>
        </p:sp>
        <p:sp>
          <p:nvSpPr>
            <p:cNvPr id="12" name="Šipka: doprava 11">
              <a:extLst>
                <a:ext uri="{FF2B5EF4-FFF2-40B4-BE49-F238E27FC236}">
                  <a16:creationId xmlns:a16="http://schemas.microsoft.com/office/drawing/2014/main" id="{1DBBF9E3-20FD-49CF-A068-6A0A351288EB}"/>
                </a:ext>
              </a:extLst>
            </p:cNvPr>
            <p:cNvSpPr/>
            <p:nvPr/>
          </p:nvSpPr>
          <p:spPr>
            <a:xfrm rot="10800000">
              <a:off x="2411282" y="5172364"/>
              <a:ext cx="978463" cy="36933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">
            <a:extLst>
              <a:ext uri="{FF2B5EF4-FFF2-40B4-BE49-F238E27FC236}">
                <a16:creationId xmlns:a16="http://schemas.microsoft.com/office/drawing/2014/main" id="{CD6A89D6-0B61-4C9D-AB0C-1E26B1FCBCA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719" y="4408559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EA8DB769-CB48-4868-BCCC-A72D14F73E73}"/>
              </a:ext>
            </a:extLst>
          </p:cNvPr>
          <p:cNvSpPr/>
          <p:nvPr/>
        </p:nvSpPr>
        <p:spPr>
          <a:xfrm>
            <a:off x="496800" y="907919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8C273DB6-04C5-4602-A517-99F98525EA29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podruhé.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F3B72CD2-CD29-448D-B98B-23AB687278E3}"/>
              </a:ext>
            </a:extLst>
          </p:cNvPr>
          <p:cNvSpPr/>
          <p:nvPr/>
        </p:nvSpPr>
        <p:spPr>
          <a:xfrm>
            <a:off x="5796000" y="981000"/>
            <a:ext cx="2232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2, 10, 64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DC34D156-C03B-439B-AD90-04DD7F99FB55}"/>
              </a:ext>
            </a:extLst>
          </p:cNvPr>
          <p:cNvSpPr/>
          <p:nvPr/>
        </p:nvSpPr>
        <p:spPr>
          <a:xfrm>
            <a:off x="5364000" y="5734080"/>
            <a:ext cx="223236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endParaRPr lang="en-GB" sz="1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0BA37247-8592-4424-B7B3-A3F3FF246DA7}"/>
              </a:ext>
            </a:extLst>
          </p:cNvPr>
          <p:cNvSpPr/>
          <p:nvPr/>
        </p:nvSpPr>
        <p:spPr>
          <a:xfrm>
            <a:off x="61128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9856E7-E72E-4AA3-86B5-41574C548D49}"/>
              </a:ext>
            </a:extLst>
          </p:cNvPr>
          <p:cNvSpPr txBox="1"/>
          <p:nvPr/>
        </p:nvSpPr>
        <p:spPr>
          <a:xfrm>
            <a:off x="2294464" y="2947182"/>
            <a:ext cx="443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Řešení včetně postupu výpočtu piš do sešitu.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6CAF0AF8-99F3-46A0-AE35-42A8B18DACAF}"/>
              </a:ext>
            </a:extLst>
          </p:cNvPr>
          <p:cNvGrpSpPr/>
          <p:nvPr/>
        </p:nvGrpSpPr>
        <p:grpSpPr>
          <a:xfrm>
            <a:off x="5672450" y="5071319"/>
            <a:ext cx="3570823" cy="503280"/>
            <a:chOff x="2411282" y="5071319"/>
            <a:chExt cx="3570823" cy="503280"/>
          </a:xfrm>
        </p:grpSpPr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78CA28A1-4990-48E4-A861-5C22E3700B58}"/>
                </a:ext>
              </a:extLst>
            </p:cNvPr>
            <p:cNvSpPr/>
            <p:nvPr/>
          </p:nvSpPr>
          <p:spPr>
            <a:xfrm>
              <a:off x="3389745" y="5071319"/>
              <a:ext cx="2592360" cy="503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lvl="0"/>
              <a:r>
                <a:rPr lang="en-GB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n(2, 10, 64)=320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03BC56DE-26E4-4E87-AA62-B34546658FE6}"/>
                </a:ext>
              </a:extLst>
            </p:cNvPr>
            <p:cNvSpPr/>
            <p:nvPr/>
          </p:nvSpPr>
          <p:spPr>
            <a:xfrm rot="10800000">
              <a:off x="2411282" y="5172364"/>
              <a:ext cx="978463" cy="36933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">
            <a:extLst>
              <a:ext uri="{FF2B5EF4-FFF2-40B4-BE49-F238E27FC236}">
                <a16:creationId xmlns:a16="http://schemas.microsoft.com/office/drawing/2014/main" id="{810D3BE5-F08C-4BE2-95D7-8FCFE83558C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732719" y="4408559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9539CC3-08CF-441F-806D-4348F50D704C}"/>
              </a:ext>
            </a:extLst>
          </p:cNvPr>
          <p:cNvSpPr/>
          <p:nvPr/>
        </p:nvSpPr>
        <p:spPr>
          <a:xfrm>
            <a:off x="503280" y="900000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6EFB1DFC-0183-4AE5-9548-F9AFAAB32363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potřetí.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F43D675E-6E5C-4568-8F1C-B4483324544B}"/>
              </a:ext>
            </a:extLst>
          </p:cNvPr>
          <p:cNvSpPr/>
          <p:nvPr/>
        </p:nvSpPr>
        <p:spPr>
          <a:xfrm>
            <a:off x="1453500" y="1007751"/>
            <a:ext cx="315432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n(12, 28, 32)‏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7CD3E403-79F4-4AFF-9394-280E2E6F1B4F}"/>
              </a:ext>
            </a:extLst>
          </p:cNvPr>
          <p:cNvSpPr/>
          <p:nvPr/>
        </p:nvSpPr>
        <p:spPr>
          <a:xfrm>
            <a:off x="4859280" y="5734080"/>
            <a:ext cx="2232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endParaRPr lang="en-GB" sz="1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CEF77A49-1BBF-4EEB-94E4-0397F63E26FF}"/>
              </a:ext>
            </a:extLst>
          </p:cNvPr>
          <p:cNvSpPr/>
          <p:nvPr/>
        </p:nvSpPr>
        <p:spPr>
          <a:xfrm>
            <a:off x="611280" y="981000"/>
            <a:ext cx="7993080" cy="639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>
                <a:tab pos="0" algn="l"/>
                <a:tab pos="447479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480" algn="l"/>
                <a:tab pos="6287759" algn="l"/>
                <a:tab pos="6737040" algn="l"/>
                <a:tab pos="7186319" algn="l"/>
                <a:tab pos="7635600" algn="l"/>
                <a:tab pos="8084879" algn="l"/>
                <a:tab pos="8534160" algn="l"/>
                <a:tab pos="8983440" algn="l"/>
                <a:tab pos="8985240" algn="l"/>
                <a:tab pos="9434160" algn="l"/>
                <a:tab pos="9883440" algn="l"/>
                <a:tab pos="10332720" algn="l"/>
                <a:tab pos="10782000" algn="l"/>
              </a:tabLst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jdi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		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3C8F890-D706-4B40-9ED0-D7E765D4D61A}"/>
              </a:ext>
            </a:extLst>
          </p:cNvPr>
          <p:cNvSpPr txBox="1"/>
          <p:nvPr/>
        </p:nvSpPr>
        <p:spPr>
          <a:xfrm>
            <a:off x="2294464" y="3055182"/>
            <a:ext cx="443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Řešení včetně postupu výpočtu piš do sešitu.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E1EDF5D1-7237-49C4-AE80-46F3567DC8F5}"/>
              </a:ext>
            </a:extLst>
          </p:cNvPr>
          <p:cNvGrpSpPr/>
          <p:nvPr/>
        </p:nvGrpSpPr>
        <p:grpSpPr>
          <a:xfrm>
            <a:off x="5614924" y="4926060"/>
            <a:ext cx="3520571" cy="503280"/>
            <a:chOff x="2411282" y="5100036"/>
            <a:chExt cx="3520571" cy="503280"/>
          </a:xfrm>
        </p:grpSpPr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5328AB57-5413-4063-8BA0-8A9FB18BC468}"/>
                </a:ext>
              </a:extLst>
            </p:cNvPr>
            <p:cNvSpPr/>
            <p:nvPr/>
          </p:nvSpPr>
          <p:spPr>
            <a:xfrm>
              <a:off x="3339493" y="5100036"/>
              <a:ext cx="2592360" cy="503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lvl="0"/>
              <a:r>
                <a:rPr lang="en-GB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n(12, 28, 32)=672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B8943825-ABD8-407F-BD40-7D8865D4819D}"/>
                </a:ext>
              </a:extLst>
            </p:cNvPr>
            <p:cNvSpPr/>
            <p:nvPr/>
          </p:nvSpPr>
          <p:spPr>
            <a:xfrm rot="10800000">
              <a:off x="2411282" y="5172364"/>
              <a:ext cx="978463" cy="36933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">
            <a:extLst>
              <a:ext uri="{FF2B5EF4-FFF2-40B4-BE49-F238E27FC236}">
                <a16:creationId xmlns:a16="http://schemas.microsoft.com/office/drawing/2014/main" id="{84F94E2F-EC91-4238-873E-8EC20BF2554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43135" y="4233375"/>
            <a:ext cx="2032425" cy="203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E70AF5A4-E319-4FF5-A56C-3C72E1539273}"/>
              </a:ext>
            </a:extLst>
          </p:cNvPr>
          <p:cNvGrpSpPr/>
          <p:nvPr/>
        </p:nvGrpSpPr>
        <p:grpSpPr>
          <a:xfrm>
            <a:off x="3059279" y="3500279"/>
            <a:ext cx="936360" cy="2232361"/>
            <a:chOff x="3059279" y="3500279"/>
            <a:chExt cx="936360" cy="2232361"/>
          </a:xfrm>
        </p:grpSpPr>
        <p:sp>
          <p:nvSpPr>
            <p:cNvPr id="3" name="Volný tvar: obrazec 2">
              <a:extLst>
                <a:ext uri="{FF2B5EF4-FFF2-40B4-BE49-F238E27FC236}">
                  <a16:creationId xmlns:a16="http://schemas.microsoft.com/office/drawing/2014/main" id="{4114A1F3-B305-44AF-9837-353EFC2BC9A8}"/>
                </a:ext>
              </a:extLst>
            </p:cNvPr>
            <p:cNvSpPr/>
            <p:nvPr/>
          </p:nvSpPr>
          <p:spPr>
            <a:xfrm>
              <a:off x="3059279" y="3500279"/>
              <a:ext cx="93636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5</a:t>
              </a:r>
            </a:p>
          </p:txBody>
        </p:sp>
        <p:sp>
          <p:nvSpPr>
            <p:cNvPr id="4" name="Volný tvar: obrazec 3">
              <a:extLst>
                <a:ext uri="{FF2B5EF4-FFF2-40B4-BE49-F238E27FC236}">
                  <a16:creationId xmlns:a16="http://schemas.microsoft.com/office/drawing/2014/main" id="{942DFD40-45DB-4E3B-8EB1-62D372CF197F}"/>
                </a:ext>
              </a:extLst>
            </p:cNvPr>
            <p:cNvSpPr/>
            <p:nvPr/>
          </p:nvSpPr>
          <p:spPr>
            <a:xfrm>
              <a:off x="3059279" y="3571920"/>
              <a:ext cx="93636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_</a:t>
              </a:r>
            </a:p>
          </p:txBody>
        </p:sp>
        <p:sp>
          <p:nvSpPr>
            <p:cNvPr id="5" name="Volný tvar: obrazec 4">
              <a:extLst>
                <a:ext uri="{FF2B5EF4-FFF2-40B4-BE49-F238E27FC236}">
                  <a16:creationId xmlns:a16="http://schemas.microsoft.com/office/drawing/2014/main" id="{0EFCFF6C-A73A-4301-93F5-697BA7D97C40}"/>
                </a:ext>
              </a:extLst>
            </p:cNvPr>
            <p:cNvSpPr/>
            <p:nvPr/>
          </p:nvSpPr>
          <p:spPr>
            <a:xfrm>
              <a:off x="3059279" y="4622760"/>
              <a:ext cx="93636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7</a:t>
              </a:r>
            </a:p>
          </p:txBody>
        </p:sp>
      </p:grp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3B87A654-AF05-4C1B-A37A-B72725D1D5E8}"/>
              </a:ext>
            </a:extLst>
          </p:cNvPr>
          <p:cNvSpPr/>
          <p:nvPr/>
        </p:nvSpPr>
        <p:spPr>
          <a:xfrm>
            <a:off x="2250920" y="388887"/>
            <a:ext cx="7979040" cy="388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4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Doporučení</a:t>
            </a:r>
            <a:r>
              <a:rPr lang="en-GB" sz="4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4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závěrem</a:t>
            </a:r>
            <a:endParaRPr lang="en-GB" sz="40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0D4DC530-A914-48DA-B0B1-97C97B20E841}"/>
              </a:ext>
            </a:extLst>
          </p:cNvPr>
          <p:cNvGrpSpPr/>
          <p:nvPr/>
        </p:nvGrpSpPr>
        <p:grpSpPr>
          <a:xfrm>
            <a:off x="6516720" y="4076640"/>
            <a:ext cx="936720" cy="2232000"/>
            <a:chOff x="6516720" y="4076640"/>
            <a:chExt cx="936720" cy="2232000"/>
          </a:xfrm>
        </p:grpSpPr>
        <p:sp>
          <p:nvSpPr>
            <p:cNvPr id="8" name="Volný tvar: obrazec 7">
              <a:extLst>
                <a:ext uri="{FF2B5EF4-FFF2-40B4-BE49-F238E27FC236}">
                  <a16:creationId xmlns:a16="http://schemas.microsoft.com/office/drawing/2014/main" id="{88033EDE-E725-4ED9-B49A-9929E7BA284D}"/>
                </a:ext>
              </a:extLst>
            </p:cNvPr>
            <p:cNvSpPr/>
            <p:nvPr/>
          </p:nvSpPr>
          <p:spPr>
            <a:xfrm>
              <a:off x="6516720" y="4076640"/>
              <a:ext cx="93672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5B5C6ED4-D2A2-47EC-8ED1-B1AB426827DC}"/>
                </a:ext>
              </a:extLst>
            </p:cNvPr>
            <p:cNvSpPr/>
            <p:nvPr/>
          </p:nvSpPr>
          <p:spPr>
            <a:xfrm>
              <a:off x="6516720" y="4148280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 dirty="0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_</a:t>
              </a:r>
            </a:p>
          </p:txBody>
        </p:sp>
        <p:sp>
          <p:nvSpPr>
            <p:cNvPr id="10" name="Volný tvar: obrazec 9">
              <a:extLst>
                <a:ext uri="{FF2B5EF4-FFF2-40B4-BE49-F238E27FC236}">
                  <a16:creationId xmlns:a16="http://schemas.microsoft.com/office/drawing/2014/main" id="{2F7AD529-A2CA-463A-B86E-97F1C5C6289A}"/>
                </a:ext>
              </a:extLst>
            </p:cNvPr>
            <p:cNvSpPr/>
            <p:nvPr/>
          </p:nvSpPr>
          <p:spPr>
            <a:xfrm>
              <a:off x="6516720" y="5199120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718B5472-33EC-44CF-A031-D82454CFAB72}"/>
              </a:ext>
            </a:extLst>
          </p:cNvPr>
          <p:cNvGrpSpPr/>
          <p:nvPr/>
        </p:nvGrpSpPr>
        <p:grpSpPr>
          <a:xfrm>
            <a:off x="7596360" y="549360"/>
            <a:ext cx="936360" cy="2232000"/>
            <a:chOff x="7596360" y="549360"/>
            <a:chExt cx="936360" cy="2232000"/>
          </a:xfrm>
        </p:grpSpPr>
        <p:sp>
          <p:nvSpPr>
            <p:cNvPr id="12" name="Volný tvar: obrazec 11">
              <a:extLst>
                <a:ext uri="{FF2B5EF4-FFF2-40B4-BE49-F238E27FC236}">
                  <a16:creationId xmlns:a16="http://schemas.microsoft.com/office/drawing/2014/main" id="{8D1ED88B-70F7-45B9-94EA-69668279FED2}"/>
                </a:ext>
              </a:extLst>
            </p:cNvPr>
            <p:cNvSpPr/>
            <p:nvPr/>
          </p:nvSpPr>
          <p:spPr>
            <a:xfrm>
              <a:off x="7596360" y="549360"/>
              <a:ext cx="93636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6B4CDF39-BEF3-4E48-A4DD-D38D79BF8C3C}"/>
                </a:ext>
              </a:extLst>
            </p:cNvPr>
            <p:cNvSpPr/>
            <p:nvPr/>
          </p:nvSpPr>
          <p:spPr>
            <a:xfrm>
              <a:off x="7596360" y="620640"/>
              <a:ext cx="93636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_</a:t>
              </a: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9E8C092A-79CB-4B3A-A42A-0C8CDBA1644C}"/>
                </a:ext>
              </a:extLst>
            </p:cNvPr>
            <p:cNvSpPr/>
            <p:nvPr/>
          </p:nvSpPr>
          <p:spPr>
            <a:xfrm>
              <a:off x="7596360" y="1671480"/>
              <a:ext cx="93636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4</a:t>
              </a:r>
            </a:p>
          </p:txBody>
        </p:sp>
      </p:grp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2FD546EA-7A6E-4FB8-AA22-5124DB7C7F98}"/>
              </a:ext>
            </a:extLst>
          </p:cNvPr>
          <p:cNvGrpSpPr/>
          <p:nvPr/>
        </p:nvGrpSpPr>
        <p:grpSpPr>
          <a:xfrm>
            <a:off x="4643280" y="1773360"/>
            <a:ext cx="936720" cy="2231999"/>
            <a:chOff x="4643280" y="1773360"/>
            <a:chExt cx="936720" cy="2231999"/>
          </a:xfrm>
        </p:grpSpPr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47771F82-1968-4EE1-BD87-38A26A53B9C3}"/>
                </a:ext>
              </a:extLst>
            </p:cNvPr>
            <p:cNvSpPr/>
            <p:nvPr/>
          </p:nvSpPr>
          <p:spPr>
            <a:xfrm>
              <a:off x="4643280" y="1773360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8</a:t>
              </a:r>
            </a:p>
          </p:txBody>
        </p:sp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442D23A1-5432-4591-A723-6395D09998D6}"/>
                </a:ext>
              </a:extLst>
            </p:cNvPr>
            <p:cNvSpPr/>
            <p:nvPr/>
          </p:nvSpPr>
          <p:spPr>
            <a:xfrm>
              <a:off x="4643280" y="1844639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_</a:t>
              </a:r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EB6E856A-643C-4ED2-90BA-DD69D27418DB}"/>
                </a:ext>
              </a:extLst>
            </p:cNvPr>
            <p:cNvSpPr/>
            <p:nvPr/>
          </p:nvSpPr>
          <p:spPr>
            <a:xfrm>
              <a:off x="4643280" y="2895479"/>
              <a:ext cx="93672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9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3D993AA2-E9EC-4D6B-9E9F-DEEC8E477A5C}"/>
              </a:ext>
            </a:extLst>
          </p:cNvPr>
          <p:cNvGrpSpPr/>
          <p:nvPr/>
        </p:nvGrpSpPr>
        <p:grpSpPr>
          <a:xfrm>
            <a:off x="755639" y="1268280"/>
            <a:ext cx="936720" cy="2232000"/>
            <a:chOff x="755639" y="1268280"/>
            <a:chExt cx="936720" cy="2232000"/>
          </a:xfrm>
        </p:grpSpPr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7AE7CFA2-0052-4B8A-9E9D-3FB3F3E63A06}"/>
                </a:ext>
              </a:extLst>
            </p:cNvPr>
            <p:cNvSpPr/>
            <p:nvPr/>
          </p:nvSpPr>
          <p:spPr>
            <a:xfrm>
              <a:off x="755639" y="1268280"/>
              <a:ext cx="936720" cy="1109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</a:t>
              </a:r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D27F0B93-BDFD-4302-8A01-7CFC1E2B8AFF}"/>
                </a:ext>
              </a:extLst>
            </p:cNvPr>
            <p:cNvSpPr/>
            <p:nvPr/>
          </p:nvSpPr>
          <p:spPr>
            <a:xfrm>
              <a:off x="755639" y="1339920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_</a:t>
              </a:r>
            </a:p>
          </p:txBody>
        </p:sp>
        <p:sp>
          <p:nvSpPr>
            <p:cNvPr id="22" name="Volný tvar: obrazec 21">
              <a:extLst>
                <a:ext uri="{FF2B5EF4-FFF2-40B4-BE49-F238E27FC236}">
                  <a16:creationId xmlns:a16="http://schemas.microsoft.com/office/drawing/2014/main" id="{EF9F503D-AA88-4CF9-867B-5B61C8BA504A}"/>
                </a:ext>
              </a:extLst>
            </p:cNvPr>
            <p:cNvSpPr/>
            <p:nvPr/>
          </p:nvSpPr>
          <p:spPr>
            <a:xfrm>
              <a:off x="755639" y="2390760"/>
              <a:ext cx="936720" cy="11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8000" b="1">
                  <a:solidFill>
                    <a:srgbClr val="FFFF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6</a:t>
              </a:r>
            </a:p>
          </p:txBody>
        </p:sp>
      </p:grp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FF390D94-87E6-436A-9C00-BD61B58116C4}"/>
              </a:ext>
            </a:extLst>
          </p:cNvPr>
          <p:cNvSpPr/>
          <p:nvPr/>
        </p:nvSpPr>
        <p:spPr>
          <a:xfrm>
            <a:off x="900001" y="1668257"/>
            <a:ext cx="7632719" cy="1685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Dobře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nauč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určovat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násobky</a:t>
            </a:r>
            <a:r>
              <a:rPr lang="cs-CZ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i největší společné dělitele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Budeš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velice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často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vyhledávat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počítání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zlomky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!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6912E195-A66D-4E73-85C5-EC020E56994C}"/>
              </a:ext>
            </a:extLst>
          </p:cNvPr>
          <p:cNvSpPr/>
          <p:nvPr/>
        </p:nvSpPr>
        <p:spPr>
          <a:xfrm>
            <a:off x="1223999" y="4731176"/>
            <a:ext cx="7632719" cy="388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již velmi brzy je využiješ při řešení slovních úloh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FA05B477-3FE6-4E11-B799-95BB6B624C93}"/>
              </a:ext>
            </a:extLst>
          </p:cNvPr>
          <p:cNvSpPr/>
          <p:nvPr/>
        </p:nvSpPr>
        <p:spPr>
          <a:xfrm>
            <a:off x="2008159" y="562679"/>
            <a:ext cx="38591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Úvodní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opakování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3A505B84-7C12-4DAC-B53F-81CCA73B16BD}"/>
              </a:ext>
            </a:extLst>
          </p:cNvPr>
          <p:cNvSpPr/>
          <p:nvPr/>
        </p:nvSpPr>
        <p:spPr>
          <a:xfrm>
            <a:off x="1042919" y="1700280"/>
            <a:ext cx="7561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Násobkem daného čísla označujeme takové číslo, které vznikne vynásobením daného čísla jakýmkoliv jiným číslem.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21BDEC98-21E5-46BE-872D-CE34DC395CEB}"/>
              </a:ext>
            </a:extLst>
          </p:cNvPr>
          <p:cNvSpPr/>
          <p:nvPr/>
        </p:nvSpPr>
        <p:spPr>
          <a:xfrm>
            <a:off x="1280450" y="1156385"/>
            <a:ext cx="180180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A38F1525-E8D2-4C5F-BD27-8B019A122E92}"/>
              </a:ext>
            </a:extLst>
          </p:cNvPr>
          <p:cNvSpPr/>
          <p:nvPr/>
        </p:nvSpPr>
        <p:spPr>
          <a:xfrm>
            <a:off x="3492359" y="2936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 . 24 = 120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456267CD-2269-43E1-91A3-AE4A82599361}"/>
              </a:ext>
            </a:extLst>
          </p:cNvPr>
          <p:cNvSpPr/>
          <p:nvPr/>
        </p:nvSpPr>
        <p:spPr>
          <a:xfrm>
            <a:off x="4862520" y="2936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081C88D-F67D-492C-80B6-844D575A0258}"/>
              </a:ext>
            </a:extLst>
          </p:cNvPr>
          <p:cNvSpPr/>
          <p:nvPr/>
        </p:nvSpPr>
        <p:spPr>
          <a:xfrm>
            <a:off x="2771640" y="338616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120 </a:t>
            </a:r>
            <a:r>
              <a:rPr lang="en-GB" sz="1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 násobkem</a:t>
            </a: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čísla 5.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F101C5CD-527F-4B94-B364-0AAD18890A5E}"/>
              </a:ext>
            </a:extLst>
          </p:cNvPr>
          <p:cNvSpPr/>
          <p:nvPr/>
        </p:nvSpPr>
        <p:spPr>
          <a:xfrm>
            <a:off x="2771640" y="371628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120 </a:t>
            </a:r>
            <a:r>
              <a:rPr lang="en-GB" sz="1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 násobkem</a:t>
            </a: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čísla 24.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D66AA8F4-F80D-4882-91D8-8F48BF710961}"/>
              </a:ext>
            </a:extLst>
          </p:cNvPr>
          <p:cNvSpPr/>
          <p:nvPr/>
        </p:nvSpPr>
        <p:spPr>
          <a:xfrm>
            <a:off x="2413080" y="4221000"/>
            <a:ext cx="3960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120 = 24 . 5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A6DE453A-71C9-4FDB-8E81-392C316B0C99}"/>
              </a:ext>
            </a:extLst>
          </p:cNvPr>
          <p:cNvSpPr/>
          <p:nvPr/>
        </p:nvSpPr>
        <p:spPr>
          <a:xfrm>
            <a:off x="971640" y="4941719"/>
            <a:ext cx="2162160" cy="1152720"/>
          </a:xfrm>
          <a:custGeom>
            <a:avLst>
              <a:gd name="f0" fmla="val 26786"/>
              <a:gd name="f1" fmla="val -505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 čísel 5 a 24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52E23461-D4B1-4EA4-A16F-F626A63B978B}"/>
              </a:ext>
            </a:extLst>
          </p:cNvPr>
          <p:cNvSpPr/>
          <p:nvPr/>
        </p:nvSpPr>
        <p:spPr>
          <a:xfrm>
            <a:off x="3492359" y="5373720"/>
            <a:ext cx="1871640" cy="863639"/>
          </a:xfrm>
          <a:custGeom>
            <a:avLst>
              <a:gd name="f0" fmla="val 12385"/>
              <a:gd name="f1" fmla="val -1790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1F4B4CCB-193B-49DB-B5DB-D0D0AFC0C8BC}"/>
              </a:ext>
            </a:extLst>
          </p:cNvPr>
          <p:cNvSpPr/>
          <p:nvPr/>
        </p:nvSpPr>
        <p:spPr>
          <a:xfrm>
            <a:off x="5867279" y="4869000"/>
            <a:ext cx="1798920" cy="865080"/>
          </a:xfrm>
          <a:custGeom>
            <a:avLst>
              <a:gd name="f0" fmla="val -7988"/>
              <a:gd name="f1" fmla="val -491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D5D73510-D4DF-40B4-82FC-BAC286AE8597}"/>
              </a:ext>
            </a:extLst>
          </p:cNvPr>
          <p:cNvSpPr/>
          <p:nvPr/>
        </p:nvSpPr>
        <p:spPr>
          <a:xfrm>
            <a:off x="2606659" y="385997"/>
            <a:ext cx="3609738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33682218-C14D-435C-B783-DB31E1C6B401}"/>
              </a:ext>
            </a:extLst>
          </p:cNvPr>
          <p:cNvSpPr/>
          <p:nvPr/>
        </p:nvSpPr>
        <p:spPr>
          <a:xfrm>
            <a:off x="826920" y="2044214"/>
            <a:ext cx="8136000" cy="107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120 je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násobkem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20 a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současně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násobkem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24.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Můžeme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proto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říci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že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120 je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násobkem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20 a 24.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9EB48806-EB7B-4F77-BF31-48BFF42D1DF9}"/>
              </a:ext>
            </a:extLst>
          </p:cNvPr>
          <p:cNvSpPr/>
          <p:nvPr/>
        </p:nvSpPr>
        <p:spPr>
          <a:xfrm>
            <a:off x="1568375" y="981899"/>
            <a:ext cx="2713811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Mějme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20 a 24.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E01BFD6-3B92-4147-80EC-B3F2781CDE12}"/>
              </a:ext>
            </a:extLst>
          </p:cNvPr>
          <p:cNvSpPr/>
          <p:nvPr/>
        </p:nvSpPr>
        <p:spPr>
          <a:xfrm>
            <a:off x="1727999" y="1467854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 . 6 = 120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57CF253F-70B4-43EE-A584-E4028743F057}"/>
              </a:ext>
            </a:extLst>
          </p:cNvPr>
          <p:cNvSpPr/>
          <p:nvPr/>
        </p:nvSpPr>
        <p:spPr>
          <a:xfrm>
            <a:off x="5041080" y="1442394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. 5 = 120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F8FED6F9-6E03-4F56-A855-989CFDB2E4CD}"/>
              </a:ext>
            </a:extLst>
          </p:cNvPr>
          <p:cNvSpPr/>
          <p:nvPr/>
        </p:nvSpPr>
        <p:spPr>
          <a:xfrm>
            <a:off x="703305" y="3384247"/>
            <a:ext cx="820908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Obdobně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pak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platí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pro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jakýkoliv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počet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přirozených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Mějme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například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20, 24, 30, 40 a 60.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609C9333-11F9-4617-950D-42FCBE2F88CA}"/>
              </a:ext>
            </a:extLst>
          </p:cNvPr>
          <p:cNvSpPr/>
          <p:nvPr/>
        </p:nvSpPr>
        <p:spPr>
          <a:xfrm>
            <a:off x="1062225" y="5016644"/>
            <a:ext cx="7850160" cy="108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120 je současně násobkem čísel 20, 24, 30, 40 a 60. Můžeme proto říci, že číslo 120 je 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 násobkem čísel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20, 24, 30, 40 a 60.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B120B4C0-F044-4418-98AB-579879B051A4}"/>
              </a:ext>
            </a:extLst>
          </p:cNvPr>
          <p:cNvSpPr/>
          <p:nvPr/>
        </p:nvSpPr>
        <p:spPr>
          <a:xfrm>
            <a:off x="826920" y="3995168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 . 6 = 120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131650DF-23D4-4947-8577-FC5FE4E959D0}"/>
              </a:ext>
            </a:extLst>
          </p:cNvPr>
          <p:cNvSpPr/>
          <p:nvPr/>
        </p:nvSpPr>
        <p:spPr>
          <a:xfrm>
            <a:off x="2050200" y="4423600"/>
            <a:ext cx="1944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. 5 = 120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CADF83F8-C4C4-45E8-BC80-88CB581A1A5D}"/>
              </a:ext>
            </a:extLst>
          </p:cNvPr>
          <p:cNvSpPr/>
          <p:nvPr/>
        </p:nvSpPr>
        <p:spPr>
          <a:xfrm>
            <a:off x="3851280" y="3995168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 . 4 = 120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E4A9AAE8-37F2-4FB1-AA0E-43E08F84EB12}"/>
              </a:ext>
            </a:extLst>
          </p:cNvPr>
          <p:cNvSpPr/>
          <p:nvPr/>
        </p:nvSpPr>
        <p:spPr>
          <a:xfrm>
            <a:off x="5244037" y="4477004"/>
            <a:ext cx="1944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40 . 3 = 120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250FEAC2-1926-43AA-AAB5-67F586BB457F}"/>
              </a:ext>
            </a:extLst>
          </p:cNvPr>
          <p:cNvSpPr/>
          <p:nvPr/>
        </p:nvSpPr>
        <p:spPr>
          <a:xfrm>
            <a:off x="6636793" y="39322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 . 2 = 120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070E88C-6805-41DE-88B8-9DE0E2C0C346}"/>
              </a:ext>
            </a:extLst>
          </p:cNvPr>
          <p:cNvSpPr/>
          <p:nvPr/>
        </p:nvSpPr>
        <p:spPr>
          <a:xfrm>
            <a:off x="2846481" y="424127"/>
            <a:ext cx="4053084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DC6292F1-D23B-4CF7-BE97-915E55019AAF}"/>
              </a:ext>
            </a:extLst>
          </p:cNvPr>
          <p:cNvSpPr/>
          <p:nvPr/>
        </p:nvSpPr>
        <p:spPr>
          <a:xfrm>
            <a:off x="1357324" y="815415"/>
            <a:ext cx="7777440" cy="96407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Přirozené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nazývá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daných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přirozených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právě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když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násobkem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daných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1E18B097-686C-4BFA-AACE-AD9BEF1F769E}"/>
              </a:ext>
            </a:extLst>
          </p:cNvPr>
          <p:cNvSpPr/>
          <p:nvPr/>
        </p:nvSpPr>
        <p:spPr>
          <a:xfrm>
            <a:off x="1094775" y="1739133"/>
            <a:ext cx="7777440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Existuje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více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4BA68D3-1AD9-4235-80F4-30AD4A26A9DA}"/>
              </a:ext>
            </a:extLst>
          </p:cNvPr>
          <p:cNvSpPr/>
          <p:nvPr/>
        </p:nvSpPr>
        <p:spPr>
          <a:xfrm>
            <a:off x="841319" y="2204999"/>
            <a:ext cx="7777080" cy="9079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Ano. Každá dvě i více čísel můžeme vynásobit spolu, a tak získat jejich násobek, společný násobek.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F31ABBDA-3B26-4A19-A6B0-C7F59798B05E}"/>
              </a:ext>
            </a:extLst>
          </p:cNvPr>
          <p:cNvSpPr/>
          <p:nvPr/>
        </p:nvSpPr>
        <p:spPr>
          <a:xfrm>
            <a:off x="1475280" y="5617429"/>
            <a:ext cx="7777440" cy="93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Tzn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.,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že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daná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přirozená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mají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nekonečně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mnoho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společných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násobků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C4FD2070-7C00-44D6-8070-7266141FDB29}"/>
              </a:ext>
            </a:extLst>
          </p:cNvPr>
          <p:cNvSpPr/>
          <p:nvPr/>
        </p:nvSpPr>
        <p:spPr>
          <a:xfrm>
            <a:off x="826920" y="4968720"/>
            <a:ext cx="7777440" cy="908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Každý další násobek společného násobku je opět společným násobkem daných čísel.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BF025966-DC40-46B6-8A15-F0665F247ECA}"/>
              </a:ext>
            </a:extLst>
          </p:cNvPr>
          <p:cNvSpPr/>
          <p:nvPr/>
        </p:nvSpPr>
        <p:spPr>
          <a:xfrm>
            <a:off x="855719" y="2997360"/>
            <a:ext cx="2347920" cy="62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56 . 78 = 4368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47D5B7A4-6D12-41B6-8E6F-A2ED072AC465}"/>
              </a:ext>
            </a:extLst>
          </p:cNvPr>
          <p:cNvSpPr/>
          <p:nvPr/>
        </p:nvSpPr>
        <p:spPr>
          <a:xfrm>
            <a:off x="3492359" y="2997360"/>
            <a:ext cx="3529080" cy="62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56 . 78 . 139 = 607152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AA52B685-0562-4825-8AC7-778897EB12F8}"/>
              </a:ext>
            </a:extLst>
          </p:cNvPr>
          <p:cNvSpPr/>
          <p:nvPr/>
        </p:nvSpPr>
        <p:spPr>
          <a:xfrm>
            <a:off x="3276720" y="3573360"/>
            <a:ext cx="2087280" cy="1441439"/>
          </a:xfrm>
          <a:custGeom>
            <a:avLst>
              <a:gd name="f0" fmla="val -3104"/>
              <a:gd name="f1" fmla="val -149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6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4368 je násobkem čísel 56 </a:t>
            </a:r>
            <a:br>
              <a:rPr lang="en-GB" sz="16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16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78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E7595BC7-8945-4080-B973-6AAB7AEFD123}"/>
              </a:ext>
            </a:extLst>
          </p:cNvPr>
          <p:cNvSpPr/>
          <p:nvPr/>
        </p:nvSpPr>
        <p:spPr>
          <a:xfrm>
            <a:off x="6516720" y="3571920"/>
            <a:ext cx="2087640" cy="1441439"/>
          </a:xfrm>
          <a:custGeom>
            <a:avLst>
              <a:gd name="f0" fmla="val -3778"/>
              <a:gd name="f1" fmla="val -154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6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607152 je násobkem čísel 56,78 a 139.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FC442B16-9B1F-4509-B10B-4DE9247BFB1D}"/>
              </a:ext>
            </a:extLst>
          </p:cNvPr>
          <p:cNvSpPr/>
          <p:nvPr/>
        </p:nvSpPr>
        <p:spPr>
          <a:xfrm>
            <a:off x="2620800" y="270403"/>
            <a:ext cx="3889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DCB7CA8D-730F-4C03-ADC8-2D11934D6F0F}"/>
              </a:ext>
            </a:extLst>
          </p:cNvPr>
          <p:cNvSpPr/>
          <p:nvPr/>
        </p:nvSpPr>
        <p:spPr>
          <a:xfrm>
            <a:off x="1331717" y="749985"/>
            <a:ext cx="82087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násobky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12 a 15.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C4B7638-7819-453B-8D43-D4609CA31187}"/>
              </a:ext>
            </a:extLst>
          </p:cNvPr>
          <p:cNvSpPr/>
          <p:nvPr/>
        </p:nvSpPr>
        <p:spPr>
          <a:xfrm>
            <a:off x="611280" y="2852640"/>
            <a:ext cx="8424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  <a:r>
              <a:rPr lang="en-GB" sz="1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… 12, 24, 36, 48, 60, 72, 84, 96, 108, 120, 132, 144, 156, 168, 180, …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A8B78018-E374-4237-9BE3-04D091C35D07}"/>
              </a:ext>
            </a:extLst>
          </p:cNvPr>
          <p:cNvSpPr/>
          <p:nvPr/>
        </p:nvSpPr>
        <p:spPr>
          <a:xfrm>
            <a:off x="971640" y="1433880"/>
            <a:ext cx="8208720" cy="28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Nejrychleji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najdeme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jako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součin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obou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daných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269FA223-412B-409C-8BCA-8E4D8F6D4601}"/>
              </a:ext>
            </a:extLst>
          </p:cNvPr>
          <p:cNvSpPr/>
          <p:nvPr/>
        </p:nvSpPr>
        <p:spPr>
          <a:xfrm>
            <a:off x="971640" y="422100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 12 a 15 mají nekonečně mnoho společných násobků: 60, 120, 180, … 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3697AFE1-23F4-4C95-8EE8-B0E6DEB061AA}"/>
              </a:ext>
            </a:extLst>
          </p:cNvPr>
          <p:cNvSpPr/>
          <p:nvPr/>
        </p:nvSpPr>
        <p:spPr>
          <a:xfrm>
            <a:off x="971640" y="4869000"/>
            <a:ext cx="784836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 společný násobek je číslo 60.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099D0B84-C1FF-4F2F-AA80-E561E43FDCFC}"/>
              </a:ext>
            </a:extLst>
          </p:cNvPr>
          <p:cNvSpPr/>
          <p:nvPr/>
        </p:nvSpPr>
        <p:spPr>
          <a:xfrm>
            <a:off x="971640" y="551664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Každý další násobek nejmenšího společného násobku je také společný násobek daných čísel.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C93DA848-DDAE-4BE7-9933-56F2A738519C}"/>
              </a:ext>
            </a:extLst>
          </p:cNvPr>
          <p:cNvSpPr/>
          <p:nvPr/>
        </p:nvSpPr>
        <p:spPr>
          <a:xfrm>
            <a:off x="3303720" y="1773360"/>
            <a:ext cx="31399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 . 15 = 180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16C14815-CE8E-4A13-9242-AA5D36181064}"/>
              </a:ext>
            </a:extLst>
          </p:cNvPr>
          <p:cNvSpPr/>
          <p:nvPr/>
        </p:nvSpPr>
        <p:spPr>
          <a:xfrm>
            <a:off x="719280" y="2202182"/>
            <a:ext cx="8208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Můžeme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udělat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řadu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násobků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jednotlivých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vyhledat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stejné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násobky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tzn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násobky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BF0CC22C-338D-458C-B38A-0F2CC4C28DE5}"/>
              </a:ext>
            </a:extLst>
          </p:cNvPr>
          <p:cNvSpPr/>
          <p:nvPr/>
        </p:nvSpPr>
        <p:spPr>
          <a:xfrm>
            <a:off x="611280" y="3355920"/>
            <a:ext cx="842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  <a:r>
              <a:rPr lang="en-GB" sz="1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… 15, 30, 45, 60, 75, 90, 105, 120, 135, 150, 165, 180, …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6B0BE8E5-0A63-4FA4-B5CC-8CEB53853057}"/>
              </a:ext>
            </a:extLst>
          </p:cNvPr>
          <p:cNvSpPr/>
          <p:nvPr/>
        </p:nvSpPr>
        <p:spPr>
          <a:xfrm>
            <a:off x="3032280" y="294804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AC946B23-5305-4E50-A546-67E01354A01D}"/>
              </a:ext>
            </a:extLst>
          </p:cNvPr>
          <p:cNvSpPr/>
          <p:nvPr/>
        </p:nvSpPr>
        <p:spPr>
          <a:xfrm>
            <a:off x="2620800" y="3436919"/>
            <a:ext cx="40356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81DE6A68-6F67-4322-BEB3-3A4491F5DBCD}"/>
              </a:ext>
            </a:extLst>
          </p:cNvPr>
          <p:cNvSpPr/>
          <p:nvPr/>
        </p:nvSpPr>
        <p:spPr>
          <a:xfrm>
            <a:off x="5342040" y="2954160"/>
            <a:ext cx="403200" cy="403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DB674B43-4621-4270-A075-9652F0DC390E}"/>
              </a:ext>
            </a:extLst>
          </p:cNvPr>
          <p:cNvSpPr/>
          <p:nvPr/>
        </p:nvSpPr>
        <p:spPr>
          <a:xfrm>
            <a:off x="4500720" y="344340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C4CFDF9F-0D2C-400D-9A6C-67E95EBAB476}"/>
              </a:ext>
            </a:extLst>
          </p:cNvPr>
          <p:cNvSpPr/>
          <p:nvPr/>
        </p:nvSpPr>
        <p:spPr>
          <a:xfrm>
            <a:off x="8086679" y="2954160"/>
            <a:ext cx="403200" cy="403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B4991D39-A71B-40EB-9642-96BD7B2105A5}"/>
              </a:ext>
            </a:extLst>
          </p:cNvPr>
          <p:cNvSpPr/>
          <p:nvPr/>
        </p:nvSpPr>
        <p:spPr>
          <a:xfrm>
            <a:off x="6703920" y="344340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8167B85-C69B-48EC-9246-FCA804859F34}"/>
              </a:ext>
            </a:extLst>
          </p:cNvPr>
          <p:cNvSpPr txBox="1"/>
          <p:nvPr/>
        </p:nvSpPr>
        <p:spPr>
          <a:xfrm>
            <a:off x="3266728" y="-11266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874BEC59-42A3-4985-95B3-B3BE86ACFB68}"/>
              </a:ext>
            </a:extLst>
          </p:cNvPr>
          <p:cNvSpPr/>
          <p:nvPr/>
        </p:nvSpPr>
        <p:spPr>
          <a:xfrm>
            <a:off x="2661753" y="189000"/>
            <a:ext cx="3563556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51CFC1D6-6ACA-4B35-8FD6-75D547642695}"/>
              </a:ext>
            </a:extLst>
          </p:cNvPr>
          <p:cNvSpPr/>
          <p:nvPr/>
        </p:nvSpPr>
        <p:spPr>
          <a:xfrm>
            <a:off x="1440051" y="1039682"/>
            <a:ext cx="60069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</a:t>
            </a:r>
            <a:b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násobky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3, 4 a 5.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B50BDDAE-548D-441F-8B54-679EF48A381A}"/>
              </a:ext>
            </a:extLst>
          </p:cNvPr>
          <p:cNvSpPr/>
          <p:nvPr/>
        </p:nvSpPr>
        <p:spPr>
          <a:xfrm>
            <a:off x="971640" y="4869000"/>
            <a:ext cx="784836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 společný násobek čísel 3, 4 a 5 je číslo 60.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77F1F79-6062-42E9-926A-DBC355C9ED4E}"/>
              </a:ext>
            </a:extLst>
          </p:cNvPr>
          <p:cNvSpPr/>
          <p:nvPr/>
        </p:nvSpPr>
        <p:spPr>
          <a:xfrm>
            <a:off x="971640" y="551664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Každý další násobek čísla 60 je také společným násobkem čísel 3, 4 a 5.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6022D7FA-A159-4D57-9E49-81701FF4541A}"/>
              </a:ext>
            </a:extLst>
          </p:cNvPr>
          <p:cNvSpPr/>
          <p:nvPr/>
        </p:nvSpPr>
        <p:spPr>
          <a:xfrm>
            <a:off x="468360" y="2392200"/>
            <a:ext cx="856764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  <a:r>
              <a:rPr lang="en-GB" sz="1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… </a:t>
            </a:r>
            <a:r>
              <a:rPr lang="en-GB" sz="17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3, 6, 9, 12, 15, 18, 21, 24, 27, 30, 33, 36, 39, 42, 45, 48, 51, 54, 57, 60, 63, 66, 69, 72, 75, 78, 81, 84, 87, 90, 93, 96, 99, 102, 105, 108, 111, 114, 117, 120, 123, 126, 129, 132, 135, 138, 141, 143, 147, …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B3DF60B9-640B-44D1-9468-A5AE9EEFF6F4}"/>
              </a:ext>
            </a:extLst>
          </p:cNvPr>
          <p:cNvSpPr/>
          <p:nvPr/>
        </p:nvSpPr>
        <p:spPr>
          <a:xfrm>
            <a:off x="8186760" y="223524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E574022F-1448-42D5-92DA-5D33CB8FC57E}"/>
              </a:ext>
            </a:extLst>
          </p:cNvPr>
          <p:cNvSpPr/>
          <p:nvPr/>
        </p:nvSpPr>
        <p:spPr>
          <a:xfrm>
            <a:off x="6618240" y="3286079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27D06616-5621-41C5-9DFF-F3EF4A232A5B}"/>
              </a:ext>
            </a:extLst>
          </p:cNvPr>
          <p:cNvSpPr/>
          <p:nvPr/>
        </p:nvSpPr>
        <p:spPr>
          <a:xfrm>
            <a:off x="554040" y="279576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ABFD0447-9172-4DB1-BF0C-8F0073CE2866}"/>
              </a:ext>
            </a:extLst>
          </p:cNvPr>
          <p:cNvSpPr/>
          <p:nvPr/>
        </p:nvSpPr>
        <p:spPr>
          <a:xfrm>
            <a:off x="5176800" y="358776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EB2D7245-65B5-4CC4-832B-CE7874A0C69F}"/>
              </a:ext>
            </a:extLst>
          </p:cNvPr>
          <p:cNvSpPr/>
          <p:nvPr/>
        </p:nvSpPr>
        <p:spPr>
          <a:xfrm>
            <a:off x="468360" y="3327479"/>
            <a:ext cx="856764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  <a:r>
              <a:rPr lang="en-GB" sz="1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… 4, 8, 12, 16, 20, 24, 28, 32, 36, 40, 44, 48, 52, 56, 60</a:t>
            </a:r>
            <a:r>
              <a:rPr lang="en-GB" sz="17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, 64, 68, 72, 76, 80, 84, 88, 92, 96, 100, 104, 108, 112, 116, 120, 124, 128, 132, 140, 144,  …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285F354B-E377-413D-A418-6FFD017CF5F7}"/>
              </a:ext>
            </a:extLst>
          </p:cNvPr>
          <p:cNvSpPr/>
          <p:nvPr/>
        </p:nvSpPr>
        <p:spPr>
          <a:xfrm>
            <a:off x="468360" y="4149719"/>
            <a:ext cx="856764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  <a:r>
              <a:rPr lang="en-GB" sz="1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… 5, 10, 15, 20, 25, 30, 35, 40, 45, 50, 55, 60, 65, 70, 75, 80, 85, 90, 95, 100, 105, 110, 115, 120, 125, 130, 135, 140, 145, </a:t>
            </a:r>
            <a:r>
              <a:rPr lang="en-GB" sz="17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…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EAEE03FA-4335-43AE-8435-B645FBA370E4}"/>
              </a:ext>
            </a:extLst>
          </p:cNvPr>
          <p:cNvSpPr/>
          <p:nvPr/>
        </p:nvSpPr>
        <p:spPr>
          <a:xfrm>
            <a:off x="5494320" y="410688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387BCD52-A9A6-47AE-B260-7B619EE93412}"/>
              </a:ext>
            </a:extLst>
          </p:cNvPr>
          <p:cNvSpPr/>
          <p:nvPr/>
        </p:nvSpPr>
        <p:spPr>
          <a:xfrm>
            <a:off x="2771640" y="4394160"/>
            <a:ext cx="403200" cy="403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3F39AD06-7166-4608-912B-81DB4A4BC38C}"/>
              </a:ext>
            </a:extLst>
          </p:cNvPr>
          <p:cNvSpPr/>
          <p:nvPr/>
        </p:nvSpPr>
        <p:spPr>
          <a:xfrm>
            <a:off x="1821243" y="261719"/>
            <a:ext cx="82087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-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shrnutí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EB174E8-738E-4B59-A8C6-E66FFA1BF553}"/>
              </a:ext>
            </a:extLst>
          </p:cNvPr>
          <p:cNvSpPr/>
          <p:nvPr/>
        </p:nvSpPr>
        <p:spPr>
          <a:xfrm>
            <a:off x="963273" y="994522"/>
            <a:ext cx="8208720" cy="10083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Jak jsme viděli v příkladech na předcházejících snímcích, společných násobků mají daná čísla několik, respektive nekonečně mnoho.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6E5DA16E-8C55-4760-ABBD-81E3F87A9EFD}"/>
              </a:ext>
            </a:extLst>
          </p:cNvPr>
          <p:cNvSpPr/>
          <p:nvPr/>
        </p:nvSpPr>
        <p:spPr>
          <a:xfrm>
            <a:off x="827280" y="2037981"/>
            <a:ext cx="8208720" cy="93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Nejmenšímu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ze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násobků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více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říkáme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těchto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12E5C15E-32D6-480A-A2B6-D7D05118089A}"/>
              </a:ext>
            </a:extLst>
          </p:cNvPr>
          <p:cNvSpPr/>
          <p:nvPr/>
        </p:nvSpPr>
        <p:spPr>
          <a:xfrm>
            <a:off x="611280" y="2997360"/>
            <a:ext cx="8208720" cy="93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Každý násobek společného násobku je také společným násobkem daných čísel.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47A330E9-B1E5-48E1-BCFA-EBF982ADD545}"/>
              </a:ext>
            </a:extLst>
          </p:cNvPr>
          <p:cNvSpPr/>
          <p:nvPr/>
        </p:nvSpPr>
        <p:spPr>
          <a:xfrm>
            <a:off x="1671437" y="4900935"/>
            <a:ext cx="56545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Zapisujeme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4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n(12, 15) = 60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2680EB75-CEA7-4574-B170-4A3AB8E8408D}"/>
              </a:ext>
            </a:extLst>
          </p:cNvPr>
          <p:cNvSpPr/>
          <p:nvPr/>
        </p:nvSpPr>
        <p:spPr>
          <a:xfrm>
            <a:off x="872733" y="5516639"/>
            <a:ext cx="838980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Čteme: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 společný násobek čísel 12 a 15 je číslo 60.</a:t>
            </a: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95D3F2C3-1008-4208-8CB8-11A59575B8CE}"/>
              </a:ext>
            </a:extLst>
          </p:cNvPr>
          <p:cNvGrpSpPr/>
          <p:nvPr/>
        </p:nvGrpSpPr>
        <p:grpSpPr>
          <a:xfrm>
            <a:off x="539640" y="4005360"/>
            <a:ext cx="8425080" cy="1007999"/>
            <a:chOff x="539640" y="4005360"/>
            <a:chExt cx="8425080" cy="1007999"/>
          </a:xfrm>
        </p:grpSpPr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6B0533B7-5419-4E49-A212-2F99508EABE2}"/>
                </a:ext>
              </a:extLst>
            </p:cNvPr>
            <p:cNvSpPr/>
            <p:nvPr/>
          </p:nvSpPr>
          <p:spPr>
            <a:xfrm>
              <a:off x="539640" y="4005360"/>
              <a:ext cx="8425080" cy="504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28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12</a:t>
              </a:r>
              <a:r>
                <a:rPr lang="en-GB" sz="18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 … 12, 24, 36, 48, 60, 72, 84, 96, 108, 120, 132, 144, 156, 168, 180, …</a:t>
              </a:r>
            </a:p>
          </p:txBody>
        </p:sp>
        <p:sp>
          <p:nvSpPr>
            <p:cNvPr id="10" name="Volný tvar: obrazec 9">
              <a:extLst>
                <a:ext uri="{FF2B5EF4-FFF2-40B4-BE49-F238E27FC236}">
                  <a16:creationId xmlns:a16="http://schemas.microsoft.com/office/drawing/2014/main" id="{1321D15A-BF0A-4FFA-8BAF-84BE384FA138}"/>
                </a:ext>
              </a:extLst>
            </p:cNvPr>
            <p:cNvSpPr/>
            <p:nvPr/>
          </p:nvSpPr>
          <p:spPr>
            <a:xfrm>
              <a:off x="539640" y="4508640"/>
              <a:ext cx="8425080" cy="504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28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15</a:t>
              </a:r>
              <a:r>
                <a:rPr lang="en-GB" sz="18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 … 15, 30, 45, 60, 75, 90, 105, 120, 135, 150, 165, 180, …</a:t>
              </a:r>
            </a:p>
          </p:txBody>
        </p:sp>
        <p:sp>
          <p:nvSpPr>
            <p:cNvPr id="11" name="Volný tvar: obrazec 10">
              <a:extLst>
                <a:ext uri="{FF2B5EF4-FFF2-40B4-BE49-F238E27FC236}">
                  <a16:creationId xmlns:a16="http://schemas.microsoft.com/office/drawing/2014/main" id="{2D09391A-486B-4C54-BD61-3369FC657389}"/>
                </a:ext>
              </a:extLst>
            </p:cNvPr>
            <p:cNvSpPr/>
            <p:nvPr/>
          </p:nvSpPr>
          <p:spPr>
            <a:xfrm>
              <a:off x="2960639" y="410040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Volný tvar: obrazec 11">
              <a:extLst>
                <a:ext uri="{FF2B5EF4-FFF2-40B4-BE49-F238E27FC236}">
                  <a16:creationId xmlns:a16="http://schemas.microsoft.com/office/drawing/2014/main" id="{299762B4-AEB1-403F-9C0D-8DFE17DCF90B}"/>
                </a:ext>
              </a:extLst>
            </p:cNvPr>
            <p:cNvSpPr/>
            <p:nvPr/>
          </p:nvSpPr>
          <p:spPr>
            <a:xfrm>
              <a:off x="2549520" y="458964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29E891D1-7A56-4E09-AA7E-B70EE16CF43F}"/>
                </a:ext>
              </a:extLst>
            </p:cNvPr>
            <p:cNvSpPr/>
            <p:nvPr/>
          </p:nvSpPr>
          <p:spPr>
            <a:xfrm>
              <a:off x="5270400" y="410688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363812D9-2B4C-426C-A328-CC96D24D0A67}"/>
                </a:ext>
              </a:extLst>
            </p:cNvPr>
            <p:cNvSpPr/>
            <p:nvPr/>
          </p:nvSpPr>
          <p:spPr>
            <a:xfrm>
              <a:off x="4429080" y="459576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Volný tvar: obrazec 14">
              <a:extLst>
                <a:ext uri="{FF2B5EF4-FFF2-40B4-BE49-F238E27FC236}">
                  <a16:creationId xmlns:a16="http://schemas.microsoft.com/office/drawing/2014/main" id="{9ED1F59D-7DE5-4B0D-AADC-1C6F53FF9051}"/>
                </a:ext>
              </a:extLst>
            </p:cNvPr>
            <p:cNvSpPr/>
            <p:nvPr/>
          </p:nvSpPr>
          <p:spPr>
            <a:xfrm>
              <a:off x="8015399" y="410688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34FF035B-41D4-4BBB-801F-9EE4BF37E748}"/>
                </a:ext>
              </a:extLst>
            </p:cNvPr>
            <p:cNvSpPr/>
            <p:nvPr/>
          </p:nvSpPr>
          <p:spPr>
            <a:xfrm>
              <a:off x="6632640" y="4595760"/>
              <a:ext cx="403200" cy="403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2844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D1FE752-0E20-4B6B-9B82-E7473CE60400}"/>
              </a:ext>
            </a:extLst>
          </p:cNvPr>
          <p:cNvSpPr txBox="1"/>
          <p:nvPr/>
        </p:nvSpPr>
        <p:spPr>
          <a:xfrm>
            <a:off x="2262910" y="1739536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7B75920-0A3E-435E-8B36-BEA879EB3071}"/>
              </a:ext>
            </a:extLst>
          </p:cNvPr>
          <p:cNvSpPr/>
          <p:nvPr/>
        </p:nvSpPr>
        <p:spPr>
          <a:xfrm>
            <a:off x="900000" y="13550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násobku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B7DFF63C-C03C-4F6E-B7DF-7A8A6D22EC3F}"/>
              </a:ext>
            </a:extLst>
          </p:cNvPr>
          <p:cNvSpPr/>
          <p:nvPr/>
        </p:nvSpPr>
        <p:spPr>
          <a:xfrm>
            <a:off x="1431360" y="828781"/>
            <a:ext cx="82087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 na součin prvočísel využijeme i při hledání nejmenšího společného násobku.</a:t>
            </a:r>
            <a:endParaRPr lang="en-GB" sz="16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BBA80CA-2018-4F02-B203-7EE154F458C5}"/>
              </a:ext>
            </a:extLst>
          </p:cNvPr>
          <p:cNvSpPr/>
          <p:nvPr/>
        </p:nvSpPr>
        <p:spPr>
          <a:xfrm>
            <a:off x="900360" y="1620753"/>
            <a:ext cx="8208720" cy="71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158C80F6-8692-49BC-B539-B5AF9E70F5F7}"/>
              </a:ext>
            </a:extLst>
          </p:cNvPr>
          <p:cNvSpPr/>
          <p:nvPr/>
        </p:nvSpPr>
        <p:spPr>
          <a:xfrm>
            <a:off x="1036870" y="5092499"/>
            <a:ext cx="7625447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n(18, 30) = 90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…  </a:t>
            </a:r>
            <a:r>
              <a:rPr lang="en-GB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</a:t>
            </a:r>
            <a:r>
              <a:rPr lang="cs-CZ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m</a:t>
            </a:r>
            <a:r>
              <a:rPr lang="en-GB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cs-CZ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m</a:t>
            </a:r>
            <a:r>
              <a:rPr lang="en-GB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násob</a:t>
            </a:r>
            <a:r>
              <a:rPr lang="cs-CZ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kem</a:t>
            </a:r>
            <a:r>
              <a:rPr lang="en-GB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18 a 30 je </a:t>
            </a:r>
            <a:r>
              <a:rPr lang="en-GB" sz="20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90.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3B4F5FE2-8A7D-4DCF-B9EB-99085C363C2C}"/>
              </a:ext>
            </a:extLst>
          </p:cNvPr>
          <p:cNvSpPr/>
          <p:nvPr/>
        </p:nvSpPr>
        <p:spPr>
          <a:xfrm>
            <a:off x="835270" y="287027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7" name="Přímá spojnice 6">
            <a:extLst>
              <a:ext uri="{FF2B5EF4-FFF2-40B4-BE49-F238E27FC236}">
                <a16:creationId xmlns:a16="http://schemas.microsoft.com/office/drawing/2014/main" id="{1E86A2F8-DAAE-49F3-8E73-B5AD564D5405}"/>
              </a:ext>
            </a:extLst>
          </p:cNvPr>
          <p:cNvSpPr/>
          <p:nvPr/>
        </p:nvSpPr>
        <p:spPr>
          <a:xfrm>
            <a:off x="1541950" y="2941919"/>
            <a:ext cx="1439" cy="1814401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09F72B00-23A4-4370-97BB-94DEB9FDB6D6}"/>
              </a:ext>
            </a:extLst>
          </p:cNvPr>
          <p:cNvSpPr/>
          <p:nvPr/>
        </p:nvSpPr>
        <p:spPr>
          <a:xfrm>
            <a:off x="1613229" y="287027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A354BAE7-A86D-4454-B0B6-0D7D3B80552F}"/>
              </a:ext>
            </a:extLst>
          </p:cNvPr>
          <p:cNvSpPr/>
          <p:nvPr/>
        </p:nvSpPr>
        <p:spPr>
          <a:xfrm>
            <a:off x="1036870" y="3257640"/>
            <a:ext cx="503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CF7A5AF3-0238-4193-8290-BABCB024EDC0}"/>
              </a:ext>
            </a:extLst>
          </p:cNvPr>
          <p:cNvSpPr/>
          <p:nvPr/>
        </p:nvSpPr>
        <p:spPr>
          <a:xfrm>
            <a:off x="1613229" y="3259080"/>
            <a:ext cx="647640" cy="72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54EFC211-3D41-4D92-912D-480A3A53AF99}"/>
              </a:ext>
            </a:extLst>
          </p:cNvPr>
          <p:cNvSpPr/>
          <p:nvPr/>
        </p:nvSpPr>
        <p:spPr>
          <a:xfrm>
            <a:off x="1051270" y="3646439"/>
            <a:ext cx="431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F552B771-68E8-452B-A519-2D2299731171}"/>
              </a:ext>
            </a:extLst>
          </p:cNvPr>
          <p:cNvSpPr/>
          <p:nvPr/>
        </p:nvSpPr>
        <p:spPr>
          <a:xfrm>
            <a:off x="1627630" y="364643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2A632557-D308-4819-9E1D-7516C5AAA81A}"/>
              </a:ext>
            </a:extLst>
          </p:cNvPr>
          <p:cNvSpPr/>
          <p:nvPr/>
        </p:nvSpPr>
        <p:spPr>
          <a:xfrm>
            <a:off x="1067110" y="4065840"/>
            <a:ext cx="3445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1364B226-109D-474F-A6CA-0741D728FACD}"/>
              </a:ext>
            </a:extLst>
          </p:cNvPr>
          <p:cNvSpPr/>
          <p:nvPr/>
        </p:nvSpPr>
        <p:spPr>
          <a:xfrm>
            <a:off x="1570390" y="2898720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B5E15D48-5E3D-40B9-A94C-0B4592B962DF}"/>
              </a:ext>
            </a:extLst>
          </p:cNvPr>
          <p:cNvSpPr/>
          <p:nvPr/>
        </p:nvSpPr>
        <p:spPr>
          <a:xfrm>
            <a:off x="2478309" y="2870279"/>
            <a:ext cx="719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6" name="Přímá spojnice 15">
            <a:extLst>
              <a:ext uri="{FF2B5EF4-FFF2-40B4-BE49-F238E27FC236}">
                <a16:creationId xmlns:a16="http://schemas.microsoft.com/office/drawing/2014/main" id="{9AB9FB39-69CA-4E7D-BDB6-7AEE193E468B}"/>
              </a:ext>
            </a:extLst>
          </p:cNvPr>
          <p:cNvSpPr/>
          <p:nvPr/>
        </p:nvSpPr>
        <p:spPr>
          <a:xfrm>
            <a:off x="3197590" y="2941919"/>
            <a:ext cx="1440" cy="1814401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C61355B8-5044-4F8F-A9D5-F0AB1537C78B}"/>
              </a:ext>
            </a:extLst>
          </p:cNvPr>
          <p:cNvSpPr/>
          <p:nvPr/>
        </p:nvSpPr>
        <p:spPr>
          <a:xfrm>
            <a:off x="3268870" y="2870279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0888EF4F-40AC-4B69-8BC5-ADC916C084D1}"/>
              </a:ext>
            </a:extLst>
          </p:cNvPr>
          <p:cNvSpPr/>
          <p:nvPr/>
        </p:nvSpPr>
        <p:spPr>
          <a:xfrm>
            <a:off x="2491270" y="325764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9E9A29BE-1745-465F-A5C2-EA1BEC857CE8}"/>
              </a:ext>
            </a:extLst>
          </p:cNvPr>
          <p:cNvSpPr/>
          <p:nvPr/>
        </p:nvSpPr>
        <p:spPr>
          <a:xfrm>
            <a:off x="3268870" y="3259080"/>
            <a:ext cx="648000" cy="721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E1BDA2B7-A7D8-4E94-978B-49283B610DED}"/>
              </a:ext>
            </a:extLst>
          </p:cNvPr>
          <p:cNvSpPr/>
          <p:nvPr/>
        </p:nvSpPr>
        <p:spPr>
          <a:xfrm>
            <a:off x="2706910" y="3646439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2AC681B5-BDB4-41F4-8022-EE6F482A8DD8}"/>
              </a:ext>
            </a:extLst>
          </p:cNvPr>
          <p:cNvSpPr/>
          <p:nvPr/>
        </p:nvSpPr>
        <p:spPr>
          <a:xfrm>
            <a:off x="3283270" y="364643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C9C82DD6-AAFA-427F-8C03-A0298ABE07CF}"/>
              </a:ext>
            </a:extLst>
          </p:cNvPr>
          <p:cNvSpPr/>
          <p:nvPr/>
        </p:nvSpPr>
        <p:spPr>
          <a:xfrm>
            <a:off x="2722750" y="4065840"/>
            <a:ext cx="414360" cy="610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DE7186EF-B2A6-4023-8F5D-34F95CADDC6D}"/>
              </a:ext>
            </a:extLst>
          </p:cNvPr>
          <p:cNvSpPr/>
          <p:nvPr/>
        </p:nvSpPr>
        <p:spPr>
          <a:xfrm>
            <a:off x="3226029" y="2898720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92D01283-5FCC-4AEA-BF2E-995C3FD36AB0}"/>
              </a:ext>
            </a:extLst>
          </p:cNvPr>
          <p:cNvSpPr/>
          <p:nvPr/>
        </p:nvSpPr>
        <p:spPr>
          <a:xfrm>
            <a:off x="3959711" y="2127240"/>
            <a:ext cx="4897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Nyní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zapíšeme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rozklady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do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řádků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ale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abychom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stejné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číslice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psali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pod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sebe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!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A1B845B2-2795-405A-8F33-870D90E2E6CD}"/>
              </a:ext>
            </a:extLst>
          </p:cNvPr>
          <p:cNvSpPr/>
          <p:nvPr/>
        </p:nvSpPr>
        <p:spPr>
          <a:xfrm>
            <a:off x="4645080" y="33591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 = 2 . 3 . 3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6C4BE36A-75FA-4CBF-BE77-70843954BACA}"/>
              </a:ext>
            </a:extLst>
          </p:cNvPr>
          <p:cNvSpPr/>
          <p:nvPr/>
        </p:nvSpPr>
        <p:spPr>
          <a:xfrm>
            <a:off x="4645080" y="379080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 = 2 . 3 .      5</a:t>
            </a:r>
          </a:p>
        </p:txBody>
      </p:sp>
      <p:sp>
        <p:nvSpPr>
          <p:cNvPr id="28" name="Přímá spojnice 27">
            <a:extLst>
              <a:ext uri="{FF2B5EF4-FFF2-40B4-BE49-F238E27FC236}">
                <a16:creationId xmlns:a16="http://schemas.microsoft.com/office/drawing/2014/main" id="{7162572C-C982-40C5-AC3C-DF98B50C2DC6}"/>
              </a:ext>
            </a:extLst>
          </p:cNvPr>
          <p:cNvSpPr/>
          <p:nvPr/>
        </p:nvSpPr>
        <p:spPr>
          <a:xfrm>
            <a:off x="4702320" y="4352760"/>
            <a:ext cx="2881079" cy="180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AC375796-9DFE-4E55-98FD-AF6EE615211B}"/>
              </a:ext>
            </a:extLst>
          </p:cNvPr>
          <p:cNvSpPr/>
          <p:nvPr/>
        </p:nvSpPr>
        <p:spPr>
          <a:xfrm>
            <a:off x="4846680" y="43243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 =</a:t>
            </a: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ED12EB93-5987-4E3F-9B38-15DF44789F7E}"/>
              </a:ext>
            </a:extLst>
          </p:cNvPr>
          <p:cNvSpPr/>
          <p:nvPr/>
        </p:nvSpPr>
        <p:spPr>
          <a:xfrm>
            <a:off x="5494320" y="43243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00F3E8B4-C534-4336-A906-077A08029E52}"/>
              </a:ext>
            </a:extLst>
          </p:cNvPr>
          <p:cNvSpPr/>
          <p:nvPr/>
        </p:nvSpPr>
        <p:spPr>
          <a:xfrm>
            <a:off x="6027840" y="43243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3 .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0C6DF77E-12B4-4F7C-AC53-86548A843091}"/>
              </a:ext>
            </a:extLst>
          </p:cNvPr>
          <p:cNvSpPr/>
          <p:nvPr/>
        </p:nvSpPr>
        <p:spPr>
          <a:xfrm>
            <a:off x="7583399" y="4324320"/>
            <a:ext cx="9493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90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7A1C33D9-6F44-4895-8B3D-0AE51DA705CB}"/>
              </a:ext>
            </a:extLst>
          </p:cNvPr>
          <p:cNvSpPr/>
          <p:nvPr/>
        </p:nvSpPr>
        <p:spPr>
          <a:xfrm>
            <a:off x="5494320" y="3387600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E24AEF8C-050D-42AE-AF31-04C7D6706107}"/>
              </a:ext>
            </a:extLst>
          </p:cNvPr>
          <p:cNvSpPr/>
          <p:nvPr/>
        </p:nvSpPr>
        <p:spPr>
          <a:xfrm>
            <a:off x="6041879" y="3402000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C0A2C160-06CB-4950-9397-9E24706DB9F4}"/>
              </a:ext>
            </a:extLst>
          </p:cNvPr>
          <p:cNvSpPr/>
          <p:nvPr/>
        </p:nvSpPr>
        <p:spPr>
          <a:xfrm>
            <a:off x="6602400" y="3416400"/>
            <a:ext cx="360359" cy="936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AD414632-CEC4-4461-8AAA-A9B67A1EFAF6}"/>
              </a:ext>
            </a:extLst>
          </p:cNvPr>
          <p:cNvSpPr/>
          <p:nvPr/>
        </p:nvSpPr>
        <p:spPr>
          <a:xfrm>
            <a:off x="6603840" y="43369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3 .  </a:t>
            </a: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BF893FFB-E8AE-4196-A5D6-F04A8F1D9179}"/>
              </a:ext>
            </a:extLst>
          </p:cNvPr>
          <p:cNvSpPr/>
          <p:nvPr/>
        </p:nvSpPr>
        <p:spPr>
          <a:xfrm>
            <a:off x="7135920" y="3416400"/>
            <a:ext cx="360359" cy="936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8" name="Volný tvar: obrazec 37">
            <a:extLst>
              <a:ext uri="{FF2B5EF4-FFF2-40B4-BE49-F238E27FC236}">
                <a16:creationId xmlns:a16="http://schemas.microsoft.com/office/drawing/2014/main" id="{140A2D68-8939-4CE1-B763-978250DF99BD}"/>
              </a:ext>
            </a:extLst>
          </p:cNvPr>
          <p:cNvSpPr/>
          <p:nvPr/>
        </p:nvSpPr>
        <p:spPr>
          <a:xfrm>
            <a:off x="7149960" y="43369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894A9C5-8800-4450-82A2-85F9ED61D1F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80199" y="112536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B199784-C983-4457-AF9E-E87AB2C9B204}"/>
              </a:ext>
            </a:extLst>
          </p:cNvPr>
          <p:cNvSpPr/>
          <p:nvPr/>
        </p:nvSpPr>
        <p:spPr>
          <a:xfrm>
            <a:off x="611280" y="54936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nejmenšího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násobku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DCDF475-DD1D-49BB-9061-98D18BB92D82}"/>
              </a:ext>
            </a:extLst>
          </p:cNvPr>
          <p:cNvSpPr/>
          <p:nvPr/>
        </p:nvSpPr>
        <p:spPr>
          <a:xfrm>
            <a:off x="611280" y="836640"/>
            <a:ext cx="82087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Najděte nejmenší společný násobek čísel 24, 36 a 60.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A8B20659-0AB0-4165-B80D-564710263094}"/>
              </a:ext>
            </a:extLst>
          </p:cNvPr>
          <p:cNvSpPr/>
          <p:nvPr/>
        </p:nvSpPr>
        <p:spPr>
          <a:xfrm>
            <a:off x="5076720" y="4078440"/>
            <a:ext cx="3816359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n(24, 36, 60) = 360</a:t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násobek čísel 24, 36 a 60 je číslo 360.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4C4ABB01-E8BC-43DB-BDC6-FA315C516FA0}"/>
              </a:ext>
            </a:extLst>
          </p:cNvPr>
          <p:cNvSpPr/>
          <p:nvPr/>
        </p:nvSpPr>
        <p:spPr>
          <a:xfrm>
            <a:off x="684359" y="3949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= 2 . 2 . 2 . 3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0B1B4EF5-BB13-4F15-806F-2EA3A35C86AA}"/>
              </a:ext>
            </a:extLst>
          </p:cNvPr>
          <p:cNvSpPr/>
          <p:nvPr/>
        </p:nvSpPr>
        <p:spPr>
          <a:xfrm>
            <a:off x="684359" y="4381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 = 2 . 2 .      3 . 3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658B0486-0577-4425-BF79-4057EABEA827}"/>
              </a:ext>
            </a:extLst>
          </p:cNvPr>
          <p:cNvSpPr/>
          <p:nvPr/>
        </p:nvSpPr>
        <p:spPr>
          <a:xfrm flipV="1">
            <a:off x="741239" y="5384520"/>
            <a:ext cx="3759481" cy="2052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E13FE2A7-9E8E-4103-A2ED-846E8F270961}"/>
              </a:ext>
            </a:extLst>
          </p:cNvPr>
          <p:cNvSpPr/>
          <p:nvPr/>
        </p:nvSpPr>
        <p:spPr>
          <a:xfrm>
            <a:off x="88596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 =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E3411EB7-ADA6-4556-B79F-699F1539F5D8}"/>
              </a:ext>
            </a:extLst>
          </p:cNvPr>
          <p:cNvSpPr/>
          <p:nvPr/>
        </p:nvSpPr>
        <p:spPr>
          <a:xfrm>
            <a:off x="153360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E8CCB68-4F86-4510-BC10-58157A48C12B}"/>
              </a:ext>
            </a:extLst>
          </p:cNvPr>
          <p:cNvSpPr/>
          <p:nvPr/>
        </p:nvSpPr>
        <p:spPr>
          <a:xfrm>
            <a:off x="206676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42E693D1-9273-4CC1-BDCA-EFA0BACDD196}"/>
              </a:ext>
            </a:extLst>
          </p:cNvPr>
          <p:cNvSpPr/>
          <p:nvPr/>
        </p:nvSpPr>
        <p:spPr>
          <a:xfrm>
            <a:off x="262728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F79474CB-D800-4711-A406-0ED94DB92273}"/>
              </a:ext>
            </a:extLst>
          </p:cNvPr>
          <p:cNvSpPr/>
          <p:nvPr/>
        </p:nvSpPr>
        <p:spPr>
          <a:xfrm>
            <a:off x="1547640" y="3992400"/>
            <a:ext cx="360359" cy="1366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56D0EADF-6875-45D3-BA2B-F949FBF2464A}"/>
              </a:ext>
            </a:extLst>
          </p:cNvPr>
          <p:cNvSpPr/>
          <p:nvPr/>
        </p:nvSpPr>
        <p:spPr>
          <a:xfrm>
            <a:off x="2095560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885F4D43-8F72-4928-A8E6-B18D713289AB}"/>
              </a:ext>
            </a:extLst>
          </p:cNvPr>
          <p:cNvSpPr/>
          <p:nvPr/>
        </p:nvSpPr>
        <p:spPr>
          <a:xfrm>
            <a:off x="156204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16" name="Přímá spojnice 15">
            <a:extLst>
              <a:ext uri="{FF2B5EF4-FFF2-40B4-BE49-F238E27FC236}">
                <a16:creationId xmlns:a16="http://schemas.microsoft.com/office/drawing/2014/main" id="{39C6B5A9-3DB5-40A6-9895-14CFB63ED4BD}"/>
              </a:ext>
            </a:extLst>
          </p:cNvPr>
          <p:cNvSpPr/>
          <p:nvPr/>
        </p:nvSpPr>
        <p:spPr>
          <a:xfrm>
            <a:off x="2254320" y="1685880"/>
            <a:ext cx="144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3D2CB8A8-8AF3-4E70-B367-910A5E42760F}"/>
              </a:ext>
            </a:extLst>
          </p:cNvPr>
          <p:cNvSpPr/>
          <p:nvPr/>
        </p:nvSpPr>
        <p:spPr>
          <a:xfrm>
            <a:off x="232560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CD103697-3D8C-414B-8C93-F14E5511FC7B}"/>
              </a:ext>
            </a:extLst>
          </p:cNvPr>
          <p:cNvSpPr/>
          <p:nvPr/>
        </p:nvSpPr>
        <p:spPr>
          <a:xfrm>
            <a:off x="1547640" y="20019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8C600B87-F9C9-4F66-84FC-A0AAA3C277AC}"/>
              </a:ext>
            </a:extLst>
          </p:cNvPr>
          <p:cNvSpPr/>
          <p:nvPr/>
        </p:nvSpPr>
        <p:spPr>
          <a:xfrm>
            <a:off x="232560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26B03719-4107-45A0-92FC-D43EF43ECD9E}"/>
              </a:ext>
            </a:extLst>
          </p:cNvPr>
          <p:cNvSpPr/>
          <p:nvPr/>
        </p:nvSpPr>
        <p:spPr>
          <a:xfrm>
            <a:off x="1763640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CB036238-C00A-4B75-825B-5D0EB92F599D}"/>
              </a:ext>
            </a:extLst>
          </p:cNvPr>
          <p:cNvSpPr/>
          <p:nvPr/>
        </p:nvSpPr>
        <p:spPr>
          <a:xfrm>
            <a:off x="234000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0F4200F1-89DE-4671-990E-2C91A9ACC020}"/>
              </a:ext>
            </a:extLst>
          </p:cNvPr>
          <p:cNvSpPr/>
          <p:nvPr/>
        </p:nvSpPr>
        <p:spPr>
          <a:xfrm>
            <a:off x="1763640" y="2809800"/>
            <a:ext cx="4888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1DA00390-57E1-4444-9BBB-643577846E5D}"/>
              </a:ext>
            </a:extLst>
          </p:cNvPr>
          <p:cNvSpPr/>
          <p:nvPr/>
        </p:nvSpPr>
        <p:spPr>
          <a:xfrm>
            <a:off x="2340000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5CDCD02E-2AC3-4DC4-A34B-598231C3D175}"/>
              </a:ext>
            </a:extLst>
          </p:cNvPr>
          <p:cNvSpPr/>
          <p:nvPr/>
        </p:nvSpPr>
        <p:spPr>
          <a:xfrm>
            <a:off x="1778040" y="31971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3023E32D-B7EC-4BD1-9F8B-32A4A7622C68}"/>
              </a:ext>
            </a:extLst>
          </p:cNvPr>
          <p:cNvSpPr/>
          <p:nvPr/>
        </p:nvSpPr>
        <p:spPr>
          <a:xfrm>
            <a:off x="228276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B6CB3995-5CA3-47E0-9CFF-FE4DAAB116B7}"/>
              </a:ext>
            </a:extLst>
          </p:cNvPr>
          <p:cNvSpPr/>
          <p:nvPr/>
        </p:nvSpPr>
        <p:spPr>
          <a:xfrm>
            <a:off x="349091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27" name="Přímá spojnice 26">
            <a:extLst>
              <a:ext uri="{FF2B5EF4-FFF2-40B4-BE49-F238E27FC236}">
                <a16:creationId xmlns:a16="http://schemas.microsoft.com/office/drawing/2014/main" id="{34EB022B-45D0-4C7B-8313-4909055F3380}"/>
              </a:ext>
            </a:extLst>
          </p:cNvPr>
          <p:cNvSpPr/>
          <p:nvPr/>
        </p:nvSpPr>
        <p:spPr>
          <a:xfrm>
            <a:off x="4197240" y="1685880"/>
            <a:ext cx="180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007EDD81-4602-457B-B37D-8EEA326F938B}"/>
              </a:ext>
            </a:extLst>
          </p:cNvPr>
          <p:cNvSpPr/>
          <p:nvPr/>
        </p:nvSpPr>
        <p:spPr>
          <a:xfrm>
            <a:off x="426888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64BC2A0D-2FDB-46E6-A296-AD40E746575D}"/>
              </a:ext>
            </a:extLst>
          </p:cNvPr>
          <p:cNvSpPr/>
          <p:nvPr/>
        </p:nvSpPr>
        <p:spPr>
          <a:xfrm>
            <a:off x="3490919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78D0C8E0-F857-4F1E-BFA3-0809208C17BA}"/>
              </a:ext>
            </a:extLst>
          </p:cNvPr>
          <p:cNvSpPr/>
          <p:nvPr/>
        </p:nvSpPr>
        <p:spPr>
          <a:xfrm>
            <a:off x="426888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CFA53E5F-CE64-4CD7-852E-AF37E730A61E}"/>
              </a:ext>
            </a:extLst>
          </p:cNvPr>
          <p:cNvSpPr/>
          <p:nvPr/>
        </p:nvSpPr>
        <p:spPr>
          <a:xfrm>
            <a:off x="3678119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CA4CF24F-15DE-41C4-B77C-5D359987B8F1}"/>
              </a:ext>
            </a:extLst>
          </p:cNvPr>
          <p:cNvSpPr/>
          <p:nvPr/>
        </p:nvSpPr>
        <p:spPr>
          <a:xfrm>
            <a:off x="4282920" y="23907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EAA05D8B-79EF-4B19-8E1E-9A50C6AF11AD}"/>
              </a:ext>
            </a:extLst>
          </p:cNvPr>
          <p:cNvSpPr/>
          <p:nvPr/>
        </p:nvSpPr>
        <p:spPr>
          <a:xfrm>
            <a:off x="3720960" y="2809800"/>
            <a:ext cx="3463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FC2DEF79-C868-4B64-9C75-08B03AE62443}"/>
              </a:ext>
            </a:extLst>
          </p:cNvPr>
          <p:cNvSpPr/>
          <p:nvPr/>
        </p:nvSpPr>
        <p:spPr>
          <a:xfrm>
            <a:off x="4282920" y="280980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127BC313-0EB6-432B-8E71-804C4BBA0BAD}"/>
              </a:ext>
            </a:extLst>
          </p:cNvPr>
          <p:cNvSpPr/>
          <p:nvPr/>
        </p:nvSpPr>
        <p:spPr>
          <a:xfrm>
            <a:off x="372096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1558A483-0C0F-4318-A4F5-F5B9F9E1679D}"/>
              </a:ext>
            </a:extLst>
          </p:cNvPr>
          <p:cNvSpPr/>
          <p:nvPr/>
        </p:nvSpPr>
        <p:spPr>
          <a:xfrm>
            <a:off x="4226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0BC041FF-2085-4A11-8E7D-B09B7682A2EB}"/>
              </a:ext>
            </a:extLst>
          </p:cNvPr>
          <p:cNvSpPr/>
          <p:nvPr/>
        </p:nvSpPr>
        <p:spPr>
          <a:xfrm>
            <a:off x="5506920" y="1614600"/>
            <a:ext cx="72071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38" name="Přímá spojnice 37">
            <a:extLst>
              <a:ext uri="{FF2B5EF4-FFF2-40B4-BE49-F238E27FC236}">
                <a16:creationId xmlns:a16="http://schemas.microsoft.com/office/drawing/2014/main" id="{0BEC0731-EBBD-4E97-8B6D-A9D561D4AB78}"/>
              </a:ext>
            </a:extLst>
          </p:cNvPr>
          <p:cNvSpPr/>
          <p:nvPr/>
        </p:nvSpPr>
        <p:spPr>
          <a:xfrm>
            <a:off x="6213599" y="1685880"/>
            <a:ext cx="1441" cy="217979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98430C59-AC7E-488A-AA81-86F48D458A9D}"/>
              </a:ext>
            </a:extLst>
          </p:cNvPr>
          <p:cNvSpPr/>
          <p:nvPr/>
        </p:nvSpPr>
        <p:spPr>
          <a:xfrm>
            <a:off x="628487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0" name="Volný tvar: obrazec 39">
            <a:extLst>
              <a:ext uri="{FF2B5EF4-FFF2-40B4-BE49-F238E27FC236}">
                <a16:creationId xmlns:a16="http://schemas.microsoft.com/office/drawing/2014/main" id="{B76CFCFF-BEA5-4A48-8EAA-CA8AC8FA3F80}"/>
              </a:ext>
            </a:extLst>
          </p:cNvPr>
          <p:cNvSpPr/>
          <p:nvPr/>
        </p:nvSpPr>
        <p:spPr>
          <a:xfrm>
            <a:off x="5506920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477BA511-2F81-45FF-88A3-95587E58D4CF}"/>
              </a:ext>
            </a:extLst>
          </p:cNvPr>
          <p:cNvSpPr/>
          <p:nvPr/>
        </p:nvSpPr>
        <p:spPr>
          <a:xfrm>
            <a:off x="6284879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0C5290D3-D480-4187-B2B6-0B04FA8D6F1F}"/>
              </a:ext>
            </a:extLst>
          </p:cNvPr>
          <p:cNvSpPr/>
          <p:nvPr/>
        </p:nvSpPr>
        <p:spPr>
          <a:xfrm>
            <a:off x="550692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CF5953F8-C99A-44AA-883C-0F880A5DAE5D}"/>
              </a:ext>
            </a:extLst>
          </p:cNvPr>
          <p:cNvSpPr/>
          <p:nvPr/>
        </p:nvSpPr>
        <p:spPr>
          <a:xfrm>
            <a:off x="6299279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DD4F5F6A-D2D0-4CB3-8CC1-02CDEB75070D}"/>
              </a:ext>
            </a:extLst>
          </p:cNvPr>
          <p:cNvSpPr/>
          <p:nvPr/>
        </p:nvSpPr>
        <p:spPr>
          <a:xfrm>
            <a:off x="5708520" y="2809800"/>
            <a:ext cx="4176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871486CA-43A9-42AD-8B3B-5A6EA3205DE4}"/>
              </a:ext>
            </a:extLst>
          </p:cNvPr>
          <p:cNvSpPr/>
          <p:nvPr/>
        </p:nvSpPr>
        <p:spPr>
          <a:xfrm>
            <a:off x="6299279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86D1DE0E-86C6-4772-B446-2FE416010958}"/>
              </a:ext>
            </a:extLst>
          </p:cNvPr>
          <p:cNvSpPr/>
          <p:nvPr/>
        </p:nvSpPr>
        <p:spPr>
          <a:xfrm>
            <a:off x="570852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6750F7A-5262-4044-AFD1-EC7479EFCE82}"/>
              </a:ext>
            </a:extLst>
          </p:cNvPr>
          <p:cNvSpPr/>
          <p:nvPr/>
        </p:nvSpPr>
        <p:spPr>
          <a:xfrm>
            <a:off x="6242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E34551EE-87B6-4120-BDF3-8B7887E5161B}"/>
              </a:ext>
            </a:extLst>
          </p:cNvPr>
          <p:cNvSpPr/>
          <p:nvPr/>
        </p:nvSpPr>
        <p:spPr>
          <a:xfrm>
            <a:off x="684359" y="481320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 = 2 . 2 .      3 .      5</a:t>
            </a:r>
          </a:p>
        </p:txBody>
      </p:sp>
      <p:sp>
        <p:nvSpPr>
          <p:cNvPr id="49" name="Volný tvar: obrazec 48">
            <a:extLst>
              <a:ext uri="{FF2B5EF4-FFF2-40B4-BE49-F238E27FC236}">
                <a16:creationId xmlns:a16="http://schemas.microsoft.com/office/drawing/2014/main" id="{835F73D6-CC04-40A0-A039-7E878B0858F6}"/>
              </a:ext>
            </a:extLst>
          </p:cNvPr>
          <p:cNvSpPr/>
          <p:nvPr/>
        </p:nvSpPr>
        <p:spPr>
          <a:xfrm>
            <a:off x="2641680" y="3992400"/>
            <a:ext cx="360359" cy="1368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B3519697-407D-4887-AC57-2793C285F5EB}"/>
              </a:ext>
            </a:extLst>
          </p:cNvPr>
          <p:cNvSpPr/>
          <p:nvPr/>
        </p:nvSpPr>
        <p:spPr>
          <a:xfrm>
            <a:off x="4614840" y="5373720"/>
            <a:ext cx="13971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360</a:t>
            </a:r>
          </a:p>
        </p:txBody>
      </p:sp>
      <p:sp>
        <p:nvSpPr>
          <p:cNvPr id="51" name="Volný tvar: obrazec 50">
            <a:extLst>
              <a:ext uri="{FF2B5EF4-FFF2-40B4-BE49-F238E27FC236}">
                <a16:creationId xmlns:a16="http://schemas.microsoft.com/office/drawing/2014/main" id="{428F4F82-7AC0-447C-8DDF-3FA5B7B6DA16}"/>
              </a:ext>
            </a:extLst>
          </p:cNvPr>
          <p:cNvSpPr/>
          <p:nvPr/>
        </p:nvSpPr>
        <p:spPr>
          <a:xfrm>
            <a:off x="8028000" y="5141880"/>
            <a:ext cx="934920" cy="1312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4997"/>
              </a:spcBef>
              <a:spcAft>
                <a:spcPts val="0"/>
              </a:spcAft>
              <a:buNone/>
              <a:tabLst/>
            </a:pPr>
            <a:r>
              <a:rPr lang="en-GB" sz="8000" b="1">
                <a:solidFill>
                  <a:srgbClr val="284C6A"/>
                </a:solidFill>
                <a:latin typeface="Wingdings" pitchFamily="18"/>
                <a:ea typeface="Arial Unicode MS" pitchFamily="2"/>
                <a:cs typeface="Tahoma" pitchFamily="2"/>
              </a:rPr>
              <a:t></a:t>
            </a:r>
          </a:p>
        </p:txBody>
      </p:sp>
      <p:sp>
        <p:nvSpPr>
          <p:cNvPr id="52" name="Volný tvar: obrazec 51">
            <a:extLst>
              <a:ext uri="{FF2B5EF4-FFF2-40B4-BE49-F238E27FC236}">
                <a16:creationId xmlns:a16="http://schemas.microsoft.com/office/drawing/2014/main" id="{1A7D9BC9-6F2E-4EDB-BB90-810462461E1C}"/>
              </a:ext>
            </a:extLst>
          </p:cNvPr>
          <p:cNvSpPr/>
          <p:nvPr/>
        </p:nvSpPr>
        <p:spPr>
          <a:xfrm>
            <a:off x="3159000" y="5372280"/>
            <a:ext cx="735119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3 .</a:t>
            </a:r>
          </a:p>
        </p:txBody>
      </p:sp>
      <p:sp>
        <p:nvSpPr>
          <p:cNvPr id="53" name="Volný tvar: obrazec 52">
            <a:extLst>
              <a:ext uri="{FF2B5EF4-FFF2-40B4-BE49-F238E27FC236}">
                <a16:creationId xmlns:a16="http://schemas.microsoft.com/office/drawing/2014/main" id="{B92BE3B9-7CAA-4DA7-B3F0-584E84DF7281}"/>
              </a:ext>
            </a:extLst>
          </p:cNvPr>
          <p:cNvSpPr/>
          <p:nvPr/>
        </p:nvSpPr>
        <p:spPr>
          <a:xfrm>
            <a:off x="3173400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4" name="Volný tvar: obrazec 53">
            <a:extLst>
              <a:ext uri="{FF2B5EF4-FFF2-40B4-BE49-F238E27FC236}">
                <a16:creationId xmlns:a16="http://schemas.microsoft.com/office/drawing/2014/main" id="{55A04311-B151-45A3-9E3D-2D87C6DFD038}"/>
              </a:ext>
            </a:extLst>
          </p:cNvPr>
          <p:cNvSpPr/>
          <p:nvPr/>
        </p:nvSpPr>
        <p:spPr>
          <a:xfrm>
            <a:off x="3692520" y="5372280"/>
            <a:ext cx="735119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3 .</a:t>
            </a:r>
          </a:p>
        </p:txBody>
      </p:sp>
      <p:sp>
        <p:nvSpPr>
          <p:cNvPr id="55" name="Volný tvar: obrazec 54">
            <a:extLst>
              <a:ext uri="{FF2B5EF4-FFF2-40B4-BE49-F238E27FC236}">
                <a16:creationId xmlns:a16="http://schemas.microsoft.com/office/drawing/2014/main" id="{7425FB99-42A7-42BF-A32A-C37B259D6553}"/>
              </a:ext>
            </a:extLst>
          </p:cNvPr>
          <p:cNvSpPr/>
          <p:nvPr/>
        </p:nvSpPr>
        <p:spPr>
          <a:xfrm>
            <a:off x="3706919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6" name="Volný tvar: obrazec 55">
            <a:extLst>
              <a:ext uri="{FF2B5EF4-FFF2-40B4-BE49-F238E27FC236}">
                <a16:creationId xmlns:a16="http://schemas.microsoft.com/office/drawing/2014/main" id="{FCC81598-9CBC-4CB3-A82E-60C629D5BEA3}"/>
              </a:ext>
            </a:extLst>
          </p:cNvPr>
          <p:cNvSpPr/>
          <p:nvPr/>
        </p:nvSpPr>
        <p:spPr>
          <a:xfrm>
            <a:off x="4238640" y="5372280"/>
            <a:ext cx="735119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57" name="Volný tvar: obrazec 56">
            <a:extLst>
              <a:ext uri="{FF2B5EF4-FFF2-40B4-BE49-F238E27FC236}">
                <a16:creationId xmlns:a16="http://schemas.microsoft.com/office/drawing/2014/main" id="{FFE5657C-4676-4459-8C2A-564792B329C2}"/>
              </a:ext>
            </a:extLst>
          </p:cNvPr>
          <p:cNvSpPr/>
          <p:nvPr/>
        </p:nvSpPr>
        <p:spPr>
          <a:xfrm>
            <a:off x="4253040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8" name="Volný tvar: obrazec 57">
            <a:extLst>
              <a:ext uri="{FF2B5EF4-FFF2-40B4-BE49-F238E27FC236}">
                <a16:creationId xmlns:a16="http://schemas.microsoft.com/office/drawing/2014/main" id="{DBD5C0F6-1E67-49F1-8785-9B91B9B1D84E}"/>
              </a:ext>
            </a:extLst>
          </p:cNvPr>
          <p:cNvSpPr/>
          <p:nvPr/>
        </p:nvSpPr>
        <p:spPr>
          <a:xfrm>
            <a:off x="1519200" y="5459400"/>
            <a:ext cx="43200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9" name="Volný tvar: obrazec 58">
            <a:extLst>
              <a:ext uri="{FF2B5EF4-FFF2-40B4-BE49-F238E27FC236}">
                <a16:creationId xmlns:a16="http://schemas.microsoft.com/office/drawing/2014/main" id="{FA8C36CE-B7B4-4B60-ACC4-EDE9DF2046A9}"/>
              </a:ext>
            </a:extLst>
          </p:cNvPr>
          <p:cNvSpPr/>
          <p:nvPr/>
        </p:nvSpPr>
        <p:spPr>
          <a:xfrm>
            <a:off x="2066760" y="5459400"/>
            <a:ext cx="43200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7D2A6ED3-CECC-4DEA-8483-C13716194EDA}"/>
              </a:ext>
            </a:extLst>
          </p:cNvPr>
          <p:cNvSpPr/>
          <p:nvPr/>
        </p:nvSpPr>
        <p:spPr>
          <a:xfrm>
            <a:off x="3154320" y="5459400"/>
            <a:ext cx="43200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1" name="Volný tvar: obrazec 60">
            <a:extLst>
              <a:ext uri="{FF2B5EF4-FFF2-40B4-BE49-F238E27FC236}">
                <a16:creationId xmlns:a16="http://schemas.microsoft.com/office/drawing/2014/main" id="{4C36E745-F978-42C7-AB40-21E210842734}"/>
              </a:ext>
            </a:extLst>
          </p:cNvPr>
          <p:cNvSpPr/>
          <p:nvPr/>
        </p:nvSpPr>
        <p:spPr>
          <a:xfrm>
            <a:off x="4213080" y="5459400"/>
            <a:ext cx="43200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2" name="Volný tvar: obrazec 61">
            <a:extLst>
              <a:ext uri="{FF2B5EF4-FFF2-40B4-BE49-F238E27FC236}">
                <a16:creationId xmlns:a16="http://schemas.microsoft.com/office/drawing/2014/main" id="{2AE981C1-2E15-4F14-8B89-370B68AD5BE3}"/>
              </a:ext>
            </a:extLst>
          </p:cNvPr>
          <p:cNvSpPr/>
          <p:nvPr/>
        </p:nvSpPr>
        <p:spPr>
          <a:xfrm>
            <a:off x="2411280" y="5877000"/>
            <a:ext cx="792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60 </a:t>
            </a: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6CDB7A97-C0E7-4405-8349-B12FFD279F5D}"/>
              </a:ext>
            </a:extLst>
          </p:cNvPr>
          <p:cNvSpPr/>
          <p:nvPr/>
        </p:nvSpPr>
        <p:spPr>
          <a:xfrm>
            <a:off x="2612880" y="5459400"/>
            <a:ext cx="43200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4" name="Volný tvar: obrazec 63">
            <a:extLst>
              <a:ext uri="{FF2B5EF4-FFF2-40B4-BE49-F238E27FC236}">
                <a16:creationId xmlns:a16="http://schemas.microsoft.com/office/drawing/2014/main" id="{BEF8A4DA-9FDC-4199-8553-EDAA0A181D6A}"/>
              </a:ext>
            </a:extLst>
          </p:cNvPr>
          <p:cNvSpPr/>
          <p:nvPr/>
        </p:nvSpPr>
        <p:spPr>
          <a:xfrm>
            <a:off x="3679920" y="5459400"/>
            <a:ext cx="431640" cy="43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3333CC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E2DAA3F1-BC24-41C1-B7F5-5C6C81BD54DE}"/>
              </a:ext>
            </a:extLst>
          </p:cNvPr>
          <p:cNvSpPr/>
          <p:nvPr/>
        </p:nvSpPr>
        <p:spPr>
          <a:xfrm>
            <a:off x="3059279" y="5877000"/>
            <a:ext cx="79200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3333CC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15E9BCEE-28D8-46A5-ADD8-11B97BDA0FCA}"/>
              </a:ext>
            </a:extLst>
          </p:cNvPr>
          <p:cNvSpPr txBox="1"/>
          <p:nvPr/>
        </p:nvSpPr>
        <p:spPr>
          <a:xfrm>
            <a:off x="2612880" y="230909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ek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1255</Words>
  <Application>Microsoft Office PowerPoint</Application>
  <PresentationFormat>Širokoúhlá obrazovka</PresentationFormat>
  <Paragraphs>167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</vt:lpstr>
      <vt:lpstr>Výchozí</vt:lpstr>
      <vt:lpstr>Titulek1</vt:lpstr>
      <vt:lpstr>Dělitelnost přirozených čísel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Nejmenší společný násobek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Pařízková Ivana</cp:lastModifiedBy>
  <cp:revision>2</cp:revision>
  <dcterms:modified xsi:type="dcterms:W3CDTF">2020-03-12T21:39:59Z</dcterms:modified>
</cp:coreProperties>
</file>